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08" r:id="rId6"/>
    <p:sldMasterId id="2147483732" r:id="rId7"/>
    <p:sldMasterId id="2147483755" r:id="rId8"/>
    <p:sldMasterId id="2147483796" r:id="rId9"/>
    <p:sldMasterId id="2147483823" r:id="rId10"/>
    <p:sldMasterId id="2147483848" r:id="rId11"/>
    <p:sldMasterId id="2147483873" r:id="rId12"/>
  </p:sldMasterIdLst>
  <p:notesMasterIdLst>
    <p:notesMasterId r:id="rId68"/>
  </p:notesMasterIdLst>
  <p:sldIdLst>
    <p:sldId id="1557" r:id="rId13"/>
    <p:sldId id="1558" r:id="rId14"/>
    <p:sldId id="259" r:id="rId15"/>
    <p:sldId id="261" r:id="rId16"/>
    <p:sldId id="262" r:id="rId17"/>
    <p:sldId id="263" r:id="rId18"/>
    <p:sldId id="264" r:id="rId19"/>
    <p:sldId id="265" r:id="rId20"/>
    <p:sldId id="266" r:id="rId21"/>
    <p:sldId id="267" r:id="rId22"/>
    <p:sldId id="318" r:id="rId23"/>
    <p:sldId id="271" r:id="rId24"/>
    <p:sldId id="272" r:id="rId25"/>
    <p:sldId id="258" r:id="rId26"/>
    <p:sldId id="317" r:id="rId27"/>
    <p:sldId id="327" r:id="rId28"/>
    <p:sldId id="319" r:id="rId29"/>
    <p:sldId id="275" r:id="rId30"/>
    <p:sldId id="1559" r:id="rId31"/>
    <p:sldId id="315" r:id="rId32"/>
    <p:sldId id="282" r:id="rId33"/>
    <p:sldId id="334" r:id="rId34"/>
    <p:sldId id="332" r:id="rId35"/>
    <p:sldId id="337" r:id="rId36"/>
    <p:sldId id="338" r:id="rId37"/>
    <p:sldId id="340" r:id="rId38"/>
    <p:sldId id="330" r:id="rId39"/>
    <p:sldId id="329" r:id="rId40"/>
    <p:sldId id="339" r:id="rId41"/>
    <p:sldId id="336" r:id="rId42"/>
    <p:sldId id="283" r:id="rId43"/>
    <p:sldId id="328" r:id="rId44"/>
    <p:sldId id="320" r:id="rId45"/>
    <p:sldId id="286" r:id="rId46"/>
    <p:sldId id="284" r:id="rId47"/>
    <p:sldId id="285" r:id="rId48"/>
    <p:sldId id="290" r:id="rId49"/>
    <p:sldId id="325" r:id="rId50"/>
    <p:sldId id="292" r:id="rId51"/>
    <p:sldId id="322" r:id="rId52"/>
    <p:sldId id="294" r:id="rId53"/>
    <p:sldId id="314" r:id="rId54"/>
    <p:sldId id="296" r:id="rId55"/>
    <p:sldId id="323" r:id="rId56"/>
    <p:sldId id="324" r:id="rId57"/>
    <p:sldId id="299" r:id="rId58"/>
    <p:sldId id="326" r:id="rId59"/>
    <p:sldId id="301" r:id="rId60"/>
    <p:sldId id="302" r:id="rId61"/>
    <p:sldId id="303" r:id="rId62"/>
    <p:sldId id="304" r:id="rId63"/>
    <p:sldId id="305" r:id="rId64"/>
    <p:sldId id="306" r:id="rId65"/>
    <p:sldId id="308" r:id="rId66"/>
    <p:sldId id="34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rija Sathyamurthy" initials="GS" lastIdx="12" clrIdx="0">
    <p:extLst>
      <p:ext uri="{19B8F6BF-5375-455C-9EA6-DF929625EA0E}">
        <p15:presenceInfo xmlns:p15="http://schemas.microsoft.com/office/powerpoint/2012/main" userId="S-1-5-21-2127521184-1604012920-1887927527-13692931" providerId="AD"/>
      </p:ext>
    </p:extLst>
  </p:cmAuthor>
  <p:cmAuthor id="2" name="Lucy Wang" initials="LW" lastIdx="1" clrIdx="1">
    <p:extLst>
      <p:ext uri="{19B8F6BF-5375-455C-9EA6-DF929625EA0E}">
        <p15:presenceInfo xmlns:p15="http://schemas.microsoft.com/office/powerpoint/2012/main" userId="S-1-5-21-2127521184-1604012920-1887927527-6293813" providerId="AD"/>
      </p:ext>
    </p:extLst>
  </p:cmAuthor>
  <p:cmAuthor id="3" name="Yochay Kiriaty" initials="YK" lastIdx="2" clrIdx="2"/>
  <p:cmAuthor id="4" name="Jeremy Thake" initials="JT" lastIdx="1" clrIdx="3"/>
  <p:cmAuthor id="5" name="Chris Anderson (ZUMO)" initials="CA(" lastIdx="4" clrIdx="4"/>
  <p:cmAuthor id="6" name="Sajan Parihar" initials="SP" lastIdx="1" clrIdx="5">
    <p:extLst>
      <p:ext uri="{19B8F6BF-5375-455C-9EA6-DF929625EA0E}">
        <p15:presenceInfo xmlns:p15="http://schemas.microsoft.com/office/powerpoint/2012/main" userId="S-1-5-21-2127521184-1604012920-1887927527-55100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EDE63-0B89-45C6-AFB1-9A2E33528F12}" v="12" dt="2019-11-05T13:34:07.5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684" autoAdjust="0"/>
  </p:normalViewPr>
  <p:slideViewPr>
    <p:cSldViewPr snapToGrid="0">
      <p:cViewPr varScale="1">
        <p:scale>
          <a:sx n="79" d="100"/>
          <a:sy n="79" d="100"/>
        </p:scale>
        <p:origin x="139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r Dobric" userId="1ab3a3c3-cc56-483f-a812-2bce20aa91a1" providerId="ADAL" clId="{EBBD7F56-0182-4931-AC1B-9E315E1A083D}"/>
  </pc:docChgLst>
  <pc:docChgLst>
    <pc:chgData name="Damir Dobric" userId="1ab3a3c3-cc56-483f-a812-2bce20aa91a1" providerId="ADAL" clId="{0B6EDE63-0B89-45C6-AFB1-9A2E33528F12}"/>
    <pc:docChg chg="custSel addSld modSld sldOrd">
      <pc:chgData name="Damir Dobric" userId="1ab3a3c3-cc56-483f-a812-2bce20aa91a1" providerId="ADAL" clId="{0B6EDE63-0B89-45C6-AFB1-9A2E33528F12}" dt="2019-11-05T13:34:07.596" v="47"/>
      <pc:docMkLst>
        <pc:docMk/>
      </pc:docMkLst>
      <pc:sldChg chg="ord">
        <pc:chgData name="Damir Dobric" userId="1ab3a3c3-cc56-483f-a812-2bce20aa91a1" providerId="ADAL" clId="{0B6EDE63-0B89-45C6-AFB1-9A2E33528F12}" dt="2019-11-05T13:34:07.596" v="47"/>
        <pc:sldMkLst>
          <pc:docMk/>
          <pc:sldMk cId="2460500631" sldId="330"/>
        </pc:sldMkLst>
      </pc:sldChg>
      <pc:sldChg chg="addSp delSp modSp">
        <pc:chgData name="Damir Dobric" userId="1ab3a3c3-cc56-483f-a812-2bce20aa91a1" providerId="ADAL" clId="{0B6EDE63-0B89-45C6-AFB1-9A2E33528F12}" dt="2019-11-05T12:43:01.315" v="46" actId="478"/>
        <pc:sldMkLst>
          <pc:docMk/>
          <pc:sldMk cId="1163460621" sldId="332"/>
        </pc:sldMkLst>
        <pc:spChg chg="del mod">
          <ac:chgData name="Damir Dobric" userId="1ab3a3c3-cc56-483f-a812-2bce20aa91a1" providerId="ADAL" clId="{0B6EDE63-0B89-45C6-AFB1-9A2E33528F12}" dt="2019-11-05T12:42:42.295" v="40" actId="478"/>
          <ac:spMkLst>
            <pc:docMk/>
            <pc:sldMk cId="1163460621" sldId="332"/>
            <ac:spMk id="2" creationId="{619AF867-256D-4315-AFBE-A001F035480A}"/>
          </ac:spMkLst>
        </pc:spChg>
        <pc:spChg chg="del mod">
          <ac:chgData name="Damir Dobric" userId="1ab3a3c3-cc56-483f-a812-2bce20aa91a1" providerId="ADAL" clId="{0B6EDE63-0B89-45C6-AFB1-9A2E33528F12}" dt="2019-11-05T12:42:39.683" v="39" actId="478"/>
          <ac:spMkLst>
            <pc:docMk/>
            <pc:sldMk cId="1163460621" sldId="332"/>
            <ac:spMk id="4" creationId="{0D7A8FFC-E93A-4909-BFAB-F0DB26E47A19}"/>
          </ac:spMkLst>
        </pc:spChg>
        <pc:spChg chg="del">
          <ac:chgData name="Damir Dobric" userId="1ab3a3c3-cc56-483f-a812-2bce20aa91a1" providerId="ADAL" clId="{0B6EDE63-0B89-45C6-AFB1-9A2E33528F12}" dt="2019-11-05T12:43:01.315" v="46" actId="478"/>
          <ac:spMkLst>
            <pc:docMk/>
            <pc:sldMk cId="1163460621" sldId="332"/>
            <ac:spMk id="5" creationId="{DA885663-EB14-4714-9CAD-28545DF8D0D0}"/>
          </ac:spMkLst>
        </pc:spChg>
        <pc:spChg chg="del">
          <ac:chgData name="Damir Dobric" userId="1ab3a3c3-cc56-483f-a812-2bce20aa91a1" providerId="ADAL" clId="{0B6EDE63-0B89-45C6-AFB1-9A2E33528F12}" dt="2019-11-05T12:42:58.557" v="45" actId="478"/>
          <ac:spMkLst>
            <pc:docMk/>
            <pc:sldMk cId="1163460621" sldId="332"/>
            <ac:spMk id="6" creationId="{68221E73-65B1-41F4-82A3-C0E84A4FA3DA}"/>
          </ac:spMkLst>
        </pc:spChg>
        <pc:spChg chg="del mod">
          <ac:chgData name="Damir Dobric" userId="1ab3a3c3-cc56-483f-a812-2bce20aa91a1" providerId="ADAL" clId="{0B6EDE63-0B89-45C6-AFB1-9A2E33528F12}" dt="2019-11-05T12:42:37.290" v="38" actId="478"/>
          <ac:spMkLst>
            <pc:docMk/>
            <pc:sldMk cId="1163460621" sldId="332"/>
            <ac:spMk id="7" creationId="{52FEFEE8-03AA-4E8E-8F16-B8E15A04BF8D}"/>
          </ac:spMkLst>
        </pc:spChg>
        <pc:spChg chg="mod">
          <ac:chgData name="Damir Dobric" userId="1ab3a3c3-cc56-483f-a812-2bce20aa91a1" providerId="ADAL" clId="{0B6EDE63-0B89-45C6-AFB1-9A2E33528F12}" dt="2019-11-05T12:42:48.196" v="42" actId="6549"/>
          <ac:spMkLst>
            <pc:docMk/>
            <pc:sldMk cId="1163460621" sldId="332"/>
            <ac:spMk id="8" creationId="{CC021BA5-61DF-4031-A6AF-9C47A6E28A80}"/>
          </ac:spMkLst>
        </pc:spChg>
        <pc:spChg chg="add mod">
          <ac:chgData name="Damir Dobric" userId="1ab3a3c3-cc56-483f-a812-2bce20aa91a1" providerId="ADAL" clId="{0B6EDE63-0B89-45C6-AFB1-9A2E33528F12}" dt="2019-11-05T12:42:54.154" v="44" actId="1076"/>
          <ac:spMkLst>
            <pc:docMk/>
            <pc:sldMk cId="1163460621" sldId="332"/>
            <ac:spMk id="9" creationId="{AC963DA6-8854-4C02-8567-D0CF7DADE13E}"/>
          </ac:spMkLst>
        </pc:spChg>
      </pc:sldChg>
      <pc:sldChg chg="addSp modSp">
        <pc:chgData name="Damir Dobric" userId="1ab3a3c3-cc56-483f-a812-2bce20aa91a1" providerId="ADAL" clId="{0B6EDE63-0B89-45C6-AFB1-9A2E33528F12}" dt="2019-11-05T11:05:18.914" v="31" actId="20577"/>
        <pc:sldMkLst>
          <pc:docMk/>
          <pc:sldMk cId="2638426711" sldId="334"/>
        </pc:sldMkLst>
        <pc:spChg chg="add mod">
          <ac:chgData name="Damir Dobric" userId="1ab3a3c3-cc56-483f-a812-2bce20aa91a1" providerId="ADAL" clId="{0B6EDE63-0B89-45C6-AFB1-9A2E33528F12}" dt="2019-11-05T11:05:18.914" v="31" actId="20577"/>
          <ac:spMkLst>
            <pc:docMk/>
            <pc:sldMk cId="2638426711" sldId="334"/>
            <ac:spMk id="2" creationId="{1A28893C-6DD8-418D-A7A7-AC015E098DAC}"/>
          </ac:spMkLst>
        </pc:spChg>
        <pc:spChg chg="mod">
          <ac:chgData name="Damir Dobric" userId="1ab3a3c3-cc56-483f-a812-2bce20aa91a1" providerId="ADAL" clId="{0B6EDE63-0B89-45C6-AFB1-9A2E33528F12}" dt="2019-11-05T11:04:47.096" v="14" actId="1076"/>
          <ac:spMkLst>
            <pc:docMk/>
            <pc:sldMk cId="2638426711" sldId="334"/>
            <ac:spMk id="3" creationId="{694670BE-1FCA-4087-BC7A-35F79A5DDC18}"/>
          </ac:spMkLst>
        </pc:spChg>
        <pc:spChg chg="mod">
          <ac:chgData name="Damir Dobric" userId="1ab3a3c3-cc56-483f-a812-2bce20aa91a1" providerId="ADAL" clId="{0B6EDE63-0B89-45C6-AFB1-9A2E33528F12}" dt="2019-11-05T11:04:47.096" v="14" actId="1076"/>
          <ac:spMkLst>
            <pc:docMk/>
            <pc:sldMk cId="2638426711" sldId="334"/>
            <ac:spMk id="5" creationId="{DA885663-EB14-4714-9CAD-28545DF8D0D0}"/>
          </ac:spMkLst>
        </pc:spChg>
      </pc:sldChg>
      <pc:sldChg chg="addSp delSp modSp add">
        <pc:chgData name="Damir Dobric" userId="1ab3a3c3-cc56-483f-a812-2bce20aa91a1" providerId="ADAL" clId="{0B6EDE63-0B89-45C6-AFB1-9A2E33528F12}" dt="2019-11-05T10:22:59.454" v="8"/>
        <pc:sldMkLst>
          <pc:docMk/>
          <pc:sldMk cId="3046817444" sldId="1559"/>
        </pc:sldMkLst>
        <pc:spChg chg="del">
          <ac:chgData name="Damir Dobric" userId="1ab3a3c3-cc56-483f-a812-2bce20aa91a1" providerId="ADAL" clId="{0B6EDE63-0B89-45C6-AFB1-9A2E33528F12}" dt="2019-11-05T10:22:44.256" v="4" actId="478"/>
          <ac:spMkLst>
            <pc:docMk/>
            <pc:sldMk cId="3046817444" sldId="1559"/>
            <ac:spMk id="2" creationId="{3686F93F-EDB7-462D-A413-EE739B05F611}"/>
          </ac:spMkLst>
        </pc:spChg>
        <pc:spChg chg="add mod">
          <ac:chgData name="Damir Dobric" userId="1ab3a3c3-cc56-483f-a812-2bce20aa91a1" providerId="ADAL" clId="{0B6EDE63-0B89-45C6-AFB1-9A2E33528F12}" dt="2019-11-05T10:22:47.047" v="5" actId="1076"/>
          <ac:spMkLst>
            <pc:docMk/>
            <pc:sldMk cId="3046817444" sldId="1559"/>
            <ac:spMk id="4" creationId="{BF083060-04A6-45F0-86B3-95C040A53D54}"/>
          </ac:spMkLst>
        </pc:spChg>
        <pc:spChg chg="add">
          <ac:chgData name="Damir Dobric" userId="1ab3a3c3-cc56-483f-a812-2bce20aa91a1" providerId="ADAL" clId="{0B6EDE63-0B89-45C6-AFB1-9A2E33528F12}" dt="2019-11-05T10:22:59.454" v="8"/>
          <ac:spMkLst>
            <pc:docMk/>
            <pc:sldMk cId="3046817444" sldId="1559"/>
            <ac:spMk id="5" creationId="{1701118F-317E-4B31-A100-D050C076CC25}"/>
          </ac:spMkLst>
        </pc:spChg>
        <pc:picChg chg="add mod">
          <ac:chgData name="Damir Dobric" userId="1ab3a3c3-cc56-483f-a812-2bce20aa91a1" providerId="ADAL" clId="{0B6EDE63-0B89-45C6-AFB1-9A2E33528F12}" dt="2019-11-05T10:22:50.944" v="7" actId="14100"/>
          <ac:picMkLst>
            <pc:docMk/>
            <pc:sldMk cId="3046817444" sldId="1559"/>
            <ac:picMk id="3" creationId="{79222E10-8734-49C5-91BB-D93410F1EAF6}"/>
          </ac:picMkLst>
        </pc:picChg>
      </pc:sldChg>
    </pc:docChg>
  </pc:docChgLst>
  <pc:docChgLst>
    <pc:chgData name="Damir Dobric" userId="1ab3a3c3-cc56-483f-a812-2bce20aa91a1" providerId="ADAL" clId="{6AB1C138-ED03-4B65-B59E-1CF7CADC2569}"/>
    <pc:docChg chg="undo custSel addSld modSld sldOrd">
      <pc:chgData name="Damir Dobric" userId="1ab3a3c3-cc56-483f-a812-2bce20aa91a1" providerId="ADAL" clId="{6AB1C138-ED03-4B65-B59E-1CF7CADC2569}" dt="2019-05-22T18:06:24.569" v="591" actId="14100"/>
      <pc:docMkLst>
        <pc:docMk/>
      </pc:docMkLst>
      <pc:sldChg chg="addSp delSp modSp ord">
        <pc:chgData name="Damir Dobric" userId="1ab3a3c3-cc56-483f-a812-2bce20aa91a1" providerId="ADAL" clId="{6AB1C138-ED03-4B65-B59E-1CF7CADC2569}" dt="2019-05-18T15:30:21.298" v="349" actId="14100"/>
        <pc:sldMkLst>
          <pc:docMk/>
          <pc:sldMk cId="1871305235" sldId="338"/>
        </pc:sldMkLst>
        <pc:spChg chg="add del">
          <ac:chgData name="Damir Dobric" userId="1ab3a3c3-cc56-483f-a812-2bce20aa91a1" providerId="ADAL" clId="{6AB1C138-ED03-4B65-B59E-1CF7CADC2569}" dt="2019-05-18T12:51:49.499" v="59" actId="478"/>
          <ac:spMkLst>
            <pc:docMk/>
            <pc:sldMk cId="1871305235" sldId="338"/>
            <ac:spMk id="2" creationId="{198A4C11-71AD-43DC-84AC-4C73A2F8F6F9}"/>
          </ac:spMkLst>
        </pc:spChg>
        <pc:spChg chg="add del mod">
          <ac:chgData name="Damir Dobric" userId="1ab3a3c3-cc56-483f-a812-2bce20aa91a1" providerId="ADAL" clId="{6AB1C138-ED03-4B65-B59E-1CF7CADC2569}" dt="2019-05-18T14:56:12.646" v="77" actId="1076"/>
          <ac:spMkLst>
            <pc:docMk/>
            <pc:sldMk cId="1871305235" sldId="338"/>
            <ac:spMk id="3" creationId="{694670BE-1FCA-4087-BC7A-35F79A5DDC18}"/>
          </ac:spMkLst>
        </pc:spChg>
        <pc:spChg chg="add del mod">
          <ac:chgData name="Damir Dobric" userId="1ab3a3c3-cc56-483f-a812-2bce20aa91a1" providerId="ADAL" clId="{6AB1C138-ED03-4B65-B59E-1CF7CADC2569}" dt="2019-05-18T14:56:41.920" v="93" actId="20577"/>
          <ac:spMkLst>
            <pc:docMk/>
            <pc:sldMk cId="1871305235" sldId="338"/>
            <ac:spMk id="4" creationId="{A552BAA1-0106-474C-9A3C-2A13CA5BA567}"/>
          </ac:spMkLst>
        </pc:spChg>
        <pc:spChg chg="add del">
          <ac:chgData name="Damir Dobric" userId="1ab3a3c3-cc56-483f-a812-2bce20aa91a1" providerId="ADAL" clId="{6AB1C138-ED03-4B65-B59E-1CF7CADC2569}" dt="2019-05-18T12:51:45.461" v="58" actId="478"/>
          <ac:spMkLst>
            <pc:docMk/>
            <pc:sldMk cId="1871305235" sldId="338"/>
            <ac:spMk id="5" creationId="{DA885663-EB14-4714-9CAD-28545DF8D0D0}"/>
          </ac:spMkLst>
        </pc:spChg>
        <pc:spChg chg="add del mod">
          <ac:chgData name="Damir Dobric" userId="1ab3a3c3-cc56-483f-a812-2bce20aa91a1" providerId="ADAL" clId="{6AB1C138-ED03-4B65-B59E-1CF7CADC2569}" dt="2019-05-18T14:56:21.932" v="79" actId="1076"/>
          <ac:spMkLst>
            <pc:docMk/>
            <pc:sldMk cId="1871305235" sldId="338"/>
            <ac:spMk id="6" creationId="{AE672DAD-97F4-47FD-91BF-4B95A0E57F40}"/>
          </ac:spMkLst>
        </pc:spChg>
        <pc:spChg chg="add del">
          <ac:chgData name="Damir Dobric" userId="1ab3a3c3-cc56-483f-a812-2bce20aa91a1" providerId="ADAL" clId="{6AB1C138-ED03-4B65-B59E-1CF7CADC2569}" dt="2019-05-18T12:40:36.733" v="49" actId="478"/>
          <ac:spMkLst>
            <pc:docMk/>
            <pc:sldMk cId="1871305235" sldId="338"/>
            <ac:spMk id="7" creationId="{6149C513-BD5A-413C-8E48-50088EB9D8E0}"/>
          </ac:spMkLst>
        </pc:spChg>
        <pc:spChg chg="add del mod">
          <ac:chgData name="Damir Dobric" userId="1ab3a3c3-cc56-483f-a812-2bce20aa91a1" providerId="ADAL" clId="{6AB1C138-ED03-4B65-B59E-1CF7CADC2569}" dt="2019-05-18T12:40:18.908" v="45" actId="478"/>
          <ac:spMkLst>
            <pc:docMk/>
            <pc:sldMk cId="1871305235" sldId="338"/>
            <ac:spMk id="8" creationId="{B54441F8-A069-434C-BDAD-02963AF34975}"/>
          </ac:spMkLst>
        </pc:spChg>
        <pc:spChg chg="add del">
          <ac:chgData name="Damir Dobric" userId="1ab3a3c3-cc56-483f-a812-2bce20aa91a1" providerId="ADAL" clId="{6AB1C138-ED03-4B65-B59E-1CF7CADC2569}" dt="2019-05-18T12:40:33.665" v="48" actId="478"/>
          <ac:spMkLst>
            <pc:docMk/>
            <pc:sldMk cId="1871305235" sldId="338"/>
            <ac:spMk id="9" creationId="{5F857FA1-8FE8-4380-B5D3-339214173F54}"/>
          </ac:spMkLst>
        </pc:spChg>
        <pc:spChg chg="add del mod">
          <ac:chgData name="Damir Dobric" userId="1ab3a3c3-cc56-483f-a812-2bce20aa91a1" providerId="ADAL" clId="{6AB1C138-ED03-4B65-B59E-1CF7CADC2569}" dt="2019-05-18T12:42:41.859" v="56"/>
          <ac:spMkLst>
            <pc:docMk/>
            <pc:sldMk cId="1871305235" sldId="338"/>
            <ac:spMk id="10" creationId="{DFC1E8A4-7782-4471-B852-1B5380F36EA0}"/>
          </ac:spMkLst>
        </pc:spChg>
        <pc:spChg chg="add mod">
          <ac:chgData name="Damir Dobric" userId="1ab3a3c3-cc56-483f-a812-2bce20aa91a1" providerId="ADAL" clId="{6AB1C138-ED03-4B65-B59E-1CF7CADC2569}" dt="2019-05-18T14:56:21.932" v="79" actId="1076"/>
          <ac:spMkLst>
            <pc:docMk/>
            <pc:sldMk cId="1871305235" sldId="338"/>
            <ac:spMk id="11" creationId="{7D5C1B63-CD74-4F09-8692-98AA0B020291}"/>
          </ac:spMkLst>
        </pc:spChg>
        <pc:spChg chg="add mod">
          <ac:chgData name="Damir Dobric" userId="1ab3a3c3-cc56-483f-a812-2bce20aa91a1" providerId="ADAL" clId="{6AB1C138-ED03-4B65-B59E-1CF7CADC2569}" dt="2019-05-18T14:56:16.634" v="78" actId="1076"/>
          <ac:spMkLst>
            <pc:docMk/>
            <pc:sldMk cId="1871305235" sldId="338"/>
            <ac:spMk id="12" creationId="{9D6E7567-BCAF-4374-801E-5630A577824D}"/>
          </ac:spMkLst>
        </pc:spChg>
        <pc:spChg chg="add mod">
          <ac:chgData name="Damir Dobric" userId="1ab3a3c3-cc56-483f-a812-2bce20aa91a1" providerId="ADAL" clId="{6AB1C138-ED03-4B65-B59E-1CF7CADC2569}" dt="2019-05-18T15:29:15.120" v="257" actId="1076"/>
          <ac:spMkLst>
            <pc:docMk/>
            <pc:sldMk cId="1871305235" sldId="338"/>
            <ac:spMk id="13" creationId="{1C25A53A-A095-42A1-8D8B-61051BC76071}"/>
          </ac:spMkLst>
        </pc:spChg>
        <pc:spChg chg="add del mod">
          <ac:chgData name="Damir Dobric" userId="1ab3a3c3-cc56-483f-a812-2bce20aa91a1" providerId="ADAL" clId="{6AB1C138-ED03-4B65-B59E-1CF7CADC2569}" dt="2019-05-18T15:24:51.895" v="125" actId="478"/>
          <ac:spMkLst>
            <pc:docMk/>
            <pc:sldMk cId="1871305235" sldId="338"/>
            <ac:spMk id="14" creationId="{3B3D4D9E-9249-4AE4-AB58-7F5F105D6C40}"/>
          </ac:spMkLst>
        </pc:spChg>
        <pc:spChg chg="add mod">
          <ac:chgData name="Damir Dobric" userId="1ab3a3c3-cc56-483f-a812-2bce20aa91a1" providerId="ADAL" clId="{6AB1C138-ED03-4B65-B59E-1CF7CADC2569}" dt="2019-05-18T15:29:15.120" v="257" actId="1076"/>
          <ac:spMkLst>
            <pc:docMk/>
            <pc:sldMk cId="1871305235" sldId="338"/>
            <ac:spMk id="15" creationId="{70229064-2C47-433B-9A51-2F1C7F5C35A2}"/>
          </ac:spMkLst>
        </pc:spChg>
        <pc:spChg chg="add mod">
          <ac:chgData name="Damir Dobric" userId="1ab3a3c3-cc56-483f-a812-2bce20aa91a1" providerId="ADAL" clId="{6AB1C138-ED03-4B65-B59E-1CF7CADC2569}" dt="2019-05-18T15:25:51.942" v="165" actId="20577"/>
          <ac:spMkLst>
            <pc:docMk/>
            <pc:sldMk cId="1871305235" sldId="338"/>
            <ac:spMk id="16" creationId="{BA31CA7A-2D12-43F8-A011-8C948D6440A0}"/>
          </ac:spMkLst>
        </pc:spChg>
        <pc:spChg chg="add mod">
          <ac:chgData name="Damir Dobric" userId="1ab3a3c3-cc56-483f-a812-2bce20aa91a1" providerId="ADAL" clId="{6AB1C138-ED03-4B65-B59E-1CF7CADC2569}" dt="2019-05-18T15:29:44.637" v="265" actId="14100"/>
          <ac:spMkLst>
            <pc:docMk/>
            <pc:sldMk cId="1871305235" sldId="338"/>
            <ac:spMk id="17" creationId="{17FACE09-8ACB-484E-BBB6-A6A6F9CB078E}"/>
          </ac:spMkLst>
        </pc:spChg>
        <pc:spChg chg="add mod ord">
          <ac:chgData name="Damir Dobric" userId="1ab3a3c3-cc56-483f-a812-2bce20aa91a1" providerId="ADAL" clId="{6AB1C138-ED03-4B65-B59E-1CF7CADC2569}" dt="2019-05-18T15:29:32.895" v="261" actId="167"/>
          <ac:spMkLst>
            <pc:docMk/>
            <pc:sldMk cId="1871305235" sldId="338"/>
            <ac:spMk id="18" creationId="{DBA1D5AF-6194-4D1A-9E09-8451C0385F46}"/>
          </ac:spMkLst>
        </pc:spChg>
        <pc:spChg chg="add mod">
          <ac:chgData name="Damir Dobric" userId="1ab3a3c3-cc56-483f-a812-2bce20aa91a1" providerId="ADAL" clId="{6AB1C138-ED03-4B65-B59E-1CF7CADC2569}" dt="2019-05-18T15:30:21.298" v="349" actId="14100"/>
          <ac:spMkLst>
            <pc:docMk/>
            <pc:sldMk cId="1871305235" sldId="338"/>
            <ac:spMk id="19" creationId="{148080DF-538E-48D9-955C-198718B5D558}"/>
          </ac:spMkLst>
        </pc:spChg>
      </pc:sldChg>
      <pc:sldChg chg="addSp delSp modSp add">
        <pc:chgData name="Damir Dobric" userId="1ab3a3c3-cc56-483f-a812-2bce20aa91a1" providerId="ADAL" clId="{6AB1C138-ED03-4B65-B59E-1CF7CADC2569}" dt="2019-05-18T12:36:02.443" v="31" actId="20577"/>
        <pc:sldMkLst>
          <pc:docMk/>
          <pc:sldMk cId="4151740952" sldId="339"/>
        </pc:sldMkLst>
        <pc:spChg chg="del">
          <ac:chgData name="Damir Dobric" userId="1ab3a3c3-cc56-483f-a812-2bce20aa91a1" providerId="ADAL" clId="{6AB1C138-ED03-4B65-B59E-1CF7CADC2569}" dt="2019-05-18T12:34:56.007" v="1"/>
          <ac:spMkLst>
            <pc:docMk/>
            <pc:sldMk cId="4151740952" sldId="339"/>
            <ac:spMk id="2" creationId="{2787AAFD-B415-4797-956A-CF9C535A42F1}"/>
          </ac:spMkLst>
        </pc:spChg>
        <pc:spChg chg="del">
          <ac:chgData name="Damir Dobric" userId="1ab3a3c3-cc56-483f-a812-2bce20aa91a1" providerId="ADAL" clId="{6AB1C138-ED03-4B65-B59E-1CF7CADC2569}" dt="2019-05-18T12:34:56.007" v="1"/>
          <ac:spMkLst>
            <pc:docMk/>
            <pc:sldMk cId="4151740952" sldId="339"/>
            <ac:spMk id="3" creationId="{852E404E-53B5-449D-8FD1-464E3669F8B1}"/>
          </ac:spMkLst>
        </pc:spChg>
        <pc:spChg chg="add mod">
          <ac:chgData name="Damir Dobric" userId="1ab3a3c3-cc56-483f-a812-2bce20aa91a1" providerId="ADAL" clId="{6AB1C138-ED03-4B65-B59E-1CF7CADC2569}" dt="2019-05-18T12:36:02.443" v="31" actId="20577"/>
          <ac:spMkLst>
            <pc:docMk/>
            <pc:sldMk cId="4151740952" sldId="339"/>
            <ac:spMk id="4" creationId="{CBB9EA99-77B5-4BD1-867B-DF9E68002DE7}"/>
          </ac:spMkLst>
        </pc:spChg>
        <pc:spChg chg="add mod">
          <ac:chgData name="Damir Dobric" userId="1ab3a3c3-cc56-483f-a812-2bce20aa91a1" providerId="ADAL" clId="{6AB1C138-ED03-4B65-B59E-1CF7CADC2569}" dt="2019-05-18T12:35:46.896" v="18" actId="404"/>
          <ac:spMkLst>
            <pc:docMk/>
            <pc:sldMk cId="4151740952" sldId="339"/>
            <ac:spMk id="5" creationId="{0979D1FA-B5C5-4926-8687-5F3EECC0A5CB}"/>
          </ac:spMkLst>
        </pc:spChg>
      </pc:sldChg>
      <pc:sldChg chg="addSp modSp add">
        <pc:chgData name="Damir Dobric" userId="1ab3a3c3-cc56-483f-a812-2bce20aa91a1" providerId="ADAL" clId="{6AB1C138-ED03-4B65-B59E-1CF7CADC2569}" dt="2019-05-18T16:13:33.748" v="583" actId="20577"/>
        <pc:sldMkLst>
          <pc:docMk/>
          <pc:sldMk cId="348664340" sldId="340"/>
        </pc:sldMkLst>
        <pc:spChg chg="mod">
          <ac:chgData name="Damir Dobric" userId="1ab3a3c3-cc56-483f-a812-2bce20aa91a1" providerId="ADAL" clId="{6AB1C138-ED03-4B65-B59E-1CF7CADC2569}" dt="2019-05-18T16:08:13.190" v="378" actId="20577"/>
          <ac:spMkLst>
            <pc:docMk/>
            <pc:sldMk cId="348664340" sldId="340"/>
            <ac:spMk id="2" creationId="{5A49F730-4490-40ED-BFD7-05814CFBC8EC}"/>
          </ac:spMkLst>
        </pc:spChg>
        <pc:spChg chg="add mod">
          <ac:chgData name="Damir Dobric" userId="1ab3a3c3-cc56-483f-a812-2bce20aa91a1" providerId="ADAL" clId="{6AB1C138-ED03-4B65-B59E-1CF7CADC2569}" dt="2019-05-18T16:12:43.189" v="476" actId="14100"/>
          <ac:spMkLst>
            <pc:docMk/>
            <pc:sldMk cId="348664340" sldId="340"/>
            <ac:spMk id="10" creationId="{0E37FD10-6411-4718-BC9D-6B8A0DFBE328}"/>
          </ac:spMkLst>
        </pc:spChg>
        <pc:spChg chg="add mod">
          <ac:chgData name="Damir Dobric" userId="1ab3a3c3-cc56-483f-a812-2bce20aa91a1" providerId="ADAL" clId="{6AB1C138-ED03-4B65-B59E-1CF7CADC2569}" dt="2019-05-18T16:13:10.587" v="548" actId="20577"/>
          <ac:spMkLst>
            <pc:docMk/>
            <pc:sldMk cId="348664340" sldId="340"/>
            <ac:spMk id="11" creationId="{71F13163-26DD-4DAB-9881-21D696BCB8F6}"/>
          </ac:spMkLst>
        </pc:spChg>
        <pc:spChg chg="add mod">
          <ac:chgData name="Damir Dobric" userId="1ab3a3c3-cc56-483f-a812-2bce20aa91a1" providerId="ADAL" clId="{6AB1C138-ED03-4B65-B59E-1CF7CADC2569}" dt="2019-05-18T16:13:33.748" v="583" actId="20577"/>
          <ac:spMkLst>
            <pc:docMk/>
            <pc:sldMk cId="348664340" sldId="340"/>
            <ac:spMk id="12" creationId="{05CAC246-3CC9-4465-8E99-CEDC263B8367}"/>
          </ac:spMkLst>
        </pc:spChg>
        <pc:picChg chg="add mod">
          <ac:chgData name="Damir Dobric" userId="1ab3a3c3-cc56-483f-a812-2bce20aa91a1" providerId="ADAL" clId="{6AB1C138-ED03-4B65-B59E-1CF7CADC2569}" dt="2019-05-18T16:10:10.924" v="384" actId="1076"/>
          <ac:picMkLst>
            <pc:docMk/>
            <pc:sldMk cId="348664340" sldId="340"/>
            <ac:picMk id="3" creationId="{E74DD358-3F79-48F4-8C69-24086E333741}"/>
          </ac:picMkLst>
        </pc:picChg>
        <pc:picChg chg="add mod">
          <ac:chgData name="Damir Dobric" userId="1ab3a3c3-cc56-483f-a812-2bce20aa91a1" providerId="ADAL" clId="{6AB1C138-ED03-4B65-B59E-1CF7CADC2569}" dt="2019-05-18T16:10:58.846" v="386" actId="1076"/>
          <ac:picMkLst>
            <pc:docMk/>
            <pc:sldMk cId="348664340" sldId="340"/>
            <ac:picMk id="4" creationId="{F152F95E-6DB0-40AB-99CB-8A4B7B446DE2}"/>
          </ac:picMkLst>
        </pc:picChg>
        <pc:cxnChg chg="add mod">
          <ac:chgData name="Damir Dobric" userId="1ab3a3c3-cc56-483f-a812-2bce20aa91a1" providerId="ADAL" clId="{6AB1C138-ED03-4B65-B59E-1CF7CADC2569}" dt="2019-05-18T16:11:09.205" v="387" actId="11529"/>
          <ac:cxnSpMkLst>
            <pc:docMk/>
            <pc:sldMk cId="348664340" sldId="340"/>
            <ac:cxnSpMk id="6" creationId="{B9B19FC7-0129-4782-99A1-B59496729DFE}"/>
          </ac:cxnSpMkLst>
        </pc:cxnChg>
        <pc:cxnChg chg="add mod">
          <ac:chgData name="Damir Dobric" userId="1ab3a3c3-cc56-483f-a812-2bce20aa91a1" providerId="ADAL" clId="{6AB1C138-ED03-4B65-B59E-1CF7CADC2569}" dt="2019-05-18T16:11:31.902" v="390" actId="14100"/>
          <ac:cxnSpMkLst>
            <pc:docMk/>
            <pc:sldMk cId="348664340" sldId="340"/>
            <ac:cxnSpMk id="8" creationId="{AFB90714-D5A9-425F-9DD0-87BBEFDA7CE7}"/>
          </ac:cxnSpMkLst>
        </pc:cxnChg>
      </pc:sldChg>
      <pc:sldChg chg="addSp delSp modSp add">
        <pc:chgData name="Damir Dobric" userId="1ab3a3c3-cc56-483f-a812-2bce20aa91a1" providerId="ADAL" clId="{6AB1C138-ED03-4B65-B59E-1CF7CADC2569}" dt="2019-05-22T18:06:24.569" v="591" actId="14100"/>
        <pc:sldMkLst>
          <pc:docMk/>
          <pc:sldMk cId="1119983036" sldId="341"/>
        </pc:sldMkLst>
        <pc:spChg chg="del">
          <ac:chgData name="Damir Dobric" userId="1ab3a3c3-cc56-483f-a812-2bce20aa91a1" providerId="ADAL" clId="{6AB1C138-ED03-4B65-B59E-1CF7CADC2569}" dt="2019-05-22T18:05:18.209" v="585" actId="478"/>
          <ac:spMkLst>
            <pc:docMk/>
            <pc:sldMk cId="1119983036" sldId="341"/>
            <ac:spMk id="2" creationId="{5841C737-D40A-4496-AFBC-16512127FFD6}"/>
          </ac:spMkLst>
        </pc:spChg>
        <pc:spChg chg="add del mod">
          <ac:chgData name="Damir Dobric" userId="1ab3a3c3-cc56-483f-a812-2bce20aa91a1" providerId="ADAL" clId="{6AB1C138-ED03-4B65-B59E-1CF7CADC2569}" dt="2019-05-22T18:06:16.280" v="588" actId="12084"/>
          <ac:spMkLst>
            <pc:docMk/>
            <pc:sldMk cId="1119983036" sldId="341"/>
            <ac:spMk id="3" creationId="{043B3BB7-1FC4-4EDA-B1D9-52A9CD8EBE27}"/>
          </ac:spMkLst>
        </pc:spChg>
        <pc:graphicFrameChg chg="add mod">
          <ac:chgData name="Damir Dobric" userId="1ab3a3c3-cc56-483f-a812-2bce20aa91a1" providerId="ADAL" clId="{6AB1C138-ED03-4B65-B59E-1CF7CADC2569}" dt="2019-05-22T18:06:24.569" v="591" actId="14100"/>
          <ac:graphicFrameMkLst>
            <pc:docMk/>
            <pc:sldMk cId="1119983036" sldId="341"/>
            <ac:graphicFrameMk id="4" creationId="{FB548145-4B94-4FC0-8ED4-786F39FC03D4}"/>
          </ac:graphicFrameMkLst>
        </pc:graphicFrameChg>
      </pc:sldChg>
    </pc:docChg>
  </pc:docChgLst>
  <pc:docChgLst>
    <pc:chgData name="Damir Dobric" userId="1ab3a3c3-cc56-483f-a812-2bce20aa91a1" providerId="ADAL" clId="{A9C56E53-E07B-48BB-BB2F-6F1C904F7F7C}"/>
    <pc:docChg chg="addSld modSld sldOrd">
      <pc:chgData name="Damir Dobric" userId="1ab3a3c3-cc56-483f-a812-2bce20aa91a1" providerId="ADAL" clId="{A9C56E53-E07B-48BB-BB2F-6F1C904F7F7C}" dt="2019-08-14T10:55:28.504" v="64" actId="20577"/>
      <pc:docMkLst>
        <pc:docMk/>
      </pc:docMkLst>
      <pc:sldChg chg="modSp">
        <pc:chgData name="Damir Dobric" userId="1ab3a3c3-cc56-483f-a812-2bce20aa91a1" providerId="ADAL" clId="{A9C56E53-E07B-48BB-BB2F-6F1C904F7F7C}" dt="2019-08-13T05:34:51.604" v="62" actId="6549"/>
        <pc:sldMkLst>
          <pc:docMk/>
          <pc:sldMk cId="1371724437" sldId="261"/>
        </pc:sldMkLst>
        <pc:spChg chg="mod">
          <ac:chgData name="Damir Dobric" userId="1ab3a3c3-cc56-483f-a812-2bce20aa91a1" providerId="ADAL" clId="{A9C56E53-E07B-48BB-BB2F-6F1C904F7F7C}" dt="2019-08-13T05:34:51.604" v="62" actId="6549"/>
          <ac:spMkLst>
            <pc:docMk/>
            <pc:sldMk cId="1371724437" sldId="261"/>
            <ac:spMk id="31" creationId="{00000000-0000-0000-0000-000000000000}"/>
          </ac:spMkLst>
        </pc:spChg>
      </pc:sldChg>
      <pc:sldChg chg="modSp add ord">
        <pc:chgData name="Damir Dobric" userId="1ab3a3c3-cc56-483f-a812-2bce20aa91a1" providerId="ADAL" clId="{A9C56E53-E07B-48BB-BB2F-6F1C904F7F7C}" dt="2019-08-13T05:33:17.024" v="52" actId="20577"/>
        <pc:sldMkLst>
          <pc:docMk/>
          <pc:sldMk cId="3557541909" sldId="1557"/>
        </pc:sldMkLst>
        <pc:spChg chg="mod">
          <ac:chgData name="Damir Dobric" userId="1ab3a3c3-cc56-483f-a812-2bce20aa91a1" providerId="ADAL" clId="{A9C56E53-E07B-48BB-BB2F-6F1C904F7F7C}" dt="2019-08-13T05:33:05.578" v="45" actId="20577"/>
          <ac:spMkLst>
            <pc:docMk/>
            <pc:sldMk cId="3557541909" sldId="1557"/>
            <ac:spMk id="4" creationId="{00000000-0000-0000-0000-000000000000}"/>
          </ac:spMkLst>
        </pc:spChg>
        <pc:spChg chg="mod">
          <ac:chgData name="Damir Dobric" userId="1ab3a3c3-cc56-483f-a812-2bce20aa91a1" providerId="ADAL" clId="{A9C56E53-E07B-48BB-BB2F-6F1C904F7F7C}" dt="2019-08-13T05:33:17.024" v="52" actId="20577"/>
          <ac:spMkLst>
            <pc:docMk/>
            <pc:sldMk cId="3557541909" sldId="1557"/>
            <ac:spMk id="5" creationId="{00000000-0000-0000-0000-000000000000}"/>
          </ac:spMkLst>
        </pc:spChg>
      </pc:sldChg>
      <pc:sldChg chg="modSp add">
        <pc:chgData name="Damir Dobric" userId="1ab3a3c3-cc56-483f-a812-2bce20aa91a1" providerId="ADAL" clId="{A9C56E53-E07B-48BB-BB2F-6F1C904F7F7C}" dt="2019-08-14T10:55:28.504" v="64" actId="20577"/>
        <pc:sldMkLst>
          <pc:docMk/>
          <pc:sldMk cId="51403552" sldId="1558"/>
        </pc:sldMkLst>
        <pc:spChg chg="mod">
          <ac:chgData name="Damir Dobric" userId="1ab3a3c3-cc56-483f-a812-2bce20aa91a1" providerId="ADAL" clId="{A9C56E53-E07B-48BB-BB2F-6F1C904F7F7C}" dt="2019-08-14T10:55:28.504" v="64" actId="20577"/>
          <ac:spMkLst>
            <pc:docMk/>
            <pc:sldMk cId="51403552" sldId="1558"/>
            <ac:spMk id="4"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F75B7C-24E1-4AA5-85BF-6126BAF27ABE}"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EBBCA130-83A4-454F-A59F-04C44D288508}">
      <dgm:prSet/>
      <dgm:spPr/>
      <dgm:t>
        <a:bodyPr/>
        <a:lstStyle/>
        <a:p>
          <a:r>
            <a:rPr lang="de-DE"/>
            <a:t>Evolution of Compute Platform</a:t>
          </a:r>
          <a:endParaRPr lang="en-US"/>
        </a:p>
      </dgm:t>
    </dgm:pt>
    <dgm:pt modelId="{82FFEDB6-8AF6-4BB3-A6A3-F00B0D001547}" type="parTrans" cxnId="{7FED8F40-4854-46F2-B454-6151DD5D396F}">
      <dgm:prSet/>
      <dgm:spPr/>
      <dgm:t>
        <a:bodyPr/>
        <a:lstStyle/>
        <a:p>
          <a:endParaRPr lang="en-US"/>
        </a:p>
      </dgm:t>
    </dgm:pt>
    <dgm:pt modelId="{013DC3B7-B319-480D-9CE8-4B7601D73DA4}" type="sibTrans" cxnId="{7FED8F40-4854-46F2-B454-6151DD5D396F}">
      <dgm:prSet/>
      <dgm:spPr/>
      <dgm:t>
        <a:bodyPr/>
        <a:lstStyle/>
        <a:p>
          <a:endParaRPr lang="en-US"/>
        </a:p>
      </dgm:t>
    </dgm:pt>
    <dgm:pt modelId="{FC0CF51D-80B4-4452-B1D3-C0E18B766825}">
      <dgm:prSet/>
      <dgm:spPr/>
      <dgm:t>
        <a:bodyPr/>
        <a:lstStyle/>
        <a:p>
          <a:r>
            <a:rPr lang="de-DE"/>
            <a:t>Docker</a:t>
          </a:r>
          <a:endParaRPr lang="en-US"/>
        </a:p>
      </dgm:t>
    </dgm:pt>
    <dgm:pt modelId="{E5BEC4F9-B575-4F33-81EB-371B9265BAC0}" type="parTrans" cxnId="{BF31AFA2-709B-4A21-B384-02B3671469F4}">
      <dgm:prSet/>
      <dgm:spPr/>
      <dgm:t>
        <a:bodyPr/>
        <a:lstStyle/>
        <a:p>
          <a:endParaRPr lang="en-US"/>
        </a:p>
      </dgm:t>
    </dgm:pt>
    <dgm:pt modelId="{01E24BFE-3055-4C5A-B2F7-37D6F67755B9}" type="sibTrans" cxnId="{BF31AFA2-709B-4A21-B384-02B3671469F4}">
      <dgm:prSet/>
      <dgm:spPr/>
      <dgm:t>
        <a:bodyPr/>
        <a:lstStyle/>
        <a:p>
          <a:endParaRPr lang="en-US"/>
        </a:p>
      </dgm:t>
    </dgm:pt>
    <dgm:pt modelId="{E1520147-E25F-4BAF-A02D-D05977F073D0}">
      <dgm:prSet/>
      <dgm:spPr/>
      <dgm:t>
        <a:bodyPr/>
        <a:lstStyle/>
        <a:p>
          <a:r>
            <a:rPr lang="de-DE"/>
            <a:t>.NET Core in containers</a:t>
          </a:r>
          <a:endParaRPr lang="en-US"/>
        </a:p>
      </dgm:t>
    </dgm:pt>
    <dgm:pt modelId="{5EC63769-70E0-4759-A87F-07DAF2E2BF5C}" type="parTrans" cxnId="{2E8F8208-8E19-4D08-B1DD-57FEA52DCAD2}">
      <dgm:prSet/>
      <dgm:spPr/>
      <dgm:t>
        <a:bodyPr/>
        <a:lstStyle/>
        <a:p>
          <a:endParaRPr lang="en-US"/>
        </a:p>
      </dgm:t>
    </dgm:pt>
    <dgm:pt modelId="{2684562E-FA9A-464A-832C-E2ACF1111758}" type="sibTrans" cxnId="{2E8F8208-8E19-4D08-B1DD-57FEA52DCAD2}">
      <dgm:prSet/>
      <dgm:spPr/>
      <dgm:t>
        <a:bodyPr/>
        <a:lstStyle/>
        <a:p>
          <a:endParaRPr lang="en-US"/>
        </a:p>
      </dgm:t>
    </dgm:pt>
    <dgm:pt modelId="{BB83A1DB-4DF0-4D8C-9BD9-8487477441B1}">
      <dgm:prSet/>
      <dgm:spPr/>
      <dgm:t>
        <a:bodyPr/>
        <a:lstStyle/>
        <a:p>
          <a:r>
            <a:rPr lang="de-DE"/>
            <a:t>Azure Container Registry</a:t>
          </a:r>
          <a:endParaRPr lang="en-US"/>
        </a:p>
      </dgm:t>
    </dgm:pt>
    <dgm:pt modelId="{2821C003-A13D-4721-A6CF-B19F24A68003}" type="parTrans" cxnId="{B8764BBD-3161-4D01-ADF4-747094391925}">
      <dgm:prSet/>
      <dgm:spPr/>
      <dgm:t>
        <a:bodyPr/>
        <a:lstStyle/>
        <a:p>
          <a:endParaRPr lang="en-US"/>
        </a:p>
      </dgm:t>
    </dgm:pt>
    <dgm:pt modelId="{17224274-86F0-4539-97C9-791694E49B38}" type="sibTrans" cxnId="{B8764BBD-3161-4D01-ADF4-747094391925}">
      <dgm:prSet/>
      <dgm:spPr/>
      <dgm:t>
        <a:bodyPr/>
        <a:lstStyle/>
        <a:p>
          <a:endParaRPr lang="en-US"/>
        </a:p>
      </dgm:t>
    </dgm:pt>
    <dgm:pt modelId="{9D3A77A8-72A3-42EA-B294-057089D3549B}">
      <dgm:prSet/>
      <dgm:spPr/>
      <dgm:t>
        <a:bodyPr/>
        <a:lstStyle/>
        <a:p>
          <a:r>
            <a:rPr lang="de-DE"/>
            <a:t>Azure Container instances</a:t>
          </a:r>
          <a:endParaRPr lang="en-US"/>
        </a:p>
      </dgm:t>
    </dgm:pt>
    <dgm:pt modelId="{B78D7B98-E204-4BBE-A279-4E40532BDD38}" type="parTrans" cxnId="{F5FCBBA6-BE2D-447F-9F3C-7B05EAF13A85}">
      <dgm:prSet/>
      <dgm:spPr/>
      <dgm:t>
        <a:bodyPr/>
        <a:lstStyle/>
        <a:p>
          <a:endParaRPr lang="en-US"/>
        </a:p>
      </dgm:t>
    </dgm:pt>
    <dgm:pt modelId="{1A922B68-C626-4AA7-8D0F-008BEB10A981}" type="sibTrans" cxnId="{F5FCBBA6-BE2D-447F-9F3C-7B05EAF13A85}">
      <dgm:prSet/>
      <dgm:spPr/>
      <dgm:t>
        <a:bodyPr/>
        <a:lstStyle/>
        <a:p>
          <a:endParaRPr lang="en-US"/>
        </a:p>
      </dgm:t>
    </dgm:pt>
    <dgm:pt modelId="{9B81E6A9-198D-47AB-8D6D-57B203B3DBBE}">
      <dgm:prSet/>
      <dgm:spPr/>
      <dgm:t>
        <a:bodyPr/>
        <a:lstStyle/>
        <a:p>
          <a:r>
            <a:rPr lang="de-DE"/>
            <a:t>AppService Container</a:t>
          </a:r>
          <a:endParaRPr lang="en-US"/>
        </a:p>
      </dgm:t>
    </dgm:pt>
    <dgm:pt modelId="{8A3DD260-E280-402D-A9B0-B669A63618EF}" type="parTrans" cxnId="{AA2683D7-32F6-4305-AFB9-BD0CE98913EF}">
      <dgm:prSet/>
      <dgm:spPr/>
      <dgm:t>
        <a:bodyPr/>
        <a:lstStyle/>
        <a:p>
          <a:endParaRPr lang="en-US"/>
        </a:p>
      </dgm:t>
    </dgm:pt>
    <dgm:pt modelId="{0F623FB7-8999-4C0E-A1C4-BBDC9121FEBB}" type="sibTrans" cxnId="{AA2683D7-32F6-4305-AFB9-BD0CE98913EF}">
      <dgm:prSet/>
      <dgm:spPr/>
      <dgm:t>
        <a:bodyPr/>
        <a:lstStyle/>
        <a:p>
          <a:endParaRPr lang="en-US"/>
        </a:p>
      </dgm:t>
    </dgm:pt>
    <dgm:pt modelId="{69022FED-567E-4E66-A9FD-4E6F6F999A20}">
      <dgm:prSet/>
      <dgm:spPr/>
      <dgm:t>
        <a:bodyPr/>
        <a:lstStyle/>
        <a:p>
          <a:r>
            <a:rPr lang="de-DE"/>
            <a:t>Azure Functions</a:t>
          </a:r>
          <a:endParaRPr lang="en-US"/>
        </a:p>
      </dgm:t>
    </dgm:pt>
    <dgm:pt modelId="{8FE088D8-1303-4336-ACC7-65DD6640F61B}" type="parTrans" cxnId="{DC1A383E-5B76-42E9-A229-206036A337BE}">
      <dgm:prSet/>
      <dgm:spPr/>
      <dgm:t>
        <a:bodyPr/>
        <a:lstStyle/>
        <a:p>
          <a:endParaRPr lang="en-US"/>
        </a:p>
      </dgm:t>
    </dgm:pt>
    <dgm:pt modelId="{0AABE826-14FA-42C7-85DC-44C725B74D4B}" type="sibTrans" cxnId="{DC1A383E-5B76-42E9-A229-206036A337BE}">
      <dgm:prSet/>
      <dgm:spPr/>
      <dgm:t>
        <a:bodyPr/>
        <a:lstStyle/>
        <a:p>
          <a:endParaRPr lang="en-US"/>
        </a:p>
      </dgm:t>
    </dgm:pt>
    <dgm:pt modelId="{6C787100-D92A-4AF2-921A-294DEDE1C3AC}">
      <dgm:prSet/>
      <dgm:spPr/>
      <dgm:t>
        <a:bodyPr/>
        <a:lstStyle/>
        <a:p>
          <a:r>
            <a:rPr lang="en-US"/>
            <a:t>Service Bus and messaging</a:t>
          </a:r>
        </a:p>
      </dgm:t>
    </dgm:pt>
    <dgm:pt modelId="{386F1A57-0CBC-4A76-A76A-17204A9B4734}" type="parTrans" cxnId="{67470D0E-5970-495F-BA78-00E6A76C6E30}">
      <dgm:prSet/>
      <dgm:spPr/>
      <dgm:t>
        <a:bodyPr/>
        <a:lstStyle/>
        <a:p>
          <a:endParaRPr lang="en-US"/>
        </a:p>
      </dgm:t>
    </dgm:pt>
    <dgm:pt modelId="{82797B5B-C962-46A7-8C1E-BC39E28DC0B0}" type="sibTrans" cxnId="{67470D0E-5970-495F-BA78-00E6A76C6E30}">
      <dgm:prSet/>
      <dgm:spPr/>
      <dgm:t>
        <a:bodyPr/>
        <a:lstStyle/>
        <a:p>
          <a:endParaRPr lang="en-US"/>
        </a:p>
      </dgm:t>
    </dgm:pt>
    <dgm:pt modelId="{417EF51D-65EB-448C-8B2D-AD894C90F6CF}">
      <dgm:prSet/>
      <dgm:spPr/>
      <dgm:t>
        <a:bodyPr/>
        <a:lstStyle/>
        <a:p>
          <a:r>
            <a:rPr lang="de-DE"/>
            <a:t>EventGrid </a:t>
          </a:r>
          <a:endParaRPr lang="en-US"/>
        </a:p>
      </dgm:t>
    </dgm:pt>
    <dgm:pt modelId="{DBA0EA3B-A114-4A02-9C30-496770D0093E}" type="parTrans" cxnId="{37445BE7-FCD1-4600-85AC-B923CDCAE668}">
      <dgm:prSet/>
      <dgm:spPr/>
      <dgm:t>
        <a:bodyPr/>
        <a:lstStyle/>
        <a:p>
          <a:endParaRPr lang="en-US"/>
        </a:p>
      </dgm:t>
    </dgm:pt>
    <dgm:pt modelId="{05CCF944-DD5B-494C-86CF-B6CE83968200}" type="sibTrans" cxnId="{37445BE7-FCD1-4600-85AC-B923CDCAE668}">
      <dgm:prSet/>
      <dgm:spPr/>
      <dgm:t>
        <a:bodyPr/>
        <a:lstStyle/>
        <a:p>
          <a:endParaRPr lang="en-US"/>
        </a:p>
      </dgm:t>
    </dgm:pt>
    <dgm:pt modelId="{621E8878-AE35-4B1C-8214-8E213DB5A4E4}">
      <dgm:prSet/>
      <dgm:spPr/>
      <dgm:t>
        <a:bodyPr/>
        <a:lstStyle/>
        <a:p>
          <a:r>
            <a:rPr lang="de-DE"/>
            <a:t>Logic Apps</a:t>
          </a:r>
          <a:endParaRPr lang="en-US"/>
        </a:p>
      </dgm:t>
    </dgm:pt>
    <dgm:pt modelId="{810717D8-FE8C-40D3-B40A-7011CCF46833}" type="parTrans" cxnId="{AC442366-BA59-47FC-A99A-34262EF12D70}">
      <dgm:prSet/>
      <dgm:spPr/>
      <dgm:t>
        <a:bodyPr/>
        <a:lstStyle/>
        <a:p>
          <a:endParaRPr lang="en-US"/>
        </a:p>
      </dgm:t>
    </dgm:pt>
    <dgm:pt modelId="{D4CD2B54-92B8-4AFB-86EB-5CFDAD632F69}" type="sibTrans" cxnId="{AC442366-BA59-47FC-A99A-34262EF12D70}">
      <dgm:prSet/>
      <dgm:spPr/>
      <dgm:t>
        <a:bodyPr/>
        <a:lstStyle/>
        <a:p>
          <a:endParaRPr lang="en-US"/>
        </a:p>
      </dgm:t>
    </dgm:pt>
    <dgm:pt modelId="{60439F97-AAD5-48AA-9D53-F21117C8C548}" type="pres">
      <dgm:prSet presAssocID="{CFF75B7C-24E1-4AA5-85BF-6126BAF27ABE}" presName="CompostProcess" presStyleCnt="0">
        <dgm:presLayoutVars>
          <dgm:dir/>
          <dgm:resizeHandles val="exact"/>
        </dgm:presLayoutVars>
      </dgm:prSet>
      <dgm:spPr/>
    </dgm:pt>
    <dgm:pt modelId="{8EE158C3-3733-40EB-B4FF-A004D5C86D49}" type="pres">
      <dgm:prSet presAssocID="{CFF75B7C-24E1-4AA5-85BF-6126BAF27ABE}" presName="arrow" presStyleLbl="bgShp" presStyleIdx="0" presStyleCnt="1"/>
      <dgm:spPr/>
    </dgm:pt>
    <dgm:pt modelId="{4E27AE49-F832-4A7C-8775-F984A3943982}" type="pres">
      <dgm:prSet presAssocID="{CFF75B7C-24E1-4AA5-85BF-6126BAF27ABE}" presName="linearProcess" presStyleCnt="0"/>
      <dgm:spPr/>
    </dgm:pt>
    <dgm:pt modelId="{7AEBB2E2-5877-4A95-9DF9-3E6D25BFE8E7}" type="pres">
      <dgm:prSet presAssocID="{EBBCA130-83A4-454F-A59F-04C44D288508}" presName="textNode" presStyleLbl="node1" presStyleIdx="0" presStyleCnt="10">
        <dgm:presLayoutVars>
          <dgm:bulletEnabled val="1"/>
        </dgm:presLayoutVars>
      </dgm:prSet>
      <dgm:spPr/>
    </dgm:pt>
    <dgm:pt modelId="{F3E101C1-EDBE-4AB8-A905-211F1C0E1A82}" type="pres">
      <dgm:prSet presAssocID="{013DC3B7-B319-480D-9CE8-4B7601D73DA4}" presName="sibTrans" presStyleCnt="0"/>
      <dgm:spPr/>
    </dgm:pt>
    <dgm:pt modelId="{AE67B499-3F54-4656-98EB-A027B74D4BB6}" type="pres">
      <dgm:prSet presAssocID="{FC0CF51D-80B4-4452-B1D3-C0E18B766825}" presName="textNode" presStyleLbl="node1" presStyleIdx="1" presStyleCnt="10">
        <dgm:presLayoutVars>
          <dgm:bulletEnabled val="1"/>
        </dgm:presLayoutVars>
      </dgm:prSet>
      <dgm:spPr/>
    </dgm:pt>
    <dgm:pt modelId="{3CFD0237-6530-468C-8A6D-D10B2AE68AE6}" type="pres">
      <dgm:prSet presAssocID="{01E24BFE-3055-4C5A-B2F7-37D6F67755B9}" presName="sibTrans" presStyleCnt="0"/>
      <dgm:spPr/>
    </dgm:pt>
    <dgm:pt modelId="{2A488FB7-28F6-4408-AA4B-DFEEB2B4A127}" type="pres">
      <dgm:prSet presAssocID="{E1520147-E25F-4BAF-A02D-D05977F073D0}" presName="textNode" presStyleLbl="node1" presStyleIdx="2" presStyleCnt="10">
        <dgm:presLayoutVars>
          <dgm:bulletEnabled val="1"/>
        </dgm:presLayoutVars>
      </dgm:prSet>
      <dgm:spPr/>
    </dgm:pt>
    <dgm:pt modelId="{B49F9234-4AB6-420B-B8EC-74827DC1B4AD}" type="pres">
      <dgm:prSet presAssocID="{2684562E-FA9A-464A-832C-E2ACF1111758}" presName="sibTrans" presStyleCnt="0"/>
      <dgm:spPr/>
    </dgm:pt>
    <dgm:pt modelId="{C35D2BB7-AFC7-4549-AD20-99D6EC33B63A}" type="pres">
      <dgm:prSet presAssocID="{BB83A1DB-4DF0-4D8C-9BD9-8487477441B1}" presName="textNode" presStyleLbl="node1" presStyleIdx="3" presStyleCnt="10">
        <dgm:presLayoutVars>
          <dgm:bulletEnabled val="1"/>
        </dgm:presLayoutVars>
      </dgm:prSet>
      <dgm:spPr/>
    </dgm:pt>
    <dgm:pt modelId="{54BBF434-33E9-4D0E-925D-66D2141AAEF0}" type="pres">
      <dgm:prSet presAssocID="{17224274-86F0-4539-97C9-791694E49B38}" presName="sibTrans" presStyleCnt="0"/>
      <dgm:spPr/>
    </dgm:pt>
    <dgm:pt modelId="{E8FA3864-CBFE-4785-84BB-B610327DF01F}" type="pres">
      <dgm:prSet presAssocID="{9D3A77A8-72A3-42EA-B294-057089D3549B}" presName="textNode" presStyleLbl="node1" presStyleIdx="4" presStyleCnt="10">
        <dgm:presLayoutVars>
          <dgm:bulletEnabled val="1"/>
        </dgm:presLayoutVars>
      </dgm:prSet>
      <dgm:spPr/>
    </dgm:pt>
    <dgm:pt modelId="{D0A65451-EA05-4513-B3B2-C896F6C67CE0}" type="pres">
      <dgm:prSet presAssocID="{1A922B68-C626-4AA7-8D0F-008BEB10A981}" presName="sibTrans" presStyleCnt="0"/>
      <dgm:spPr/>
    </dgm:pt>
    <dgm:pt modelId="{8F13EB1B-464F-4318-A6F7-72DFD9620BCA}" type="pres">
      <dgm:prSet presAssocID="{9B81E6A9-198D-47AB-8D6D-57B203B3DBBE}" presName="textNode" presStyleLbl="node1" presStyleIdx="5" presStyleCnt="10">
        <dgm:presLayoutVars>
          <dgm:bulletEnabled val="1"/>
        </dgm:presLayoutVars>
      </dgm:prSet>
      <dgm:spPr/>
    </dgm:pt>
    <dgm:pt modelId="{F767A377-9476-4322-8701-1B2F619BED67}" type="pres">
      <dgm:prSet presAssocID="{0F623FB7-8999-4C0E-A1C4-BBDC9121FEBB}" presName="sibTrans" presStyleCnt="0"/>
      <dgm:spPr/>
    </dgm:pt>
    <dgm:pt modelId="{8EEA4E14-60BA-4535-BE60-E5D057756499}" type="pres">
      <dgm:prSet presAssocID="{69022FED-567E-4E66-A9FD-4E6F6F999A20}" presName="textNode" presStyleLbl="node1" presStyleIdx="6" presStyleCnt="10">
        <dgm:presLayoutVars>
          <dgm:bulletEnabled val="1"/>
        </dgm:presLayoutVars>
      </dgm:prSet>
      <dgm:spPr/>
    </dgm:pt>
    <dgm:pt modelId="{C319E259-C5AC-4821-A5DC-CAAC2AE3E133}" type="pres">
      <dgm:prSet presAssocID="{0AABE826-14FA-42C7-85DC-44C725B74D4B}" presName="sibTrans" presStyleCnt="0"/>
      <dgm:spPr/>
    </dgm:pt>
    <dgm:pt modelId="{B8988451-9825-4393-9384-85C3113C0ED5}" type="pres">
      <dgm:prSet presAssocID="{6C787100-D92A-4AF2-921A-294DEDE1C3AC}" presName="textNode" presStyleLbl="node1" presStyleIdx="7" presStyleCnt="10">
        <dgm:presLayoutVars>
          <dgm:bulletEnabled val="1"/>
        </dgm:presLayoutVars>
      </dgm:prSet>
      <dgm:spPr/>
    </dgm:pt>
    <dgm:pt modelId="{82530C28-1C46-45F4-BDD4-F1C6A8AF9055}" type="pres">
      <dgm:prSet presAssocID="{82797B5B-C962-46A7-8C1E-BC39E28DC0B0}" presName="sibTrans" presStyleCnt="0"/>
      <dgm:spPr/>
    </dgm:pt>
    <dgm:pt modelId="{2F8FDAF3-9866-4C8B-93F8-380C4AFCC307}" type="pres">
      <dgm:prSet presAssocID="{417EF51D-65EB-448C-8B2D-AD894C90F6CF}" presName="textNode" presStyleLbl="node1" presStyleIdx="8" presStyleCnt="10">
        <dgm:presLayoutVars>
          <dgm:bulletEnabled val="1"/>
        </dgm:presLayoutVars>
      </dgm:prSet>
      <dgm:spPr/>
    </dgm:pt>
    <dgm:pt modelId="{F0A38343-D5D6-4434-B8C4-BE80119D4427}" type="pres">
      <dgm:prSet presAssocID="{05CCF944-DD5B-494C-86CF-B6CE83968200}" presName="sibTrans" presStyleCnt="0"/>
      <dgm:spPr/>
    </dgm:pt>
    <dgm:pt modelId="{2270E204-B451-4053-BB27-9A753E03BFA7}" type="pres">
      <dgm:prSet presAssocID="{621E8878-AE35-4B1C-8214-8E213DB5A4E4}" presName="textNode" presStyleLbl="node1" presStyleIdx="9" presStyleCnt="10">
        <dgm:presLayoutVars>
          <dgm:bulletEnabled val="1"/>
        </dgm:presLayoutVars>
      </dgm:prSet>
      <dgm:spPr/>
    </dgm:pt>
  </dgm:ptLst>
  <dgm:cxnLst>
    <dgm:cxn modelId="{0FCCC004-0CAC-47F3-8A49-01922D3DF13A}" type="presOf" srcId="{BB83A1DB-4DF0-4D8C-9BD9-8487477441B1}" destId="{C35D2BB7-AFC7-4549-AD20-99D6EC33B63A}" srcOrd="0" destOrd="0" presId="urn:microsoft.com/office/officeart/2005/8/layout/hProcess9"/>
    <dgm:cxn modelId="{532E9705-CC16-4C4F-945B-B656D1CB1CFE}" type="presOf" srcId="{417EF51D-65EB-448C-8B2D-AD894C90F6CF}" destId="{2F8FDAF3-9866-4C8B-93F8-380C4AFCC307}" srcOrd="0" destOrd="0" presId="urn:microsoft.com/office/officeart/2005/8/layout/hProcess9"/>
    <dgm:cxn modelId="{2E8F8208-8E19-4D08-B1DD-57FEA52DCAD2}" srcId="{CFF75B7C-24E1-4AA5-85BF-6126BAF27ABE}" destId="{E1520147-E25F-4BAF-A02D-D05977F073D0}" srcOrd="2" destOrd="0" parTransId="{5EC63769-70E0-4759-A87F-07DAF2E2BF5C}" sibTransId="{2684562E-FA9A-464A-832C-E2ACF1111758}"/>
    <dgm:cxn modelId="{67470D0E-5970-495F-BA78-00E6A76C6E30}" srcId="{CFF75B7C-24E1-4AA5-85BF-6126BAF27ABE}" destId="{6C787100-D92A-4AF2-921A-294DEDE1C3AC}" srcOrd="7" destOrd="0" parTransId="{386F1A57-0CBC-4A76-A76A-17204A9B4734}" sibTransId="{82797B5B-C962-46A7-8C1E-BC39E28DC0B0}"/>
    <dgm:cxn modelId="{3D39E716-9E11-4042-9503-3C7BC1B853D0}" type="presOf" srcId="{621E8878-AE35-4B1C-8214-8E213DB5A4E4}" destId="{2270E204-B451-4053-BB27-9A753E03BFA7}" srcOrd="0" destOrd="0" presId="urn:microsoft.com/office/officeart/2005/8/layout/hProcess9"/>
    <dgm:cxn modelId="{9CCB1523-C133-46CD-A296-8980185544C4}" type="presOf" srcId="{CFF75B7C-24E1-4AA5-85BF-6126BAF27ABE}" destId="{60439F97-AAD5-48AA-9D53-F21117C8C548}" srcOrd="0" destOrd="0" presId="urn:microsoft.com/office/officeart/2005/8/layout/hProcess9"/>
    <dgm:cxn modelId="{DC1A383E-5B76-42E9-A229-206036A337BE}" srcId="{CFF75B7C-24E1-4AA5-85BF-6126BAF27ABE}" destId="{69022FED-567E-4E66-A9FD-4E6F6F999A20}" srcOrd="6" destOrd="0" parTransId="{8FE088D8-1303-4336-ACC7-65DD6640F61B}" sibTransId="{0AABE826-14FA-42C7-85DC-44C725B74D4B}"/>
    <dgm:cxn modelId="{7FED8F40-4854-46F2-B454-6151DD5D396F}" srcId="{CFF75B7C-24E1-4AA5-85BF-6126BAF27ABE}" destId="{EBBCA130-83A4-454F-A59F-04C44D288508}" srcOrd="0" destOrd="0" parTransId="{82FFEDB6-8AF6-4BB3-A6A3-F00B0D001547}" sibTransId="{013DC3B7-B319-480D-9CE8-4B7601D73DA4}"/>
    <dgm:cxn modelId="{1DCF405C-F1DC-4ECF-A5F2-51B9127C3974}" type="presOf" srcId="{9D3A77A8-72A3-42EA-B294-057089D3549B}" destId="{E8FA3864-CBFE-4785-84BB-B610327DF01F}" srcOrd="0" destOrd="0" presId="urn:microsoft.com/office/officeart/2005/8/layout/hProcess9"/>
    <dgm:cxn modelId="{AC442366-BA59-47FC-A99A-34262EF12D70}" srcId="{CFF75B7C-24E1-4AA5-85BF-6126BAF27ABE}" destId="{621E8878-AE35-4B1C-8214-8E213DB5A4E4}" srcOrd="9" destOrd="0" parTransId="{810717D8-FE8C-40D3-B40A-7011CCF46833}" sibTransId="{D4CD2B54-92B8-4AFB-86EB-5CFDAD632F69}"/>
    <dgm:cxn modelId="{775F2077-062F-4CD5-A374-10B6EBAC09A2}" type="presOf" srcId="{E1520147-E25F-4BAF-A02D-D05977F073D0}" destId="{2A488FB7-28F6-4408-AA4B-DFEEB2B4A127}" srcOrd="0" destOrd="0" presId="urn:microsoft.com/office/officeart/2005/8/layout/hProcess9"/>
    <dgm:cxn modelId="{BF31AFA2-709B-4A21-B384-02B3671469F4}" srcId="{CFF75B7C-24E1-4AA5-85BF-6126BAF27ABE}" destId="{FC0CF51D-80B4-4452-B1D3-C0E18B766825}" srcOrd="1" destOrd="0" parTransId="{E5BEC4F9-B575-4F33-81EB-371B9265BAC0}" sibTransId="{01E24BFE-3055-4C5A-B2F7-37D6F67755B9}"/>
    <dgm:cxn modelId="{F5FCBBA6-BE2D-447F-9F3C-7B05EAF13A85}" srcId="{CFF75B7C-24E1-4AA5-85BF-6126BAF27ABE}" destId="{9D3A77A8-72A3-42EA-B294-057089D3549B}" srcOrd="4" destOrd="0" parTransId="{B78D7B98-E204-4BBE-A279-4E40532BDD38}" sibTransId="{1A922B68-C626-4AA7-8D0F-008BEB10A981}"/>
    <dgm:cxn modelId="{69E2D2BC-559A-4A7D-B010-8EE8A31AB8E8}" type="presOf" srcId="{9B81E6A9-198D-47AB-8D6D-57B203B3DBBE}" destId="{8F13EB1B-464F-4318-A6F7-72DFD9620BCA}" srcOrd="0" destOrd="0" presId="urn:microsoft.com/office/officeart/2005/8/layout/hProcess9"/>
    <dgm:cxn modelId="{B8764BBD-3161-4D01-ADF4-747094391925}" srcId="{CFF75B7C-24E1-4AA5-85BF-6126BAF27ABE}" destId="{BB83A1DB-4DF0-4D8C-9BD9-8487477441B1}" srcOrd="3" destOrd="0" parTransId="{2821C003-A13D-4721-A6CF-B19F24A68003}" sibTransId="{17224274-86F0-4539-97C9-791694E49B38}"/>
    <dgm:cxn modelId="{05F183BF-955B-4F5E-B4B0-D2F45A6042C2}" type="presOf" srcId="{69022FED-567E-4E66-A9FD-4E6F6F999A20}" destId="{8EEA4E14-60BA-4535-BE60-E5D057756499}" srcOrd="0" destOrd="0" presId="urn:microsoft.com/office/officeart/2005/8/layout/hProcess9"/>
    <dgm:cxn modelId="{AA2683D7-32F6-4305-AFB9-BD0CE98913EF}" srcId="{CFF75B7C-24E1-4AA5-85BF-6126BAF27ABE}" destId="{9B81E6A9-198D-47AB-8D6D-57B203B3DBBE}" srcOrd="5" destOrd="0" parTransId="{8A3DD260-E280-402D-A9B0-B669A63618EF}" sibTransId="{0F623FB7-8999-4C0E-A1C4-BBDC9121FEBB}"/>
    <dgm:cxn modelId="{20C104E2-B95B-4F59-A1A9-D52655FDD63A}" type="presOf" srcId="{6C787100-D92A-4AF2-921A-294DEDE1C3AC}" destId="{B8988451-9825-4393-9384-85C3113C0ED5}" srcOrd="0" destOrd="0" presId="urn:microsoft.com/office/officeart/2005/8/layout/hProcess9"/>
    <dgm:cxn modelId="{F6CD27E3-97F1-4928-8264-C43218316DA3}" type="presOf" srcId="{EBBCA130-83A4-454F-A59F-04C44D288508}" destId="{7AEBB2E2-5877-4A95-9DF9-3E6D25BFE8E7}" srcOrd="0" destOrd="0" presId="urn:microsoft.com/office/officeart/2005/8/layout/hProcess9"/>
    <dgm:cxn modelId="{A576E4E4-D7BD-44D7-8819-EA0959C113DE}" type="presOf" srcId="{FC0CF51D-80B4-4452-B1D3-C0E18B766825}" destId="{AE67B499-3F54-4656-98EB-A027B74D4BB6}" srcOrd="0" destOrd="0" presId="urn:microsoft.com/office/officeart/2005/8/layout/hProcess9"/>
    <dgm:cxn modelId="{37445BE7-FCD1-4600-85AC-B923CDCAE668}" srcId="{CFF75B7C-24E1-4AA5-85BF-6126BAF27ABE}" destId="{417EF51D-65EB-448C-8B2D-AD894C90F6CF}" srcOrd="8" destOrd="0" parTransId="{DBA0EA3B-A114-4A02-9C30-496770D0093E}" sibTransId="{05CCF944-DD5B-494C-86CF-B6CE83968200}"/>
    <dgm:cxn modelId="{4C5E50D5-1A18-41A7-917D-968063BE90D0}" type="presParOf" srcId="{60439F97-AAD5-48AA-9D53-F21117C8C548}" destId="{8EE158C3-3733-40EB-B4FF-A004D5C86D49}" srcOrd="0" destOrd="0" presId="urn:microsoft.com/office/officeart/2005/8/layout/hProcess9"/>
    <dgm:cxn modelId="{47FEFBAF-D097-48B0-A27D-9DC0F2879573}" type="presParOf" srcId="{60439F97-AAD5-48AA-9D53-F21117C8C548}" destId="{4E27AE49-F832-4A7C-8775-F984A3943982}" srcOrd="1" destOrd="0" presId="urn:microsoft.com/office/officeart/2005/8/layout/hProcess9"/>
    <dgm:cxn modelId="{857C8B1D-ADA1-4DCA-BAEC-6C6317A46A82}" type="presParOf" srcId="{4E27AE49-F832-4A7C-8775-F984A3943982}" destId="{7AEBB2E2-5877-4A95-9DF9-3E6D25BFE8E7}" srcOrd="0" destOrd="0" presId="urn:microsoft.com/office/officeart/2005/8/layout/hProcess9"/>
    <dgm:cxn modelId="{9A3A6291-0E47-45AE-BAB9-622B8E802338}" type="presParOf" srcId="{4E27AE49-F832-4A7C-8775-F984A3943982}" destId="{F3E101C1-EDBE-4AB8-A905-211F1C0E1A82}" srcOrd="1" destOrd="0" presId="urn:microsoft.com/office/officeart/2005/8/layout/hProcess9"/>
    <dgm:cxn modelId="{37CB0420-EE06-47D4-BA0D-C1A3FE48D4B5}" type="presParOf" srcId="{4E27AE49-F832-4A7C-8775-F984A3943982}" destId="{AE67B499-3F54-4656-98EB-A027B74D4BB6}" srcOrd="2" destOrd="0" presId="urn:microsoft.com/office/officeart/2005/8/layout/hProcess9"/>
    <dgm:cxn modelId="{F467199F-5EC3-41D1-A47D-948B357CDBF2}" type="presParOf" srcId="{4E27AE49-F832-4A7C-8775-F984A3943982}" destId="{3CFD0237-6530-468C-8A6D-D10B2AE68AE6}" srcOrd="3" destOrd="0" presId="urn:microsoft.com/office/officeart/2005/8/layout/hProcess9"/>
    <dgm:cxn modelId="{3F7819EA-5CD0-49E8-A800-2ABA556132A8}" type="presParOf" srcId="{4E27AE49-F832-4A7C-8775-F984A3943982}" destId="{2A488FB7-28F6-4408-AA4B-DFEEB2B4A127}" srcOrd="4" destOrd="0" presId="urn:microsoft.com/office/officeart/2005/8/layout/hProcess9"/>
    <dgm:cxn modelId="{55848E2E-1D59-49F3-B499-5EEE329A3B0F}" type="presParOf" srcId="{4E27AE49-F832-4A7C-8775-F984A3943982}" destId="{B49F9234-4AB6-420B-B8EC-74827DC1B4AD}" srcOrd="5" destOrd="0" presId="urn:microsoft.com/office/officeart/2005/8/layout/hProcess9"/>
    <dgm:cxn modelId="{F8FA7F19-3EF9-4B89-96FC-AB6B0EC79366}" type="presParOf" srcId="{4E27AE49-F832-4A7C-8775-F984A3943982}" destId="{C35D2BB7-AFC7-4549-AD20-99D6EC33B63A}" srcOrd="6" destOrd="0" presId="urn:microsoft.com/office/officeart/2005/8/layout/hProcess9"/>
    <dgm:cxn modelId="{5258CBEC-FD1D-4333-91D8-0708EC3F94D8}" type="presParOf" srcId="{4E27AE49-F832-4A7C-8775-F984A3943982}" destId="{54BBF434-33E9-4D0E-925D-66D2141AAEF0}" srcOrd="7" destOrd="0" presId="urn:microsoft.com/office/officeart/2005/8/layout/hProcess9"/>
    <dgm:cxn modelId="{2D77D5E5-7940-4C2B-85A1-4C2969246516}" type="presParOf" srcId="{4E27AE49-F832-4A7C-8775-F984A3943982}" destId="{E8FA3864-CBFE-4785-84BB-B610327DF01F}" srcOrd="8" destOrd="0" presId="urn:microsoft.com/office/officeart/2005/8/layout/hProcess9"/>
    <dgm:cxn modelId="{99ED272D-804C-478A-92B3-CFC63B181779}" type="presParOf" srcId="{4E27AE49-F832-4A7C-8775-F984A3943982}" destId="{D0A65451-EA05-4513-B3B2-C896F6C67CE0}" srcOrd="9" destOrd="0" presId="urn:microsoft.com/office/officeart/2005/8/layout/hProcess9"/>
    <dgm:cxn modelId="{68A302B3-7D70-4231-AEDC-CF49D6E2E16C}" type="presParOf" srcId="{4E27AE49-F832-4A7C-8775-F984A3943982}" destId="{8F13EB1B-464F-4318-A6F7-72DFD9620BCA}" srcOrd="10" destOrd="0" presId="urn:microsoft.com/office/officeart/2005/8/layout/hProcess9"/>
    <dgm:cxn modelId="{EBDA77FD-5EE1-4790-B419-515178354865}" type="presParOf" srcId="{4E27AE49-F832-4A7C-8775-F984A3943982}" destId="{F767A377-9476-4322-8701-1B2F619BED67}" srcOrd="11" destOrd="0" presId="urn:microsoft.com/office/officeart/2005/8/layout/hProcess9"/>
    <dgm:cxn modelId="{EE5AB4E0-4662-44FE-9AE8-3D10E94851B3}" type="presParOf" srcId="{4E27AE49-F832-4A7C-8775-F984A3943982}" destId="{8EEA4E14-60BA-4535-BE60-E5D057756499}" srcOrd="12" destOrd="0" presId="urn:microsoft.com/office/officeart/2005/8/layout/hProcess9"/>
    <dgm:cxn modelId="{9760B424-A2D0-44FC-B80C-1978B0EC3DDF}" type="presParOf" srcId="{4E27AE49-F832-4A7C-8775-F984A3943982}" destId="{C319E259-C5AC-4821-A5DC-CAAC2AE3E133}" srcOrd="13" destOrd="0" presId="urn:microsoft.com/office/officeart/2005/8/layout/hProcess9"/>
    <dgm:cxn modelId="{752734F3-16AD-4B4C-827B-0B6F429F56C6}" type="presParOf" srcId="{4E27AE49-F832-4A7C-8775-F984A3943982}" destId="{B8988451-9825-4393-9384-85C3113C0ED5}" srcOrd="14" destOrd="0" presId="urn:microsoft.com/office/officeart/2005/8/layout/hProcess9"/>
    <dgm:cxn modelId="{55764F23-39D2-4C67-A2E6-6861D2175992}" type="presParOf" srcId="{4E27AE49-F832-4A7C-8775-F984A3943982}" destId="{82530C28-1C46-45F4-BDD4-F1C6A8AF9055}" srcOrd="15" destOrd="0" presId="urn:microsoft.com/office/officeart/2005/8/layout/hProcess9"/>
    <dgm:cxn modelId="{1448662B-7F71-415F-B26D-0867F2388D60}" type="presParOf" srcId="{4E27AE49-F832-4A7C-8775-F984A3943982}" destId="{2F8FDAF3-9866-4C8B-93F8-380C4AFCC307}" srcOrd="16" destOrd="0" presId="urn:microsoft.com/office/officeart/2005/8/layout/hProcess9"/>
    <dgm:cxn modelId="{F9730218-0EC9-40D7-8B6D-E5D5DAE1A86B}" type="presParOf" srcId="{4E27AE49-F832-4A7C-8775-F984A3943982}" destId="{F0A38343-D5D6-4434-B8C4-BE80119D4427}" srcOrd="17" destOrd="0" presId="urn:microsoft.com/office/officeart/2005/8/layout/hProcess9"/>
    <dgm:cxn modelId="{D5008B94-C4EE-4EB6-AD9B-B60CE508D13C}" type="presParOf" srcId="{4E27AE49-F832-4A7C-8775-F984A3943982}" destId="{2270E204-B451-4053-BB27-9A753E03BFA7}" srcOrd="1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158C3-3733-40EB-B4FF-A004D5C86D49}">
      <dsp:nvSpPr>
        <dsp:cNvPr id="0" name=""/>
        <dsp:cNvSpPr/>
      </dsp:nvSpPr>
      <dsp:spPr>
        <a:xfrm>
          <a:off x="508873" y="0"/>
          <a:ext cx="5767228" cy="20609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BB2E2-5877-4A95-9DF9-3E6D25BFE8E7}">
      <dsp:nvSpPr>
        <dsp:cNvPr id="0" name=""/>
        <dsp:cNvSpPr/>
      </dsp:nvSpPr>
      <dsp:spPr>
        <a:xfrm>
          <a:off x="3996"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a:t>Evolution of Compute Platform</a:t>
          </a:r>
          <a:endParaRPr lang="en-US" sz="800" kern="1200"/>
        </a:p>
      </dsp:txBody>
      <dsp:txXfrm>
        <a:off x="35654" y="649943"/>
        <a:ext cx="585199" cy="761065"/>
      </dsp:txXfrm>
    </dsp:sp>
    <dsp:sp modelId="{AE67B499-3F54-4656-98EB-A027B74D4BB6}">
      <dsp:nvSpPr>
        <dsp:cNvPr id="0" name=""/>
        <dsp:cNvSpPr/>
      </dsp:nvSpPr>
      <dsp:spPr>
        <a:xfrm>
          <a:off x="684937"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a:t>Docker</a:t>
          </a:r>
          <a:endParaRPr lang="en-US" sz="800" kern="1200"/>
        </a:p>
      </dsp:txBody>
      <dsp:txXfrm>
        <a:off x="716595" y="649943"/>
        <a:ext cx="585199" cy="761065"/>
      </dsp:txXfrm>
    </dsp:sp>
    <dsp:sp modelId="{2A488FB7-28F6-4408-AA4B-DFEEB2B4A127}">
      <dsp:nvSpPr>
        <dsp:cNvPr id="0" name=""/>
        <dsp:cNvSpPr/>
      </dsp:nvSpPr>
      <dsp:spPr>
        <a:xfrm>
          <a:off x="1365877"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a:t>.NET Core in containers</a:t>
          </a:r>
          <a:endParaRPr lang="en-US" sz="800" kern="1200"/>
        </a:p>
      </dsp:txBody>
      <dsp:txXfrm>
        <a:off x="1397535" y="649943"/>
        <a:ext cx="585199" cy="761065"/>
      </dsp:txXfrm>
    </dsp:sp>
    <dsp:sp modelId="{C35D2BB7-AFC7-4549-AD20-99D6EC33B63A}">
      <dsp:nvSpPr>
        <dsp:cNvPr id="0" name=""/>
        <dsp:cNvSpPr/>
      </dsp:nvSpPr>
      <dsp:spPr>
        <a:xfrm>
          <a:off x="2046818"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a:t>Azure Container Registry</a:t>
          </a:r>
          <a:endParaRPr lang="en-US" sz="800" kern="1200"/>
        </a:p>
      </dsp:txBody>
      <dsp:txXfrm>
        <a:off x="2078476" y="649943"/>
        <a:ext cx="585199" cy="761065"/>
      </dsp:txXfrm>
    </dsp:sp>
    <dsp:sp modelId="{E8FA3864-CBFE-4785-84BB-B610327DF01F}">
      <dsp:nvSpPr>
        <dsp:cNvPr id="0" name=""/>
        <dsp:cNvSpPr/>
      </dsp:nvSpPr>
      <dsp:spPr>
        <a:xfrm>
          <a:off x="2727759"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a:t>Azure Container instances</a:t>
          </a:r>
          <a:endParaRPr lang="en-US" sz="800" kern="1200"/>
        </a:p>
      </dsp:txBody>
      <dsp:txXfrm>
        <a:off x="2759417" y="649943"/>
        <a:ext cx="585199" cy="761065"/>
      </dsp:txXfrm>
    </dsp:sp>
    <dsp:sp modelId="{8F13EB1B-464F-4318-A6F7-72DFD9620BCA}">
      <dsp:nvSpPr>
        <dsp:cNvPr id="0" name=""/>
        <dsp:cNvSpPr/>
      </dsp:nvSpPr>
      <dsp:spPr>
        <a:xfrm>
          <a:off x="3408700"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a:t>AppService Container</a:t>
          </a:r>
          <a:endParaRPr lang="en-US" sz="800" kern="1200"/>
        </a:p>
      </dsp:txBody>
      <dsp:txXfrm>
        <a:off x="3440358" y="649943"/>
        <a:ext cx="585199" cy="761065"/>
      </dsp:txXfrm>
    </dsp:sp>
    <dsp:sp modelId="{8EEA4E14-60BA-4535-BE60-E5D057756499}">
      <dsp:nvSpPr>
        <dsp:cNvPr id="0" name=""/>
        <dsp:cNvSpPr/>
      </dsp:nvSpPr>
      <dsp:spPr>
        <a:xfrm>
          <a:off x="4089641"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a:t>Azure Functions</a:t>
          </a:r>
          <a:endParaRPr lang="en-US" sz="800" kern="1200"/>
        </a:p>
      </dsp:txBody>
      <dsp:txXfrm>
        <a:off x="4121299" y="649943"/>
        <a:ext cx="585199" cy="761065"/>
      </dsp:txXfrm>
    </dsp:sp>
    <dsp:sp modelId="{B8988451-9825-4393-9384-85C3113C0ED5}">
      <dsp:nvSpPr>
        <dsp:cNvPr id="0" name=""/>
        <dsp:cNvSpPr/>
      </dsp:nvSpPr>
      <dsp:spPr>
        <a:xfrm>
          <a:off x="4770582"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Service Bus and messaging</a:t>
          </a:r>
        </a:p>
      </dsp:txBody>
      <dsp:txXfrm>
        <a:off x="4802240" y="649943"/>
        <a:ext cx="585199" cy="761065"/>
      </dsp:txXfrm>
    </dsp:sp>
    <dsp:sp modelId="{2F8FDAF3-9866-4C8B-93F8-380C4AFCC307}">
      <dsp:nvSpPr>
        <dsp:cNvPr id="0" name=""/>
        <dsp:cNvSpPr/>
      </dsp:nvSpPr>
      <dsp:spPr>
        <a:xfrm>
          <a:off x="5451522"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a:t>EventGrid </a:t>
          </a:r>
          <a:endParaRPr lang="en-US" sz="800" kern="1200"/>
        </a:p>
      </dsp:txBody>
      <dsp:txXfrm>
        <a:off x="5483180" y="649943"/>
        <a:ext cx="585199" cy="761065"/>
      </dsp:txXfrm>
    </dsp:sp>
    <dsp:sp modelId="{2270E204-B451-4053-BB27-9A753E03BFA7}">
      <dsp:nvSpPr>
        <dsp:cNvPr id="0" name=""/>
        <dsp:cNvSpPr/>
      </dsp:nvSpPr>
      <dsp:spPr>
        <a:xfrm>
          <a:off x="6132463" y="618285"/>
          <a:ext cx="648515" cy="8243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de-DE" sz="800" kern="1200"/>
            <a:t>Logic Apps</a:t>
          </a:r>
          <a:endParaRPr lang="en-US" sz="800" kern="1200"/>
        </a:p>
      </dsp:txBody>
      <dsp:txXfrm>
        <a:off x="6164121" y="649943"/>
        <a:ext cx="585199" cy="76106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38F5D-5F65-41E1-AB0E-1C1D5EB312ED}" type="datetimeFigureOut">
              <a:rPr lang="en-US" smtClean="0"/>
              <a:t>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55AF0-6808-4214-B1E5-0442E755318A}"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logs.technet.microsoft.com/canitpro/2016/12/14/cloud4good-extracting-data-from-the-twitter-api-through-azure-function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489B14-6501-4CD1-A820-B9AC2BB636AD}" type="datetime8">
              <a:rPr lang="en-US" smtClean="0"/>
              <a:pPr/>
              <a:t>11/5/2019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9649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In today’s cloud enabled world, businesses are solving for maximum efficiency and faster time to market,</a:t>
            </a:r>
            <a:r>
              <a:rPr lang="en-US" baseline="0"/>
              <a:t> while reducing IT spend. </a:t>
            </a:r>
          </a:p>
          <a:p>
            <a:pPr marL="0" indent="0">
              <a:buFont typeface="Arial" panose="020B0604020202020204" pitchFamily="34" charset="0"/>
              <a:buNone/>
            </a:pPr>
            <a:r>
              <a:rPr lang="en-US" baseline="0"/>
              <a:t>Over the years we have seen businesses evolve from spinning VMs to leveraging the benefits of PaaS cloud such as managed infrastructure, scalability, high availability and cost. </a:t>
            </a:r>
          </a:p>
          <a:p>
            <a:pPr marL="0" indent="0">
              <a:buFont typeface="Arial" panose="020B0604020202020204" pitchFamily="34" charset="0"/>
              <a:buNone/>
            </a:pPr>
            <a:endParaRPr lang="en-US"/>
          </a:p>
          <a:p>
            <a:pPr marL="0" indent="0">
              <a:buFont typeface="Arial" panose="020B0604020202020204" pitchFamily="34" charset="0"/>
              <a:buNone/>
            </a:pPr>
            <a:r>
              <a:rPr lang="en-US"/>
              <a:t>Today, more businesses are trying to solve for what is core to their business focus – delivering services faster to their customers,</a:t>
            </a:r>
            <a:r>
              <a:rPr lang="en-US" baseline="0"/>
              <a:t> while reducing IT spend significantly. The answer comes in the form of </a:t>
            </a:r>
            <a:r>
              <a:rPr lang="en-US" baseline="0" err="1"/>
              <a:t>Serverless</a:t>
            </a:r>
            <a:r>
              <a:rPr lang="en-US" baseline="0"/>
              <a:t> application platform. </a:t>
            </a:r>
          </a:p>
          <a:p>
            <a:pPr marL="0" indent="0">
              <a:buFont typeface="Arial" panose="020B0604020202020204" pitchFamily="34" charset="0"/>
              <a:buNone/>
            </a:pPr>
            <a:endParaRPr lang="en-US"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In industry terms, when you hear someone say “</a:t>
            </a:r>
            <a:r>
              <a:rPr lang="en-US" baseline="0" err="1"/>
              <a:t>Serverless</a:t>
            </a:r>
            <a:r>
              <a:rPr lang="en-US" baseline="0"/>
              <a:t>” more often than not they are talking about </a:t>
            </a:r>
            <a:r>
              <a:rPr lang="en-US" baseline="0" err="1"/>
              <a:t>Serveless</a:t>
            </a:r>
            <a:r>
              <a:rPr lang="en-US" baseline="0"/>
              <a:t> Compute services which form the glue that enable developers to build their apps faster leveraging a variety of other PaaS services.   </a:t>
            </a:r>
          </a:p>
          <a:p>
            <a:pPr marL="0" indent="0">
              <a:buFont typeface="Arial" panose="020B0604020202020204" pitchFamily="34" charset="0"/>
              <a:buNone/>
            </a:pPr>
            <a:endParaRPr lang="en-US" baseline="0"/>
          </a:p>
          <a:p>
            <a:pPr marL="0" indent="0">
              <a:buFont typeface="Arial" panose="020B0604020202020204" pitchFamily="34" charset="0"/>
              <a:buNone/>
            </a:pPr>
            <a:r>
              <a:rPr lang="en-US" baseline="0" err="1"/>
              <a:t>Serverless</a:t>
            </a:r>
            <a:r>
              <a:rPr lang="en-US" baseline="0"/>
              <a:t> lets businesses maximize their benefits of the PaaS cloud by offering a fully managed infrastructure, with no servers to manage, provision and patch; hence reducing management overhead significantly. The event triggered programming model, allows for continuous auto-scaling and micro billing capabilities. Event-triggered compute and event-triggered scaling allows businesses to pay only for the compute power that was used, depending on the size of the workload.</a:t>
            </a:r>
          </a:p>
          <a:p>
            <a:pPr marL="0" indent="0">
              <a:buFont typeface="Arial" panose="020B0604020202020204" pitchFamily="34" charset="0"/>
              <a:buNone/>
            </a:pPr>
            <a:endParaRPr lang="en-US" baseline="0"/>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8063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TIME MARKER (COMPLETE SLIDE): 10:10 A.M.</a:t>
            </a:r>
          </a:p>
          <a:p>
            <a:endParaRPr lang="en-US" b="1" dirty="0"/>
          </a:p>
          <a:p>
            <a:r>
              <a:rPr lang="en-US" b="1" dirty="0"/>
              <a:t>Talking Points: (Updated on 4/3/17)</a:t>
            </a:r>
          </a:p>
          <a:p>
            <a:endParaRPr lang="en-US" b="1" dirty="0"/>
          </a:p>
          <a:p>
            <a:pPr marL="171450" indent="-171450">
              <a:buFont typeface="Arial" panose="020B0604020202020204" pitchFamily="34" charset="0"/>
              <a:buChar char="•"/>
            </a:pPr>
            <a:r>
              <a:rPr lang="en-US" dirty="0"/>
              <a:t>Lets talk about what really makes up MSFT’s </a:t>
            </a:r>
            <a:r>
              <a:rPr lang="en-US" dirty="0" err="1"/>
              <a:t>Serverless</a:t>
            </a:r>
            <a:r>
              <a:rPr lang="en-US" dirty="0"/>
              <a:t> platform:  At the center of the </a:t>
            </a:r>
            <a:r>
              <a:rPr lang="en-US" dirty="0" err="1"/>
              <a:t>Serverless</a:t>
            </a:r>
            <a:r>
              <a:rPr lang="en-US" dirty="0"/>
              <a:t> platform, is</a:t>
            </a:r>
            <a:r>
              <a:rPr lang="en-US" baseline="0" dirty="0"/>
              <a:t> our compute offerings: Azure Functions and Azure Logic Apps. Azure Functions is an event based </a:t>
            </a:r>
            <a:r>
              <a:rPr lang="en-US" baseline="0" dirty="0" err="1"/>
              <a:t>Serverless</a:t>
            </a:r>
            <a:r>
              <a:rPr lang="en-US" baseline="0" dirty="0"/>
              <a:t> compute experience that helps you accelerate your development. Run time is open. Function code can be executed in </a:t>
            </a:r>
            <a:r>
              <a:rPr lang="en-US" baseline="0" dirty="0" err="1"/>
              <a:t>vm</a:t>
            </a:r>
            <a:r>
              <a:rPr lang="en-US" baseline="0" dirty="0"/>
              <a:t> or somewhere else, on </a:t>
            </a:r>
            <a:r>
              <a:rPr lang="en-US" baseline="0" dirty="0" err="1"/>
              <a:t>prem</a:t>
            </a:r>
            <a:r>
              <a:rPr lang="en-US" baseline="0" dirty="0"/>
              <a:t> or in </a:t>
            </a:r>
            <a:r>
              <a:rPr lang="en-US" baseline="0" dirty="0" err="1"/>
              <a:t>clould</a:t>
            </a:r>
            <a:r>
              <a:rPr lang="en-US" baseline="0" dirty="0"/>
              <a:t>.  Logic Apps is a powerful orchestration tool. It enables building a </a:t>
            </a:r>
            <a:r>
              <a:rPr lang="en-US" baseline="0" dirty="0" err="1"/>
              <a:t>Serverless</a:t>
            </a:r>
            <a:r>
              <a:rPr lang="en-US" baseline="0" dirty="0"/>
              <a:t> app in minutes – by orchestrating multiple functions using a visual workflow tool.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Say you have your apps up and running using </a:t>
            </a:r>
            <a:r>
              <a:rPr lang="en-US" baseline="0" dirty="0" err="1"/>
              <a:t>Serverless</a:t>
            </a:r>
            <a:r>
              <a:rPr lang="en-US" baseline="0" dirty="0"/>
              <a:t>. Congratulations! You now need to collect intelligence from different apps across platforms to take actions upon. There are a few essential components which we think are core to building </a:t>
            </a:r>
            <a:r>
              <a:rPr lang="en-US" baseline="0" dirty="0" err="1"/>
              <a:t>Serverless</a:t>
            </a:r>
            <a:r>
              <a:rPr lang="en-US" baseline="0" dirty="0"/>
              <a:t> applications are: </a:t>
            </a:r>
          </a:p>
          <a:p>
            <a:pPr marL="628650" lvl="1" indent="-171450">
              <a:buFont typeface="Arial" panose="020B0604020202020204" pitchFamily="34" charset="0"/>
              <a:buChar char="•"/>
            </a:pPr>
            <a:r>
              <a:rPr lang="en-US" baseline="0" dirty="0"/>
              <a:t>Data/ Storage –Functions has triggers and bindings with Azure document DB and Azure Blob storage </a:t>
            </a:r>
          </a:p>
          <a:p>
            <a:pPr marL="1085850" lvl="2" indent="-171450">
              <a:buFont typeface="Arial" panose="020B0604020202020204" pitchFamily="34" charset="0"/>
              <a:buChar char="•"/>
            </a:pPr>
            <a:r>
              <a:rPr lang="en-US" b="1" baseline="0" dirty="0"/>
              <a:t>** Triggers: </a:t>
            </a:r>
            <a:r>
              <a:rPr lang="en-US" b="1" dirty="0"/>
              <a:t>Triggers are event responses used to trigger your custom code. They allow you to respond to events across the Azure platform or on premise. </a:t>
            </a:r>
            <a:endParaRPr lang="en-US" b="1" baseline="0" dirty="0"/>
          </a:p>
          <a:p>
            <a:pPr marL="1085850" lvl="2" indent="-171450">
              <a:buFont typeface="Arial" panose="020B0604020202020204" pitchFamily="34" charset="0"/>
              <a:buChar char="•"/>
            </a:pPr>
            <a:r>
              <a:rPr lang="en-US" b="1" baseline="0" dirty="0"/>
              <a:t>** Bindings: </a:t>
            </a:r>
            <a:r>
              <a:rPr lang="en-US" b="1" dirty="0"/>
              <a:t>Bindings represent the necessary meta data used to connect your code to the desired trigger or associated input or output data.</a:t>
            </a:r>
            <a:endParaRPr lang="en-US" b="1" baseline="0" dirty="0"/>
          </a:p>
          <a:p>
            <a:pPr marL="628650" lvl="1" indent="-171450">
              <a:buFont typeface="Arial" panose="020B0604020202020204" pitchFamily="34" charset="0"/>
              <a:buChar char="•"/>
            </a:pPr>
            <a:r>
              <a:rPr lang="en-US" baseline="0" dirty="0"/>
              <a:t>Messaging such as queues and topics using Azure Service Bus and Azure Event Hubs</a:t>
            </a:r>
          </a:p>
          <a:p>
            <a:pPr marL="628650" lvl="1" indent="-171450">
              <a:buFont typeface="Arial" panose="020B0604020202020204" pitchFamily="34" charset="0"/>
              <a:buChar char="•"/>
            </a:pPr>
            <a:r>
              <a:rPr lang="en-US" baseline="0" dirty="0"/>
              <a:t>Integration – that includes core LOB apps and SaaS apps integration via Azure Logic Apps.</a:t>
            </a:r>
          </a:p>
          <a:p>
            <a:pPr marL="628650" lvl="1" indent="-171450">
              <a:buFont typeface="Arial" panose="020B0604020202020204" pitchFamily="34" charset="0"/>
              <a:buChar char="•"/>
            </a:pPr>
            <a:r>
              <a:rPr lang="en-US" baseline="0" dirty="0"/>
              <a:t>Intelligence on data and sentiment/ predictive analysis using Cognitive services and Machine learning</a:t>
            </a:r>
          </a:p>
          <a:p>
            <a:pPr marL="628650" lvl="1" indent="-171450">
              <a:buFont typeface="Arial" panose="020B0604020202020204" pitchFamily="34" charset="0"/>
              <a:buChar char="•"/>
            </a:pPr>
            <a:r>
              <a:rPr lang="en-US" baseline="0" dirty="0"/>
              <a:t>Conversation as a service – how do we equip developers to build apps that offer an end-to-end experience for their end users – Azure Bot Service offers a </a:t>
            </a:r>
            <a:r>
              <a:rPr lang="en-US" baseline="0" dirty="0" err="1"/>
              <a:t>Serverless</a:t>
            </a:r>
            <a:r>
              <a:rPr lang="en-US" baseline="0" dirty="0"/>
              <a:t> interactive bot experience. </a:t>
            </a:r>
          </a:p>
          <a:p>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More, developers are spending more time writing code that allows them to add huge business impact with </a:t>
            </a:r>
            <a:r>
              <a:rPr lang="en-US" baseline="0" dirty="0" err="1"/>
              <a:t>Serverless</a:t>
            </a:r>
            <a:r>
              <a:rPr lang="en-US" baseline="0" dirty="0"/>
              <a:t>.  MSFT offers numerous development tools such as IDE Support for Visual Studio in functions and Logic Apps, enables local development (vs web browser coding environment), visual debugging capability, all with your tools of choice.</a:t>
            </a:r>
          </a:p>
          <a:p>
            <a:endParaRPr lang="en-US" baseline="0" dirty="0"/>
          </a:p>
          <a:p>
            <a:pPr marL="171450" indent="-171450">
              <a:buFont typeface="Arial" panose="020B0604020202020204" pitchFamily="34" charset="0"/>
              <a:buChar char="•"/>
            </a:pPr>
            <a:r>
              <a:rPr lang="en-US" baseline="0" dirty="0"/>
              <a:t>Lastly, I also want to highlight top scenarios and use cases for </a:t>
            </a:r>
            <a:r>
              <a:rPr lang="en-US" baseline="0" dirty="0" err="1"/>
              <a:t>Serverless</a:t>
            </a:r>
            <a:r>
              <a:rPr lang="en-US" baseline="0" dirty="0"/>
              <a:t>:</a:t>
            </a:r>
          </a:p>
          <a:p>
            <a:pPr marL="685800" lvl="1" indent="-228600">
              <a:buFont typeface="+mj-lt"/>
              <a:buAutoNum type="arabicPeriod"/>
            </a:pPr>
            <a:r>
              <a:rPr lang="en-US" baseline="0" dirty="0"/>
              <a:t>Real-time Stream analytics: Customers can use Functions to feed real-time streams of data from application tracking into structured data and store it in SQL online.</a:t>
            </a:r>
          </a:p>
          <a:p>
            <a:pPr marL="685800" lvl="1" indent="-228600">
              <a:buFont typeface="+mj-lt"/>
              <a:buAutoNum type="arabicPeriod"/>
            </a:pPr>
            <a:r>
              <a:rPr lang="en-US" baseline="0" dirty="0"/>
              <a:t>SaaS event processing: Customers can use Functions and Logic Apps to analyze data from an excel file in </a:t>
            </a:r>
            <a:r>
              <a:rPr lang="en-US" baseline="0" dirty="0" err="1"/>
              <a:t>Onedrive</a:t>
            </a:r>
            <a:r>
              <a:rPr lang="en-US" baseline="0" dirty="0"/>
              <a:t> and perform validation, filtration, sorting and convert data into consumable business charts</a:t>
            </a:r>
          </a:p>
          <a:p>
            <a:pPr marL="685800" lvl="1" indent="-228600">
              <a:buFont typeface="+mj-lt"/>
              <a:buAutoNum type="arabicPeriod"/>
            </a:pPr>
            <a:r>
              <a:rPr lang="en-US" baseline="0" dirty="0"/>
              <a:t>Web app architecture: Used a lot in creating targeted  marketing collaterals – when a customer clicks on a webpage, it triggers a </a:t>
            </a:r>
            <a:r>
              <a:rPr lang="en-US" baseline="0" dirty="0" err="1"/>
              <a:t>webhook</a:t>
            </a:r>
            <a:r>
              <a:rPr lang="en-US" baseline="0" dirty="0"/>
              <a:t>, that uses a function to create an ad that matches the customer profile and displays a completed webpage.</a:t>
            </a:r>
          </a:p>
          <a:p>
            <a:pPr marL="685800" lvl="1" indent="-228600">
              <a:buFont typeface="+mj-lt"/>
              <a:buAutoNum type="arabicPeriod"/>
            </a:pPr>
            <a:r>
              <a:rPr lang="en-US" baseline="0" dirty="0"/>
              <a:t>Real-time bot messaging: When customers send a message to a </a:t>
            </a:r>
            <a:r>
              <a:rPr lang="en-US" baseline="0" dirty="0" err="1"/>
              <a:t>chatbox</a:t>
            </a:r>
            <a:r>
              <a:rPr lang="en-US" baseline="0" dirty="0"/>
              <a:t>, Functions calls Cortana analytics to generate appropriate answers and sends a response back.</a:t>
            </a:r>
          </a:p>
          <a:p>
            <a:pPr marL="685800" lvl="1" indent="-228600">
              <a:buFont typeface="+mj-lt"/>
              <a:buAutoNum type="arabicPeriod"/>
            </a:pPr>
            <a:endParaRPr lang="en-US" baseline="0" dirty="0"/>
          </a:p>
          <a:p>
            <a:pPr marL="457200" lvl="1" indent="0">
              <a:buFont typeface="+mj-lt"/>
              <a:buNone/>
            </a:pPr>
            <a:endParaRPr lang="en-US" baseline="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//from before:  Customers have different paths to build a </a:t>
            </a:r>
            <a:r>
              <a:rPr lang="en-US" b="1" baseline="0" dirty="0" err="1"/>
              <a:t>Serverless</a:t>
            </a:r>
            <a:r>
              <a:rPr lang="en-US" b="1" baseline="0" dirty="0"/>
              <a:t> app – start by building the distributed application components using functions by leveraging the numerous templates and declarative bindings </a:t>
            </a:r>
            <a:r>
              <a:rPr lang="en-US" b="1" u="sng" baseline="0" dirty="0"/>
              <a:t>Or</a:t>
            </a:r>
            <a:r>
              <a:rPr lang="en-US" b="1" baseline="0" dirty="0"/>
              <a:t> </a:t>
            </a:r>
          </a:p>
          <a:p>
            <a:pPr marL="0" marR="0" lvl="0" indent="0" algn="l" defTabSz="932688" rtl="0" eaLnBrk="1" fontAlgn="auto" latinLnBrk="0" hangingPunct="1">
              <a:lnSpc>
                <a:spcPct val="100000"/>
              </a:lnSpc>
              <a:spcBef>
                <a:spcPts val="0"/>
              </a:spcBef>
              <a:spcAft>
                <a:spcPts val="0"/>
              </a:spcAft>
              <a:buClrTx/>
              <a:buSzTx/>
              <a:buFontTx/>
              <a:buNone/>
              <a:tabLst/>
              <a:defRPr/>
            </a:pPr>
            <a:r>
              <a:rPr lang="en-US" b="1" baseline="0" dirty="0"/>
              <a:t>Start with the workflow and orchestration of </a:t>
            </a:r>
            <a:r>
              <a:rPr lang="en-US" b="1" baseline="0" dirty="0" err="1"/>
              <a:t>Serverless</a:t>
            </a:r>
            <a:r>
              <a:rPr lang="en-US" b="1" baseline="0" dirty="0"/>
              <a:t> application using Azure Logic Apps. The visual designer enables developers to quickly and easily author, edit and visualize orchestration of multiple functions and workflow. </a:t>
            </a:r>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482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12</a:t>
            </a:fld>
            <a:endParaRPr lang="en-US"/>
          </a:p>
        </p:txBody>
      </p:sp>
    </p:spTree>
    <p:extLst>
      <p:ext uri="{BB962C8B-B14F-4D97-AF65-F5344CB8AC3E}">
        <p14:creationId xmlns:p14="http://schemas.microsoft.com/office/powerpoint/2010/main" val="3786889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6061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folks that get started with Azure Functions</a:t>
            </a:r>
            <a:r>
              <a:rPr lang="en-US" baseline="0" dirty="0"/>
              <a:t> first start from the Azure Portal where we have a variety of features to help you get started quickly.</a:t>
            </a:r>
            <a:endParaRPr lang="en-US" dirty="0"/>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11/5/2019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79036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15</a:t>
            </a:fld>
            <a:endParaRPr lang="en-US"/>
          </a:p>
        </p:txBody>
      </p:sp>
    </p:spTree>
    <p:extLst>
      <p:ext uri="{BB962C8B-B14F-4D97-AF65-F5344CB8AC3E}">
        <p14:creationId xmlns:p14="http://schemas.microsoft.com/office/powerpoint/2010/main" val="1517673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17</a:t>
            </a:fld>
            <a:endParaRPr lang="en-US"/>
          </a:p>
        </p:txBody>
      </p:sp>
    </p:spTree>
    <p:extLst>
      <p:ext uri="{BB962C8B-B14F-4D97-AF65-F5344CB8AC3E}">
        <p14:creationId xmlns:p14="http://schemas.microsoft.com/office/powerpoint/2010/main" val="3373992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9:13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844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861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21</a:t>
            </a:fld>
            <a:endParaRPr lang="en-US"/>
          </a:p>
        </p:txBody>
      </p:sp>
    </p:spTree>
    <p:extLst>
      <p:ext uri="{BB962C8B-B14F-4D97-AF65-F5344CB8AC3E}">
        <p14:creationId xmlns:p14="http://schemas.microsoft.com/office/powerpoint/2010/main" val="4270571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489B14-6501-4CD1-A820-B9AC2BB636AD}" type="datetime8">
              <a:rPr lang="en-US" smtClean="0"/>
              <a:pPr/>
              <a:t>11/5/2019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914926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"bindings": [</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"name": "</a:t>
            </a:r>
            <a:r>
              <a:rPr lang="en-US" sz="1200" b="0" kern="1200" dirty="0" err="1">
                <a:solidFill>
                  <a:schemeClr val="tx1"/>
                </a:solidFill>
                <a:effectLst/>
                <a:latin typeface="+mn-lt"/>
                <a:ea typeface="+mn-ea"/>
                <a:cs typeface="+mn-cs"/>
              </a:rPr>
              <a:t>myQueueItem</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"type": "</a:t>
            </a:r>
            <a:r>
              <a:rPr lang="en-US" sz="1200" b="0" kern="1200" dirty="0" err="1">
                <a:solidFill>
                  <a:schemeClr val="tx1"/>
                </a:solidFill>
                <a:effectLst/>
                <a:latin typeface="+mn-lt"/>
                <a:ea typeface="+mn-ea"/>
                <a:cs typeface="+mn-cs"/>
              </a:rPr>
              <a:t>queueTrigger</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"direction": "in",</a:t>
            </a: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queueName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azfnc-inqueue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"connection": "</a:t>
            </a:r>
            <a:r>
              <a:rPr lang="en-US" sz="1200" b="0" kern="1200" dirty="0" err="1">
                <a:solidFill>
                  <a:schemeClr val="tx1"/>
                </a:solidFill>
                <a:effectLst/>
                <a:latin typeface="+mn-lt"/>
                <a:ea typeface="+mn-ea"/>
                <a:cs typeface="+mn-cs"/>
              </a:rPr>
              <a:t>AzureWebJobsStorage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"name": "</a:t>
            </a:r>
            <a:r>
              <a:rPr lang="en-US" sz="1200" b="0" kern="1200" dirty="0" err="1">
                <a:solidFill>
                  <a:schemeClr val="tx1"/>
                </a:solidFill>
                <a:effectLst/>
                <a:latin typeface="+mn-lt"/>
                <a:ea typeface="+mn-ea"/>
                <a:cs typeface="+mn-cs"/>
              </a:rPr>
              <a:t>myOutQueueItem</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"type": "queue",</a:t>
            </a:r>
          </a:p>
          <a:p>
            <a:r>
              <a:rPr lang="en-US" sz="1200" b="0" kern="1200" dirty="0">
                <a:solidFill>
                  <a:schemeClr val="tx1"/>
                </a:solidFill>
                <a:effectLst/>
                <a:latin typeface="+mn-lt"/>
                <a:ea typeface="+mn-ea"/>
                <a:cs typeface="+mn-cs"/>
              </a:rPr>
              <a:t>"direction": "out",</a:t>
            </a: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queueName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azfnc-outqueue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"connection": "</a:t>
            </a:r>
            <a:r>
              <a:rPr lang="en-US" sz="1200" b="0" kern="1200" dirty="0" err="1">
                <a:solidFill>
                  <a:schemeClr val="tx1"/>
                </a:solidFill>
                <a:effectLst/>
                <a:latin typeface="+mn-lt"/>
                <a:ea typeface="+mn-ea"/>
                <a:cs typeface="+mn-cs"/>
              </a:rPr>
              <a:t>AzureWebJobsStorage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"disabled": false</a:t>
            </a:r>
          </a:p>
          <a:p>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5E55AF0-6808-4214-B1E5-0442E755318A}" type="slidenum">
              <a:rPr lang="en-US" smtClean="0"/>
              <a:t>22</a:t>
            </a:fld>
            <a:endParaRPr lang="en-US"/>
          </a:p>
        </p:txBody>
      </p:sp>
    </p:spTree>
    <p:extLst>
      <p:ext uri="{BB962C8B-B14F-4D97-AF65-F5344CB8AC3E}">
        <p14:creationId xmlns:p14="http://schemas.microsoft.com/office/powerpoint/2010/main" val="24150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az</a:t>
            </a:r>
            <a:r>
              <a:rPr lang="en-US" dirty="0"/>
              <a:t> </a:t>
            </a:r>
            <a:r>
              <a:rPr lang="en-US" dirty="0" err="1"/>
              <a:t>appservice</a:t>
            </a:r>
            <a:r>
              <a:rPr lang="en-US" dirty="0"/>
              <a:t> plan create --name </a:t>
            </a:r>
            <a:r>
              <a:rPr lang="en-US" dirty="0" err="1"/>
              <a:t>azfuncdockerappplan</a:t>
            </a:r>
            <a:r>
              <a:rPr lang="en-US" dirty="0"/>
              <a:t> --resource-group RG-MYFNC --</a:t>
            </a:r>
            <a:r>
              <a:rPr lang="en-US" dirty="0" err="1"/>
              <a:t>sku</a:t>
            </a:r>
            <a:r>
              <a:rPr lang="en-US" dirty="0"/>
              <a:t> B1 --is-</a:t>
            </a:r>
            <a:r>
              <a:rPr lang="en-US" dirty="0" err="1"/>
              <a:t>linux</a:t>
            </a:r>
            <a:endParaRPr lang="en-US" dirty="0"/>
          </a:p>
          <a:p>
            <a:endParaRPr lang="en-US" dirty="0"/>
          </a:p>
          <a:p>
            <a:r>
              <a:rPr lang="en-US" dirty="0" err="1"/>
              <a:t>az</a:t>
            </a:r>
            <a:r>
              <a:rPr lang="en-US" dirty="0"/>
              <a:t> </a:t>
            </a:r>
            <a:r>
              <a:rPr lang="en-US" dirty="0" err="1"/>
              <a:t>functionapp</a:t>
            </a:r>
            <a:r>
              <a:rPr lang="en-US" dirty="0"/>
              <a:t> create --name </a:t>
            </a:r>
            <a:r>
              <a:rPr lang="en-US" dirty="0" err="1"/>
              <a:t>azurefuncapp</a:t>
            </a:r>
            <a:r>
              <a:rPr lang="en-US" dirty="0"/>
              <a:t> --storage-account  </a:t>
            </a:r>
            <a:r>
              <a:rPr lang="en-US" dirty="0" err="1"/>
              <a:t>myazfncstorage</a:t>
            </a:r>
            <a:r>
              <a:rPr lang="en-US" dirty="0"/>
              <a:t>  --resource-group RG-MYFNC --plan </a:t>
            </a:r>
            <a:r>
              <a:rPr lang="en-US" dirty="0" err="1"/>
              <a:t>azfuncdockerappplan</a:t>
            </a:r>
            <a:r>
              <a:rPr lang="en-US" dirty="0"/>
              <a:t> --deployment-container-image-name damir.azurecr.io/azfunc:v1</a:t>
            </a:r>
          </a:p>
          <a:p>
            <a:endParaRPr lang="en-US" dirty="0"/>
          </a:p>
          <a:p>
            <a:endParaRPr lang="en-US" dirty="0"/>
          </a:p>
        </p:txBody>
      </p:sp>
      <p:sp>
        <p:nvSpPr>
          <p:cNvPr id="4" name="Slide Number Placeholder 3"/>
          <p:cNvSpPr>
            <a:spLocks noGrp="1"/>
          </p:cNvSpPr>
          <p:nvPr>
            <p:ph type="sldNum" sz="quarter" idx="5"/>
          </p:nvPr>
        </p:nvSpPr>
        <p:spPr/>
        <p:txBody>
          <a:bodyPr/>
          <a:lstStyle/>
          <a:p>
            <a:fld id="{35E55AF0-6808-4214-B1E5-0442E755318A}" type="slidenum">
              <a:rPr lang="en-US" smtClean="0"/>
              <a:t>25</a:t>
            </a:fld>
            <a:endParaRPr lang="en-US"/>
          </a:p>
        </p:txBody>
      </p:sp>
    </p:spTree>
    <p:extLst>
      <p:ext uri="{BB962C8B-B14F-4D97-AF65-F5344CB8AC3E}">
        <p14:creationId xmlns:p14="http://schemas.microsoft.com/office/powerpoint/2010/main" val="4015845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 MARKER: 11:10 A.M.</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0F422DD-3A9D-4B21-8BB3-354C13ADC7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872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30</a:t>
            </a:fld>
            <a:endParaRPr lang="en-US"/>
          </a:p>
        </p:txBody>
      </p:sp>
    </p:spTree>
    <p:extLst>
      <p:ext uri="{BB962C8B-B14F-4D97-AF65-F5344CB8AC3E}">
        <p14:creationId xmlns:p14="http://schemas.microsoft.com/office/powerpoint/2010/main" val="379724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BizTalk server (in for 17 years) – how can we move things faster between enterprise integration? </a:t>
            </a:r>
            <a:r>
              <a:rPr lang="en-US" dirty="0" err="1"/>
              <a:t>LogicApps</a:t>
            </a:r>
            <a:r>
              <a:rPr lang="en-US" dirty="0"/>
              <a:t> was born out 100%</a:t>
            </a:r>
            <a:r>
              <a:rPr lang="en-US" baseline="0" dirty="0"/>
              <a:t> out of Azure. </a:t>
            </a:r>
          </a:p>
          <a:p>
            <a:r>
              <a:rPr lang="en-US" baseline="0" dirty="0"/>
              <a:t>-how to reduce integration from weeks/months to days?</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31</a:t>
            </a:fld>
            <a:endParaRPr lang="en-US"/>
          </a:p>
        </p:txBody>
      </p:sp>
    </p:spTree>
    <p:extLst>
      <p:ext uri="{BB962C8B-B14F-4D97-AF65-F5344CB8AC3E}">
        <p14:creationId xmlns:p14="http://schemas.microsoft.com/office/powerpoint/2010/main" val="1890611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33</a:t>
            </a:fld>
            <a:endParaRPr lang="en-US"/>
          </a:p>
        </p:txBody>
      </p:sp>
    </p:spTree>
    <p:extLst>
      <p:ext uri="{BB962C8B-B14F-4D97-AF65-F5344CB8AC3E}">
        <p14:creationId xmlns:p14="http://schemas.microsoft.com/office/powerpoint/2010/main" val="151003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Call out that we now support stored</a:t>
            </a:r>
            <a:r>
              <a:rPr lang="en-US" baseline="0" dirty="0"/>
              <a:t> </a:t>
            </a:r>
            <a:r>
              <a:rPr lang="en-US" baseline="0" dirty="0" err="1"/>
              <a:t>procs</a:t>
            </a:r>
            <a:r>
              <a:rPr lang="en-US" baseline="0" dirty="0"/>
              <a:t> on-</a:t>
            </a:r>
            <a:r>
              <a:rPr lang="en-US" baseline="0" dirty="0" err="1"/>
              <a:t>prem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62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dirty="0"/>
              <a:t>Logic Apps can</a:t>
            </a:r>
            <a:r>
              <a:rPr lang="en-NZ" b="0" baseline="0" dirty="0"/>
              <a:t> integrate with “anything” (APIs) and solve small or complex problems. Automation in a secure and reliable environment fast and easy.</a:t>
            </a:r>
          </a:p>
          <a:p>
            <a:endParaRPr lang="en-NZ" b="1" dirty="0"/>
          </a:p>
          <a:p>
            <a:r>
              <a:rPr lang="en-NZ" b="1" dirty="0"/>
              <a:t>Connect Anything:</a:t>
            </a:r>
          </a:p>
          <a:p>
            <a:r>
              <a:rPr lang="en-NZ" dirty="0"/>
              <a:t>On-premises,</a:t>
            </a:r>
            <a:r>
              <a:rPr lang="en-NZ" baseline="0" dirty="0"/>
              <a:t> hybrid and cloud</a:t>
            </a:r>
          </a:p>
          <a:p>
            <a:r>
              <a:rPr lang="en-NZ" baseline="0" dirty="0"/>
              <a:t>Mission critical, complex integration scenarios</a:t>
            </a:r>
          </a:p>
          <a:p>
            <a:r>
              <a:rPr lang="en-NZ" baseline="0" dirty="0"/>
              <a:t>Business productivity</a:t>
            </a:r>
          </a:p>
          <a:p>
            <a:endParaRPr lang="en-NZ" baseline="0" dirty="0"/>
          </a:p>
          <a:p>
            <a:r>
              <a:rPr lang="en-NZ" b="1" baseline="0" dirty="0"/>
              <a:t>Agile Business:</a:t>
            </a:r>
          </a:p>
          <a:p>
            <a:r>
              <a:rPr lang="en-NZ" baseline="0" dirty="0"/>
              <a:t>Quickly create workflows</a:t>
            </a:r>
          </a:p>
          <a:p>
            <a:r>
              <a:rPr lang="en-NZ" baseline="0" dirty="0"/>
              <a:t>Position to the future API centric</a:t>
            </a:r>
          </a:p>
          <a:p>
            <a:endParaRPr lang="en-NZ" baseline="0" dirty="0"/>
          </a:p>
          <a:p>
            <a:r>
              <a:rPr lang="en-NZ" b="1" baseline="0" dirty="0"/>
              <a:t>Transform Business:</a:t>
            </a:r>
          </a:p>
          <a:p>
            <a:r>
              <a:rPr lang="en-NZ" baseline="0" dirty="0"/>
              <a:t>Extract value from both (on-premises and cloud apps)</a:t>
            </a:r>
          </a:p>
          <a:p>
            <a:r>
              <a:rPr lang="en-NZ" baseline="0" dirty="0"/>
              <a:t>Build Holistic integration solutions.</a:t>
            </a:r>
          </a:p>
          <a:p>
            <a:endParaRPr lang="en-NZ"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9:13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058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9:13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281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37</a:t>
            </a:fld>
            <a:endParaRPr lang="en-US"/>
          </a:p>
        </p:txBody>
      </p:sp>
    </p:spTree>
    <p:extLst>
      <p:ext uri="{BB962C8B-B14F-4D97-AF65-F5344CB8AC3E}">
        <p14:creationId xmlns:p14="http://schemas.microsoft.com/office/powerpoint/2010/main" val="1249096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9:13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29388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Case study: https://cloud.microsoft.com/en-us/customer-stories/accuweather/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Quote from Christopher Patti/</a:t>
            </a:r>
            <a:r>
              <a:rPr lang="en-US" err="1"/>
              <a:t>AccuWeather</a:t>
            </a:r>
            <a:r>
              <a:rPr lang="en-US"/>
              <a:t>: “</a:t>
            </a:r>
            <a:r>
              <a:rPr lang="en-US" sz="1200" kern="1200">
                <a:solidFill>
                  <a:schemeClr val="tx1"/>
                </a:solidFill>
                <a:effectLst/>
                <a:latin typeface="+mn-lt"/>
                <a:ea typeface="+mn-ea"/>
                <a:cs typeface="+mn-cs"/>
              </a:rPr>
              <a:t>The API logging work we were doing has almost always been Azure side, but from there we are seeing thousands of dollars a month of reduced cost since we do not need a dedicated </a:t>
            </a:r>
            <a:r>
              <a:rPr lang="en-US" sz="1200" kern="1200" err="1">
                <a:solidFill>
                  <a:schemeClr val="tx1"/>
                </a:solidFill>
                <a:effectLst/>
                <a:latin typeface="+mn-lt"/>
                <a:ea typeface="+mn-ea"/>
                <a:cs typeface="+mn-cs"/>
              </a:rPr>
              <a:t>Iaas</a:t>
            </a:r>
            <a:r>
              <a:rPr lang="en-US" sz="1200" kern="1200">
                <a:solidFill>
                  <a:schemeClr val="tx1"/>
                </a:solidFill>
                <a:effectLst/>
                <a:latin typeface="+mn-lt"/>
                <a:ea typeface="+mn-ea"/>
                <a:cs typeface="+mn-cs"/>
              </a:rPr>
              <a:t> VM with a ton of storage. Over time, the savings will be more significant since we will decommission physical/virtual </a:t>
            </a:r>
            <a:r>
              <a:rPr lang="en-US" sz="1200" kern="1200" err="1">
                <a:solidFill>
                  <a:schemeClr val="tx1"/>
                </a:solidFill>
                <a:effectLst/>
                <a:latin typeface="+mn-lt"/>
                <a:ea typeface="+mn-ea"/>
                <a:cs typeface="+mn-cs"/>
              </a:rPr>
              <a:t>on-premise</a:t>
            </a:r>
            <a:r>
              <a:rPr lang="en-US" sz="1200" kern="1200">
                <a:solidFill>
                  <a:schemeClr val="tx1"/>
                </a:solidFill>
                <a:effectLst/>
                <a:latin typeface="+mn-lt"/>
                <a:ea typeface="+mn-ea"/>
                <a:cs typeface="+mn-cs"/>
              </a:rPr>
              <a:t> servers, but we aren’t there yet.”</a:t>
            </a:r>
          </a:p>
          <a:p>
            <a:endParaRPr lang="en-US"/>
          </a:p>
          <a:p>
            <a:endParaRPr lang="en-US"/>
          </a:p>
          <a:p>
            <a:r>
              <a:rPr lang="en-US"/>
              <a:t>Business challenge: managing 17 Billion data requests per day globally</a:t>
            </a:r>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488EC1A0-A6A8-4622-A419-3F0AF223A3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559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39</a:t>
            </a:fld>
            <a:endParaRPr lang="en-US"/>
          </a:p>
        </p:txBody>
      </p:sp>
    </p:spTree>
    <p:extLst>
      <p:ext uri="{BB962C8B-B14F-4D97-AF65-F5344CB8AC3E}">
        <p14:creationId xmlns:p14="http://schemas.microsoft.com/office/powerpoint/2010/main" val="810660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Segoe UI Light" pitchFamily="34" charset="0"/>
                <a:ea typeface="+mn-ea"/>
                <a:cs typeface="+mn-cs"/>
              </a:rPr>
              <a:t>The awesome thing that </a:t>
            </a:r>
            <a:r>
              <a:rPr lang="en-US" sz="1200" kern="1200" err="1">
                <a:solidFill>
                  <a:schemeClr val="tx1"/>
                </a:solidFill>
                <a:effectLst/>
                <a:latin typeface="Segoe UI Light" pitchFamily="34" charset="0"/>
                <a:ea typeface="+mn-ea"/>
                <a:cs typeface="+mn-cs"/>
              </a:rPr>
              <a:t>Plexure</a:t>
            </a:r>
            <a:r>
              <a:rPr lang="en-US" sz="1200" kern="1200">
                <a:solidFill>
                  <a:schemeClr val="tx1"/>
                </a:solidFill>
                <a:effectLst/>
                <a:latin typeface="Segoe UI Light" pitchFamily="34" charset="0"/>
                <a:ea typeface="+mn-ea"/>
                <a:cs typeface="+mn-cs"/>
              </a:rPr>
              <a:t> has done is that they not only utilize these services to help process events from their own platform, but they actually offer the ability for their own users to write Functions within their UX to use as part of a workflow. (I’ll spend some time here to let the impact of that sink in)</a:t>
            </a:r>
          </a:p>
          <a:p>
            <a:endParaRPr lang="en-GB"/>
          </a:p>
          <a:p>
            <a:r>
              <a:rPr lang="en-US" sz="1200" kern="1200">
                <a:solidFill>
                  <a:schemeClr val="tx1"/>
                </a:solidFill>
                <a:effectLst/>
                <a:latin typeface="Segoe UI Light" pitchFamily="34" charset="0"/>
                <a:ea typeface="+mn-ea"/>
                <a:cs typeface="+mn-cs"/>
              </a:rPr>
              <a:t>A customer walks into a store to do their shopping. With partner integration (GE indoor positioning) we are able to track the customer's route through the store and in addition identify the zones within the store that the customer has dwelled (spent a longer than average time in the section) in. As an example we now know the Susan walked through the store but dwelled the longest in the wine section. </a:t>
            </a:r>
          </a:p>
          <a:p>
            <a:r>
              <a:rPr lang="en-US" sz="1200" kern="1200">
                <a:solidFill>
                  <a:schemeClr val="tx1"/>
                </a:solidFill>
                <a:effectLst/>
                <a:latin typeface="Segoe UI Light" pitchFamily="34" charset="0"/>
                <a:ea typeface="+mn-ea"/>
                <a:cs typeface="+mn-cs"/>
              </a:rPr>
              <a:t> </a:t>
            </a:r>
          </a:p>
          <a:p>
            <a:r>
              <a:rPr lang="en-US" sz="1200" kern="1200">
                <a:solidFill>
                  <a:schemeClr val="tx1"/>
                </a:solidFill>
                <a:effectLst/>
                <a:latin typeface="Segoe UI Light" pitchFamily="34" charset="0"/>
                <a:ea typeface="+mn-ea"/>
                <a:cs typeface="+mn-cs"/>
              </a:rPr>
              <a:t>Now when the customer has gone to the till and scanned their goods we get a live </a:t>
            </a:r>
            <a:r>
              <a:rPr lang="en-US" sz="1200" kern="1200" err="1">
                <a:solidFill>
                  <a:schemeClr val="tx1"/>
                </a:solidFill>
                <a:effectLst/>
                <a:latin typeface="Segoe UI Light" pitchFamily="34" charset="0"/>
                <a:ea typeface="+mn-ea"/>
                <a:cs typeface="+mn-cs"/>
              </a:rPr>
              <a:t>pos</a:t>
            </a:r>
            <a:r>
              <a:rPr lang="en-US" sz="1200" kern="1200">
                <a:solidFill>
                  <a:schemeClr val="tx1"/>
                </a:solidFill>
                <a:effectLst/>
                <a:latin typeface="Segoe UI Light" pitchFamily="34" charset="0"/>
                <a:ea typeface="+mn-ea"/>
                <a:cs typeface="+mn-cs"/>
              </a:rPr>
              <a:t> feed of their cart. Using this workflow we marry the customers dwell times and the cart information to offer the customer the most relevant product based on their </a:t>
            </a:r>
            <a:r>
              <a:rPr lang="en-US" sz="1200" kern="1200" err="1">
                <a:solidFill>
                  <a:schemeClr val="tx1"/>
                </a:solidFill>
                <a:effectLst/>
                <a:latin typeface="Segoe UI Light" pitchFamily="34" charset="0"/>
                <a:ea typeface="+mn-ea"/>
                <a:cs typeface="+mn-cs"/>
              </a:rPr>
              <a:t>behaviour</a:t>
            </a:r>
            <a:r>
              <a:rPr lang="en-US" sz="1200" kern="1200">
                <a:solidFill>
                  <a:schemeClr val="tx1"/>
                </a:solidFill>
                <a:effectLst/>
                <a:latin typeface="Segoe UI Light" pitchFamily="34" charset="0"/>
                <a:ea typeface="+mn-ea"/>
                <a:cs typeface="+mn-cs"/>
              </a:rPr>
              <a:t> in the store. Carrying on with our example Susan we see Susan bought a line fish, but did not buy any wine that pairs with the fish even though she dwelled in the wine section. We can now push a message to her telling her that she should pair her fish with a nice bottle of souvenir blanc.</a:t>
            </a:r>
          </a:p>
          <a:p>
            <a:r>
              <a:rPr lang="en-US" sz="1200" kern="1200">
                <a:solidFill>
                  <a:schemeClr val="tx1"/>
                </a:solidFill>
                <a:effectLst/>
                <a:latin typeface="Segoe UI Light" pitchFamily="34" charset="0"/>
                <a:ea typeface="+mn-ea"/>
                <a:cs typeface="+mn-cs"/>
              </a:rPr>
              <a:t> </a:t>
            </a:r>
          </a:p>
          <a:p>
            <a:r>
              <a:rPr lang="en-US" sz="1200" kern="1200">
                <a:solidFill>
                  <a:schemeClr val="tx1"/>
                </a:solidFill>
                <a:effectLst/>
                <a:latin typeface="Segoe UI Light" pitchFamily="34" charset="0"/>
                <a:ea typeface="+mn-ea"/>
                <a:cs typeface="+mn-cs"/>
              </a:rPr>
              <a:t>The story here is we needed the ability to integrate and filter complex results from a partners API to a format that we could easily process within our workflow.</a:t>
            </a:r>
          </a:p>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488EC1A0-A6A8-4622-A419-3F0AF223A3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099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41</a:t>
            </a:fld>
            <a:endParaRPr lang="en-US"/>
          </a:p>
        </p:txBody>
      </p:sp>
    </p:spTree>
    <p:extLst>
      <p:ext uri="{BB962C8B-B14F-4D97-AF65-F5344CB8AC3E}">
        <p14:creationId xmlns:p14="http://schemas.microsoft.com/office/powerpoint/2010/main" val="3236807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42</a:t>
            </a:fld>
            <a:endParaRPr lang="en-US"/>
          </a:p>
        </p:txBody>
      </p:sp>
    </p:spTree>
    <p:extLst>
      <p:ext uri="{BB962C8B-B14F-4D97-AF65-F5344CB8AC3E}">
        <p14:creationId xmlns:p14="http://schemas.microsoft.com/office/powerpoint/2010/main" val="3486790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43</a:t>
            </a:fld>
            <a:endParaRPr lang="en-US"/>
          </a:p>
        </p:txBody>
      </p:sp>
    </p:spTree>
    <p:extLst>
      <p:ext uri="{BB962C8B-B14F-4D97-AF65-F5344CB8AC3E}">
        <p14:creationId xmlns:p14="http://schemas.microsoft.com/office/powerpoint/2010/main" val="3981609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Detailed</a:t>
            </a:r>
            <a:r>
              <a:rPr lang="en-US" baseline="0"/>
              <a:t> case study links </a:t>
            </a:r>
          </a:p>
          <a:p>
            <a:endParaRPr lang="en-US" baseline="0"/>
          </a:p>
          <a:p>
            <a:r>
              <a:rPr lang="en-US" baseline="0"/>
              <a:t>https://microsoft.github.io/techcasestudies/devops/azure%20app%20service/mobile%20application%20development%20with%20xamarin/2017/01/31/MissingChildrenSocietyofCanada.html</a:t>
            </a:r>
          </a:p>
          <a:p>
            <a:r>
              <a:rPr lang="en-CA" sz="1200" u="sng" kern="1200">
                <a:solidFill>
                  <a:schemeClr val="tx1"/>
                </a:solidFill>
                <a:effectLst/>
                <a:latin typeface="+mn-lt"/>
                <a:ea typeface="+mn-ea"/>
                <a:cs typeface="+mn-cs"/>
                <a:hlinkClick r:id="rId3"/>
              </a:rPr>
              <a:t>https://blogs.technet.microsoft.com/canitpro/2016/12/14/cloud4good-extracting-data-from-the-twitter-api-through-azure-functions/</a:t>
            </a:r>
            <a:endParaRPr lang="en-CA" sz="1200" u="sng" kern="1200">
              <a:solidFill>
                <a:schemeClr val="tx1"/>
              </a:solidFill>
              <a:effectLst/>
              <a:latin typeface="+mn-lt"/>
              <a:ea typeface="+mn-ea"/>
              <a:cs typeface="+mn-cs"/>
            </a:endParaRPr>
          </a:p>
          <a:p>
            <a:endParaRPr lang="en-US" baseline="0"/>
          </a:p>
          <a:p>
            <a:endParaRPr lang="en-US" baseline="0"/>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reality</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Last year, 45,000 children went missing </a:t>
            </a:r>
            <a:b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in Canada</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6 resulted in Amber alert</a:t>
            </a:r>
          </a:p>
          <a:p>
            <a:pPr marL="0" marR="0" lvl="0" indent="0" algn="l" defTabSz="914367" rtl="0" eaLnBrk="1" fontAlgn="auto" latinLnBrk="0" hangingPunct="1">
              <a:lnSpc>
                <a:spcPct val="90000"/>
              </a:lnSpc>
              <a:spcBef>
                <a:spcPts val="1176"/>
              </a:spcBef>
              <a:spcAft>
                <a:spcPts val="60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challenge</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Kids’ information can fall in the wrong hands in social spheres. Acquiring and reporting such critical information (such as last-known whereabouts and contacts) to local law enforcement is difficult.</a:t>
            </a:r>
          </a:p>
          <a:p>
            <a:pPr marL="0" marR="0" lvl="0" indent="0" algn="l" defTabSz="914367" rtl="0" eaLnBrk="1" fontAlgn="auto" latinLnBrk="0" hangingPunct="1">
              <a:lnSpc>
                <a:spcPct val="90000"/>
              </a:lnSpc>
              <a:spcBef>
                <a:spcPts val="1176"/>
              </a:spcBef>
              <a:spcAft>
                <a:spcPts val="600"/>
              </a:spcAft>
              <a:buClrTx/>
              <a:buSzTx/>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game changer:</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“The Child Finder” mobile app and web portal were built in 4 days to register a child, detect social sentiment, share information and alert both law enforcement and MCSC </a:t>
            </a:r>
            <a:b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to take immediate actions.</a:t>
            </a:r>
            <a:endPar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7596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*MCSC: Missing</a:t>
            </a:r>
            <a:r>
              <a:rPr lang="en-US" baseline="0"/>
              <a:t> Children Society of Canada</a:t>
            </a:r>
          </a:p>
          <a:p>
            <a:endParaRPr lang="en-US" baseline="0"/>
          </a:p>
          <a:p>
            <a:pPr marL="0" marR="0" lvl="0" indent="0" algn="l" defTabSz="914367" rtl="0" eaLnBrk="1" fontAlgn="base" latinLnBrk="0" hangingPunct="1">
              <a:lnSpc>
                <a:spcPct val="90000"/>
              </a:lnSpc>
              <a:spcBef>
                <a:spcPts val="1600"/>
              </a:spcBef>
              <a:spcAft>
                <a:spcPts val="600"/>
              </a:spcAft>
              <a:buClr>
                <a:prstClr val="white"/>
              </a:buClr>
              <a:buSzPct val="100000"/>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goal:</a:t>
            </a:r>
          </a:p>
          <a:p>
            <a:pPr marL="0" marR="0" lvl="0" indent="0" algn="l" defTabSz="914367" rtl="0" eaLnBrk="1" fontAlgn="base" latinLnBrk="0" hangingPunct="1">
              <a:lnSpc>
                <a:spcPct val="90000"/>
              </a:lnSpc>
              <a:spcBef>
                <a:spcPts val="400"/>
              </a:spcBef>
              <a:spcAft>
                <a:spcPts val="600"/>
              </a:spcAft>
              <a:buClr>
                <a:prstClr val="white"/>
              </a:buClr>
              <a:buSzPct val="100000"/>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Enable MCSC to extract last-known coordinates, who the child was in contact with, and the sentiment of conversation from social-media platforms such as Twitter and Facebook, save to Missing Children’s databases and alert police enforcement. </a:t>
            </a:r>
          </a:p>
          <a:p>
            <a:pPr marL="0" marR="0" lvl="0" indent="0" algn="l" defTabSz="914049" rtl="0" eaLnBrk="1" fontAlgn="base" latinLnBrk="0" hangingPunct="1">
              <a:lnSpc>
                <a:spcPct val="90000"/>
              </a:lnSpc>
              <a:spcBef>
                <a:spcPts val="400"/>
              </a:spcBef>
              <a:spcAft>
                <a:spcPts val="0"/>
              </a:spcAft>
              <a:buClr>
                <a:prstClr val="white"/>
              </a:buClr>
              <a:buSzPct val="100000"/>
              <a:buFontTx/>
              <a:buNone/>
              <a:tabLst/>
              <a:defRPr/>
            </a:pPr>
            <a:endParaRPr kumimoji="0" lang="en-US" sz="1100" b="1" i="0" u="none" strike="noStrike" kern="1200" cap="all" spc="50" normalizeH="0" baseline="0" noProof="0">
              <a:ln>
                <a:noFill/>
              </a:ln>
              <a:gradFill>
                <a:gsLst>
                  <a:gs pos="14286">
                    <a:srgbClr val="F8F8F8"/>
                  </a:gs>
                  <a:gs pos="46000">
                    <a:srgbClr val="F8F8F8"/>
                  </a:gs>
                </a:gsLst>
                <a:lin ang="5400000" scaled="1"/>
              </a:gradFill>
              <a:effectLst/>
              <a:uLnTx/>
              <a:uFillTx/>
              <a:latin typeface="Segoe UI" panose="020B0502040204020203" pitchFamily="34" charset="0"/>
              <a:ea typeface="Segoe UI Light" charset="0"/>
              <a:cs typeface="Segoe UI" panose="020B0502040204020203" pitchFamily="34" charset="0"/>
            </a:endParaRPr>
          </a:p>
          <a:p>
            <a:pPr marL="0" marR="0" lvl="0" indent="0" algn="l" defTabSz="914367" rtl="0" eaLnBrk="1" fontAlgn="base" latinLnBrk="0" hangingPunct="1">
              <a:lnSpc>
                <a:spcPct val="90000"/>
              </a:lnSpc>
              <a:spcBef>
                <a:spcPts val="400"/>
              </a:spcBef>
              <a:spcAft>
                <a:spcPts val="600"/>
              </a:spcAft>
              <a:buClr>
                <a:prstClr val="white"/>
              </a:buClr>
              <a:buSzPct val="100000"/>
              <a:buFontTx/>
              <a:buNone/>
              <a:tabLst/>
              <a:defRPr/>
            </a:pPr>
            <a:r>
              <a:rPr kumimoji="0" lang="en-US" sz="1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Tools used</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Azure Functions</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Azure Storage</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Continuous Integration</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Infrastructure as Code</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Visual Studio Team Services</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Xamarin</a:t>
            </a: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Tools</a:t>
            </a:r>
            <a:endParaRPr lang="en-US"/>
          </a:p>
        </p:txBody>
      </p:sp>
      <p:sp>
        <p:nvSpPr>
          <p:cNvPr id="4" name="Footer Placeholder 3"/>
          <p:cNvSpPr>
            <a:spLocks noGrp="1"/>
          </p:cNvSpPr>
          <p:nvPr>
            <p:ph type="ftr" sz="quarter" idx="10"/>
          </p:nvPr>
        </p:nvSpPr>
        <p:spPr>
          <a:xfrm>
            <a:off x="0" y="8686800"/>
            <a:ext cx="5920740" cy="355964"/>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589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TIME MARKER: 11:10 A.M.</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0F422DD-3A9D-4B21-8BB3-354C13ADC7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595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11:20 A.M.</a:t>
            </a:r>
          </a:p>
        </p:txBody>
      </p:sp>
      <p:sp>
        <p:nvSpPr>
          <p:cNvPr id="4" name="Slide Number Placeholder 3"/>
          <p:cNvSpPr>
            <a:spLocks noGrp="1"/>
          </p:cNvSpPr>
          <p:nvPr>
            <p:ph type="sldNum" sz="quarter" idx="10"/>
          </p:nvPr>
        </p:nvSpPr>
        <p:spPr/>
        <p:txBody>
          <a:bodyPr/>
          <a:lstStyle/>
          <a:p>
            <a:fld id="{35E55AF0-6808-4214-B1E5-0442E755318A}" type="slidenum">
              <a:rPr lang="en-US" smtClean="0"/>
              <a:t>47</a:t>
            </a:fld>
            <a:endParaRPr lang="en-US"/>
          </a:p>
        </p:txBody>
      </p:sp>
    </p:spTree>
    <p:extLst>
      <p:ext uri="{BB962C8B-B14F-4D97-AF65-F5344CB8AC3E}">
        <p14:creationId xmlns:p14="http://schemas.microsoft.com/office/powerpoint/2010/main" val="362807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baseline="0" dirty="0">
                <a:solidFill>
                  <a:schemeClr val="tx1"/>
                </a:solidFill>
                <a:effectLst/>
                <a:latin typeface="Segoe UI Light" pitchFamily="34" charset="0"/>
                <a:ea typeface="+mn-ea"/>
                <a:cs typeface="+mn-cs"/>
              </a:rPr>
              <a:t>points: (New)</a:t>
            </a:r>
          </a:p>
          <a:p>
            <a:r>
              <a:rPr lang="en-US" sz="900" b="1" kern="1200" baseline="0" dirty="0">
                <a:solidFill>
                  <a:schemeClr val="tx1"/>
                </a:solidFill>
                <a:effectLst/>
                <a:latin typeface="Segoe UI Light" pitchFamily="34" charset="0"/>
                <a:ea typeface="+mn-ea"/>
                <a:cs typeface="+mn-cs"/>
              </a:rPr>
              <a:t>Note to speaker: </a:t>
            </a:r>
            <a:r>
              <a:rPr lang="en-US" sz="900" b="0" kern="1200" baseline="0" dirty="0">
                <a:solidFill>
                  <a:schemeClr val="tx1"/>
                </a:solidFill>
                <a:effectLst/>
                <a:latin typeface="Segoe UI Light" pitchFamily="34" charset="0"/>
                <a:ea typeface="+mn-ea"/>
                <a:cs typeface="+mn-cs"/>
              </a:rPr>
              <a:t>no extra clicks needed</a:t>
            </a:r>
            <a:endParaRPr lang="en-US" sz="900" b="1" kern="1200" baseline="0" dirty="0">
              <a:solidFill>
                <a:schemeClr val="tx1"/>
              </a:solidFill>
              <a:effectLst/>
              <a:latin typeface="Segoe UI Light" pitchFamily="34" charset="0"/>
              <a:ea typeface="+mn-ea"/>
              <a:cs typeface="+mn-cs"/>
            </a:endParaRPr>
          </a:p>
          <a:p>
            <a:endParaRPr lang="en-US" sz="9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Well, a much cleaner picture, isn’t it?  A few years later, there is this thing called “IaaS”. The idea is,</a:t>
            </a:r>
            <a:r>
              <a:rPr lang="en-US" sz="900" kern="1200" baseline="0" dirty="0">
                <a:solidFill>
                  <a:schemeClr val="tx1"/>
                </a:solidFill>
                <a:effectLst/>
                <a:latin typeface="Segoe UI Light" pitchFamily="34" charset="0"/>
                <a:ea typeface="+mn-ea"/>
                <a:cs typeface="+mn-cs"/>
              </a:rPr>
              <a:t> you don’t need to buy or build your own servers, use our infrastructure service, aka IaaS.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With that, you don’t have to worry about provisioning your servers, or securing the physical location of your server farm. Many questions go away.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But, there is but… you still need to think about which IOS to use, how to patch the server, in addition to managing your business apps. Can those tedious tasks be taken care of as well?</a:t>
            </a: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9503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3055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Note:4/3/2017</a:t>
            </a:r>
          </a:p>
          <a:p>
            <a:pPr marL="0" indent="0">
              <a:buFont typeface="Arial" panose="020B0604020202020204" pitchFamily="34" charset="0"/>
              <a:buNone/>
            </a:pPr>
            <a:r>
              <a:rPr lang="en-US"/>
              <a:t>The</a:t>
            </a:r>
            <a:r>
              <a:rPr lang="en-US" baseline="0"/>
              <a:t> talking points are in slide 12 in the </a:t>
            </a:r>
            <a:r>
              <a:rPr lang="en-US" baseline="0" err="1"/>
              <a:t>Serverless</a:t>
            </a:r>
            <a:r>
              <a:rPr lang="en-US" baseline="0"/>
              <a:t> section. </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9121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MSFT, we focus on 3 core principles as we think through our </a:t>
            </a:r>
            <a:r>
              <a:rPr lang="en-US" err="1"/>
              <a:t>Serverless</a:t>
            </a:r>
            <a:r>
              <a:rPr lang="en-US"/>
              <a:t> application platform:</a:t>
            </a:r>
          </a:p>
          <a:p>
            <a:endParaRPr lang="en-US"/>
          </a:p>
          <a:p>
            <a:r>
              <a:rPr lang="en-US" b="1" u="sng"/>
              <a:t>Build</a:t>
            </a:r>
            <a:r>
              <a:rPr lang="en-US" b="1" u="sng" baseline="0"/>
              <a:t> apps faster: </a:t>
            </a:r>
          </a:p>
          <a:p>
            <a:pPr marL="171450" indent="-171450">
              <a:buFont typeface="Arial" panose="020B0604020202020204" pitchFamily="34" charset="0"/>
              <a:buChar char="•"/>
            </a:pPr>
            <a:r>
              <a:rPr lang="en-US" baseline="0"/>
              <a:t>MSFT’s </a:t>
            </a:r>
            <a:r>
              <a:rPr lang="en-US" baseline="0" err="1"/>
              <a:t>Serverless</a:t>
            </a:r>
            <a:r>
              <a:rPr lang="en-US" baseline="0"/>
              <a:t> application platform offers tools that increase developer productivity, enabling businesses to hugely reduce development efforts. Quick start developer resources such as templates and declarative bindings for many Azure and 3</a:t>
            </a:r>
            <a:r>
              <a:rPr lang="en-US" baseline="30000"/>
              <a:t>rd</a:t>
            </a:r>
            <a:r>
              <a:rPr lang="en-US" baseline="0"/>
              <a:t> party services, building functions on Mac or Linux environments, on-premises or hybrid topologies are few examples that help reduce overall development effort. </a:t>
            </a:r>
          </a:p>
          <a:p>
            <a:pPr marL="171450" indent="-171450">
              <a:buFont typeface="Arial" panose="020B0604020202020204" pitchFamily="34" charset="0"/>
              <a:buChar char="•"/>
            </a:pPr>
            <a:r>
              <a:rPr lang="en-US" baseline="0"/>
              <a:t>Functions integrates with </a:t>
            </a:r>
            <a:r>
              <a:rPr lang="en-US" baseline="0" err="1"/>
              <a:t>Powerapps</a:t>
            </a:r>
            <a:r>
              <a:rPr lang="en-US" baseline="0"/>
              <a:t> and Microsoft Flow to enable business users to build rich applications and automate business processes. </a:t>
            </a:r>
          </a:p>
          <a:p>
            <a:pPr marL="171450" indent="-171450">
              <a:buFont typeface="Arial" panose="020B0604020202020204" pitchFamily="34" charset="0"/>
              <a:buChar char="•"/>
            </a:pPr>
            <a:r>
              <a:rPr lang="en-US" baseline="0"/>
              <a:t>Developers can also leverage numerous out of the box connectors to SaaS and enterprise applications such as Salesforce, Box, </a:t>
            </a:r>
            <a:r>
              <a:rPr lang="en-US" baseline="0" err="1"/>
              <a:t>DropBox</a:t>
            </a:r>
            <a:r>
              <a:rPr lang="en-US" baseline="0"/>
              <a:t> </a:t>
            </a:r>
            <a:r>
              <a:rPr lang="en-US" baseline="0" err="1"/>
              <a:t>etc</a:t>
            </a:r>
            <a:r>
              <a:rPr lang="en-US" baseline="0"/>
              <a:t> to quickly connect to over 100+ SaaS services. By leveraging the visual designer and connectors in Logic Apps, customers can build a </a:t>
            </a:r>
            <a:r>
              <a:rPr lang="en-US" baseline="0" err="1"/>
              <a:t>Serverless</a:t>
            </a:r>
            <a:r>
              <a:rPr lang="en-US" baseline="0"/>
              <a:t> app in minutes by orchestrating multiple functions.</a:t>
            </a:r>
          </a:p>
          <a:p>
            <a:endParaRPr lang="en-US" baseline="0"/>
          </a:p>
          <a:p>
            <a:r>
              <a:rPr lang="en-US" b="1" u="sng" baseline="0"/>
              <a:t>Enable business agility: </a:t>
            </a:r>
            <a:r>
              <a:rPr lang="en-US" b="0" u="none" baseline="0"/>
              <a:t> </a:t>
            </a:r>
          </a:p>
          <a:p>
            <a:pPr marL="171450" indent="-171450">
              <a:buFont typeface="Arial" panose="020B0604020202020204" pitchFamily="34" charset="0"/>
              <a:buChar char="•"/>
            </a:pPr>
            <a:r>
              <a:rPr lang="en-US" b="0" u="none" baseline="0"/>
              <a:t>Continuous deployment and managing multiple environments, leveraging existing development tools and languages such as C#, Node.js and more. </a:t>
            </a:r>
          </a:p>
          <a:p>
            <a:pPr marL="171450" indent="-171450">
              <a:buFont typeface="Arial" panose="020B0604020202020204" pitchFamily="34" charset="0"/>
              <a:buChar char="•"/>
            </a:pPr>
            <a:r>
              <a:rPr lang="en-US" b="0" u="none" baseline="0"/>
              <a:t>Moving away from building monolithic applications to more light weight distributed components has been the most essential criteria for business agility. Functions enables developers to deploy microservices separately and also easily manage versions/ backend system changes using API Proxies.</a:t>
            </a:r>
          </a:p>
          <a:p>
            <a:endParaRPr lang="en-US" b="0" u="none" baseline="0"/>
          </a:p>
          <a:p>
            <a:pPr marL="0" indent="0">
              <a:buFont typeface="Arial" panose="020B0604020202020204" pitchFamily="34" charset="0"/>
              <a:buNone/>
            </a:pPr>
            <a:r>
              <a:rPr lang="en-US" b="1" u="sng" baseline="0"/>
              <a:t>Reduce IT Spend</a:t>
            </a:r>
            <a:r>
              <a:rPr lang="en-US" b="0" u="none" baseline="0"/>
              <a:t>: </a:t>
            </a:r>
          </a:p>
          <a:p>
            <a:pPr marL="285750" indent="-285750">
              <a:buFont typeface="Arial" panose="020B0604020202020204" pitchFamily="34" charset="0"/>
              <a:buChar char="•"/>
            </a:pPr>
            <a:r>
              <a:rPr lang="en-US" b="0" u="none" baseline="0"/>
              <a:t>Since customers don’t have to worry about infrastructure management such as provisioning and managing servers, MSFT </a:t>
            </a:r>
            <a:r>
              <a:rPr lang="en-US" b="0" u="none" baseline="0" err="1"/>
              <a:t>Serverless</a:t>
            </a:r>
            <a:r>
              <a:rPr lang="en-US" b="0" u="none" baseline="0"/>
              <a:t> platform offers great benefits at significantly low costs for businesses.</a:t>
            </a:r>
          </a:p>
          <a:p>
            <a:pPr marL="285750" indent="-285750">
              <a:buFont typeface="Arial" panose="020B0604020202020204" pitchFamily="34" charset="0"/>
              <a:buChar char="•"/>
            </a:pPr>
            <a:r>
              <a:rPr lang="en-US" b="0" u="none" baseline="0"/>
              <a:t>The event triggered programming model allows customers to only pay for the compute capacity that was utilized. It offers infinite scalability, but only depending on the size of the workload and when an event is triggered. This enables micro-billing capability and hence customers are now only paying for what they use. </a:t>
            </a:r>
            <a:endParaRPr lang="en-US" b="1" u="sng" baseline="0"/>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381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51</a:t>
            </a:fld>
            <a:endParaRPr lang="en-US"/>
          </a:p>
        </p:txBody>
      </p:sp>
    </p:spTree>
    <p:extLst>
      <p:ext uri="{BB962C8B-B14F-4D97-AF65-F5344CB8AC3E}">
        <p14:creationId xmlns:p14="http://schemas.microsoft.com/office/powerpoint/2010/main" val="3451116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488EC1A0-A6A8-4622-A419-3F0AF223A3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679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53</a:t>
            </a:fld>
            <a:endParaRPr lang="en-US"/>
          </a:p>
        </p:txBody>
      </p:sp>
    </p:spTree>
    <p:extLst>
      <p:ext uri="{BB962C8B-B14F-4D97-AF65-F5344CB8AC3E}">
        <p14:creationId xmlns:p14="http://schemas.microsoft.com/office/powerpoint/2010/main" val="1221383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Scenarios we are seeing:</a:t>
            </a:r>
            <a:r>
              <a:rPr lang="en-US" baseline="0"/>
              <a:t> cloud system integration between Azure components. Huge time saver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A3CAC3-516B-4268-B682-26A027C11AF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764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a:t>Yes. We</a:t>
            </a:r>
            <a:r>
              <a:rPr lang="en-US" baseline="0"/>
              <a:t> have this service called Platform as a Service, PaaS. What is great about it is, VM patching, IOS selection, back up and code deployment are all built into PaaS platform for you. Isn’t that great?</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baseline="0"/>
              <a:t>Now only four questions remain, </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How many servers do I need?</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What is the right size of server for my biz? S1, P3?</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How can I increase server utilization? </a:t>
            </a:r>
          </a:p>
          <a:p>
            <a:pPr marL="685800" lvl="1" indent="-228600" rtl="0" fontAlgn="ctr">
              <a:buFont typeface="+mj-lt"/>
              <a:buAutoNum type="arabicPeriod"/>
            </a:pPr>
            <a:r>
              <a:rPr lang="en-US" sz="1200" kern="1200">
                <a:solidFill>
                  <a:schemeClr val="tx1"/>
                </a:solidFill>
                <a:effectLst/>
                <a:latin typeface="Segoe UI Light" pitchFamily="34" charset="0"/>
                <a:ea typeface="+mn-ea"/>
                <a:cs typeface="+mn-cs"/>
              </a:rPr>
              <a:t>More</a:t>
            </a:r>
            <a:r>
              <a:rPr lang="en-US" sz="1200" kern="1200" baseline="0">
                <a:solidFill>
                  <a:schemeClr val="tx1"/>
                </a:solidFill>
                <a:effectLst/>
                <a:latin typeface="Segoe UI Light" pitchFamily="34" charset="0"/>
                <a:ea typeface="+mn-ea"/>
                <a:cs typeface="+mn-cs"/>
              </a:rPr>
              <a:t> importantly, how I scale my app?</a:t>
            </a: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Let’s see how everything works together so far --- transition into the IaaS</a:t>
            </a:r>
            <a:r>
              <a:rPr lang="en-US" baseline="0"/>
              <a:t> &amp; </a:t>
            </a:r>
            <a:r>
              <a:rPr lang="en-US"/>
              <a:t>PaaS</a:t>
            </a:r>
            <a:r>
              <a:rPr lang="en-US" baseline="0"/>
              <a:t> chart. </a:t>
            </a:r>
            <a:endParaRPr lang="en-US"/>
          </a:p>
          <a:p>
            <a:pPr marL="0" indent="0">
              <a:buFont typeface="Arial" panose="020B0604020202020204" pitchFamily="34" charset="0"/>
              <a:buNone/>
            </a:pPr>
            <a:br>
              <a:rPr lang="en-US"/>
            </a:b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8240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TIME MARKER: 9:50 A.M.</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0437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Talking</a:t>
            </a:r>
            <a:r>
              <a:rPr lang="en-US" sz="1200" b="1" kern="1200" baseline="0" dirty="0">
                <a:solidFill>
                  <a:schemeClr val="tx1"/>
                </a:solidFill>
                <a:effectLst/>
                <a:latin typeface="Segoe UI Light" pitchFamily="34" charset="0"/>
                <a:ea typeface="+mn-ea"/>
                <a:cs typeface="+mn-cs"/>
              </a:rPr>
              <a:t> points: (New)</a:t>
            </a:r>
          </a:p>
          <a:p>
            <a:endParaRPr lang="en-US" sz="1200" b="1"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dirty="0"/>
              <a:t>What do we go from here? </a:t>
            </a:r>
          </a:p>
          <a:p>
            <a:pPr marL="171450" indent="-171450">
              <a:buFont typeface="Arial" panose="020B0604020202020204" pitchFamily="34" charset="0"/>
              <a:buChar char="•"/>
            </a:pPr>
            <a:r>
              <a:rPr lang="en-US" sz="1200" dirty="0"/>
              <a:t>Introducing Serverless, an </a:t>
            </a:r>
            <a:r>
              <a:rPr lang="en-US" sz="1200" baseline="0" dirty="0"/>
              <a:t>event-driven process, which will grow and scale on demand. </a:t>
            </a:r>
          </a:p>
          <a:p>
            <a:pPr marL="171450" indent="-171450">
              <a:buFont typeface="Arial" panose="020B0604020202020204" pitchFamily="34" charset="0"/>
              <a:buChar char="•"/>
            </a:pPr>
            <a:r>
              <a:rPr lang="en-US" sz="1200" baseline="0" dirty="0"/>
              <a:t>The only remaining question now becomes: How I architect my app to become Serverless? Pretty neat, right?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It all sounds great, naturally, you</a:t>
            </a:r>
            <a:r>
              <a:rPr lang="en-US" sz="1200" baseline="0" dirty="0"/>
              <a:t> may ask, how does Serverless fit into the picture?</a:t>
            </a:r>
            <a:endParaRPr lang="en-US" sz="1200" dirty="0"/>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82819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time, provisioning is long</a:t>
            </a:r>
            <a:r>
              <a:rPr lang="en-US" baseline="0" dirty="0"/>
              <a:t> &amp; costly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1666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r>
              <a:rPr lang="en-US" dirty="0"/>
              <a:t>Benefits of “</a:t>
            </a:r>
            <a:r>
              <a:rPr lang="en-US" dirty="0" err="1"/>
              <a:t>Serverless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9985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871153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06201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112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9874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3773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296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92472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78683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8899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6608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42631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40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7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26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992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93273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3" y="478470"/>
            <a:ext cx="1611886" cy="345338"/>
          </a:xfrm>
          <a:prstGeom prst="rect">
            <a:avLst/>
          </a:prstGeom>
        </p:spPr>
      </p:pic>
    </p:spTree>
    <p:extLst>
      <p:ext uri="{BB962C8B-B14F-4D97-AF65-F5344CB8AC3E}">
        <p14:creationId xmlns:p14="http://schemas.microsoft.com/office/powerpoint/2010/main" val="117755638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85074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8730701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4941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37053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618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804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643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165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600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9510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693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886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22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7326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78500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582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845877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460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372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495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3721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156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50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923160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665771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60753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9096369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7"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346921085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0403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54214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3"/>
            <a:ext cx="4225335" cy="3214201"/>
          </a:xfrm>
        </p:spPr>
        <p:txBody>
          <a:bodyPr/>
          <a:lstStyle/>
          <a:p>
            <a:r>
              <a:rPr lang="en-US"/>
              <a:t>Click to edit Master title style</a:t>
            </a:r>
          </a:p>
        </p:txBody>
      </p:sp>
      <p:sp>
        <p:nvSpPr>
          <p:cNvPr id="3" name="Rectangle 2"/>
          <p:cNvSpPr/>
          <p:nvPr userDrawn="1"/>
        </p:nvSpPr>
        <p:spPr bwMode="auto">
          <a:xfrm>
            <a:off x="4751363" y="3"/>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4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4997556"/>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672922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492508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99718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807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683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41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5706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9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021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08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7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639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82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326652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93742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68689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37874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86568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5070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03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9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802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56527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50413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11914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62698665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231463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0815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a:t>Click to edit Master text styles</a:t>
            </a:r>
          </a:p>
          <a:p>
            <a:pPr lvl="1">
              <a:buFont typeface="Wingdings" panose="05000000000000000000" pitchFamily="2" charset="2"/>
              <a:buChar char="à"/>
            </a:pPr>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76340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4040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895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42933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256650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06399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2129950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215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354666694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971850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90515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1962398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21441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5232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86476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4447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40922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373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92782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140096910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312699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05-11-2019</a:t>
            </a:fld>
            <a:endParaRPr lang="en-IN">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a:solidFill>
                <a:srgbClr val="FFFFFF"/>
              </a:solidFill>
            </a:endParaRPr>
          </a:p>
        </p:txBody>
      </p:sp>
    </p:spTree>
    <p:extLst>
      <p:ext uri="{BB962C8B-B14F-4D97-AF65-F5344CB8AC3E}">
        <p14:creationId xmlns:p14="http://schemas.microsoft.com/office/powerpoint/2010/main" val="38127979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93661"/>
      </p:ext>
    </p:extLst>
  </p:cSld>
  <p:clrMapOvr>
    <a:masterClrMapping/>
  </p:clrMapOvr>
  <p:extLst>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7040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7964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259075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03336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84913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93752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122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7622478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6322700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79829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7502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69088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29" y="5897565"/>
            <a:ext cx="1819605" cy="669333"/>
          </a:xfrm>
          <a:prstGeom prst="rect">
            <a:avLst/>
          </a:prstGeom>
        </p:spPr>
      </p:pic>
    </p:spTree>
    <p:extLst>
      <p:ext uri="{BB962C8B-B14F-4D97-AF65-F5344CB8AC3E}">
        <p14:creationId xmlns:p14="http://schemas.microsoft.com/office/powerpoint/2010/main" val="1369058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19622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7329979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24167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276338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53855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497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18725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41506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89545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531849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2110985"/>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359842897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184390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301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4225335" cy="3214201"/>
          </a:xfrm>
        </p:spPr>
        <p:txBody>
          <a:bodyPr/>
          <a:lstStyle/>
          <a:p>
            <a:r>
              <a:rPr lang="en-US"/>
              <a:t>Click to edit Master title style</a:t>
            </a:r>
          </a:p>
        </p:txBody>
      </p:sp>
      <p:sp>
        <p:nvSpPr>
          <p:cNvPr id="3" name="Rectangle 2"/>
          <p:cNvSpPr/>
          <p:nvPr userDrawn="1"/>
        </p:nvSpPr>
        <p:spPr bwMode="auto">
          <a:xfrm>
            <a:off x="4751363" y="4"/>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70"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4667145"/>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1111228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0142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79910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6" y="5912757"/>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2"/>
            <a:ext cx="10255939" cy="5104275"/>
          </a:xfrm>
          <a:prstGeom prst="rect">
            <a:avLst/>
          </a:prstGeom>
        </p:spPr>
      </p:pic>
    </p:spTree>
    <p:extLst>
      <p:ext uri="{BB962C8B-B14F-4D97-AF65-F5344CB8AC3E}">
        <p14:creationId xmlns:p14="http://schemas.microsoft.com/office/powerpoint/2010/main" val="2303883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3802998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026840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7968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11483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9944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29" y="5897565"/>
            <a:ext cx="1819605" cy="669333"/>
          </a:xfrm>
          <a:prstGeom prst="rect">
            <a:avLst/>
          </a:prstGeom>
        </p:spPr>
      </p:pic>
    </p:spTree>
    <p:extLst>
      <p:ext uri="{BB962C8B-B14F-4D97-AF65-F5344CB8AC3E}">
        <p14:creationId xmlns:p14="http://schemas.microsoft.com/office/powerpoint/2010/main" val="26285931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22674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21406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6989957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6542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178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389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755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174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742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1257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42916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924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720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695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6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7472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41500172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00837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4" indent="-27535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7"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0"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2"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830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6" y="5912757"/>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2"/>
            <a:ext cx="10255939" cy="5104275"/>
          </a:xfrm>
          <a:prstGeom prst="rect">
            <a:avLst/>
          </a:prstGeom>
        </p:spPr>
      </p:pic>
    </p:spTree>
    <p:extLst>
      <p:ext uri="{BB962C8B-B14F-4D97-AF65-F5344CB8AC3E}">
        <p14:creationId xmlns:p14="http://schemas.microsoft.com/office/powerpoint/2010/main" val="3401647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188" spc="-96"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073"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404620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188" spc="-96"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879941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0782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7877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19248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3857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1407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176"/>
              </a:spcBef>
              <a:buClr>
                <a:schemeClr val="tx1"/>
              </a:buClr>
              <a:buFont typeface="Wingdings" pitchFamily="2" charset="2"/>
              <a:buNone/>
              <a:defRPr sz="3073"/>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3"/>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212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188" spc="-96" baseline="0">
                <a:solidFill>
                  <a:schemeClr val="tx1"/>
                </a:solidFill>
              </a:defRPr>
            </a:lvl1pPr>
          </a:lstStyle>
          <a:p>
            <a:r>
              <a:rPr lang="en-US"/>
              <a:t>Lorem ipsum</a:t>
            </a:r>
          </a:p>
        </p:txBody>
      </p:sp>
    </p:spTree>
    <p:extLst>
      <p:ext uri="{BB962C8B-B14F-4D97-AF65-F5344CB8AC3E}">
        <p14:creationId xmlns:p14="http://schemas.microsoft.com/office/powerpoint/2010/main" val="288531290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8816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944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3337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9020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850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648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176"/>
              </a:spcBef>
              <a:buClr>
                <a:schemeClr val="tx1"/>
              </a:buClr>
              <a:buFont typeface="Wingdings" pitchFamily="2" charset="2"/>
              <a:buNone/>
              <a:defRPr sz="3458">
                <a:gradFill>
                  <a:gsLst>
                    <a:gs pos="1250">
                      <a:schemeClr val="tx2"/>
                    </a:gs>
                    <a:gs pos="99000">
                      <a:schemeClr val="tx2"/>
                    </a:gs>
                  </a:gsLst>
                  <a:lin ang="5400000" scaled="0"/>
                </a:gradFill>
              </a:defRPr>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76"/>
              </a:spcBef>
              <a:buClr>
                <a:schemeClr val="tx1"/>
              </a:buClr>
              <a:buFont typeface="Wingdings" pitchFamily="2" charset="2"/>
              <a:buNone/>
              <a:defRPr sz="3458">
                <a:gradFill>
                  <a:gsLst>
                    <a:gs pos="1250">
                      <a:schemeClr val="tx2"/>
                    </a:gs>
                    <a:gs pos="99000">
                      <a:schemeClr val="tx2"/>
                    </a:gs>
                  </a:gsLst>
                  <a:lin ang="5400000" scaled="0"/>
                </a:gradFill>
              </a:defRPr>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607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176"/>
              </a:spcBef>
              <a:buClr>
                <a:schemeClr val="tx1"/>
              </a:buClr>
              <a:buFont typeface="Wingdings" pitchFamily="2" charset="2"/>
              <a:buNone/>
              <a:defRPr sz="3458"/>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76"/>
              </a:spcBef>
              <a:buClr>
                <a:schemeClr val="tx1"/>
              </a:buClr>
              <a:buFont typeface="Wingdings" pitchFamily="2" charset="2"/>
              <a:buNone/>
              <a:defRPr sz="3458"/>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51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2"/>
              </a:buClr>
              <a:buFont typeface="Arial" pitchFamily="34" charset="0"/>
              <a:buChar char="•"/>
              <a:defRPr sz="3073">
                <a:gradFill>
                  <a:gsLst>
                    <a:gs pos="1250">
                      <a:schemeClr val="tx2"/>
                    </a:gs>
                    <a:gs pos="99000">
                      <a:schemeClr val="tx2"/>
                    </a:gs>
                  </a:gsLst>
                  <a:lin ang="5400000" scaled="0"/>
                </a:gradFill>
              </a:defRPr>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2"/>
              </a:buClr>
              <a:buFont typeface="Arial" pitchFamily="34" charset="0"/>
              <a:buChar char="•"/>
              <a:defRPr sz="3073">
                <a:gradFill>
                  <a:gsLst>
                    <a:gs pos="1250">
                      <a:schemeClr val="tx2"/>
                    </a:gs>
                    <a:gs pos="99000">
                      <a:schemeClr val="tx2"/>
                    </a:gs>
                  </a:gsLst>
                  <a:lin ang="5400000" scaled="0"/>
                </a:gradFill>
              </a:defRPr>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801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348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293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16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29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615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824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09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439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5711" tIns="140568" rIns="175711" bIns="140568" numCol="1" anchor="t" anchorCtr="0" compatLnSpc="1">
            <a:prstTxWarp prst="textNoShape">
              <a:avLst/>
            </a:prstTxWarp>
            <a:spAutoFit/>
          </a:bodyPr>
          <a:lstStyle/>
          <a:p>
            <a:pPr marL="0" marR="0" lvl="0" indent="0" algn="l" defTabSz="895576"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25064407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7957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79072" indent="-279072">
              <a:buClr>
                <a:schemeClr val="tx1"/>
              </a:buClr>
              <a:buSzPct val="90000"/>
              <a:buFont typeface="Arial" pitchFamily="34" charset="0"/>
              <a:buChar char="•"/>
              <a:defRPr sz="345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8994" indent="-269924">
              <a:buClr>
                <a:schemeClr val="tx1"/>
              </a:buClr>
              <a:buSzPct val="90000"/>
              <a:buFont typeface="Arial" pitchFamily="34" charset="0"/>
              <a:buChar char="•"/>
              <a:defRPr sz="307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066" indent="-279072">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7664" indent="-219598">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260" indent="-219598">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4"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0188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16429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106260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0" y="1"/>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97232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32587" r="22150" b="1728"/>
          <a:stretch/>
        </p:blipFill>
        <p:spPr>
          <a:xfrm>
            <a:off x="-1"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7351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2446496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8" y="1"/>
            <a:ext cx="6856851" cy="6857999"/>
          </a:xfrm>
          <a:prstGeom prst="rect">
            <a:avLst/>
          </a:prstGeom>
        </p:spPr>
      </p:pic>
    </p:spTree>
    <p:extLst>
      <p:ext uri="{BB962C8B-B14F-4D97-AF65-F5344CB8AC3E}">
        <p14:creationId xmlns:p14="http://schemas.microsoft.com/office/powerpoint/2010/main" val="1014771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3026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0792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799500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5898081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5134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4571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26267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0780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2230009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3061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905974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12908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940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61240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475390"/>
            <a:ext cx="1424426" cy="304828"/>
          </a:xfrm>
          <a:prstGeom prst="rect">
            <a:avLst/>
          </a:prstGeom>
        </p:spPr>
      </p:pic>
    </p:spTree>
    <p:extLst>
      <p:ext uri="{BB962C8B-B14F-4D97-AF65-F5344CB8AC3E}">
        <p14:creationId xmlns:p14="http://schemas.microsoft.com/office/powerpoint/2010/main" val="1156478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1528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5779560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87334471"/>
      </p:ext>
    </p:extLst>
  </p:cSld>
  <p:clrMapOvr>
    <a:masterClrMapping/>
  </p:clrMapOvr>
  <p:transition spd="slow">
    <p:cove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229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23669"/>
          <a:stretch/>
        </p:blipFill>
        <p:spPr>
          <a:xfrm>
            <a:off x="0" y="0"/>
            <a:ext cx="12192000" cy="6858000"/>
          </a:xfrm>
          <a:prstGeom prst="rect">
            <a:avLst/>
          </a:prstGeom>
        </p:spPr>
      </p:pic>
      <p:sp>
        <p:nvSpPr>
          <p:cNvPr id="2" name="Rectangle 1"/>
          <p:cNvSpPr/>
          <p:nvPr userDrawn="1"/>
        </p:nvSpPr>
        <p:spPr bwMode="auto">
          <a:xfrm>
            <a:off x="269239" y="2077774"/>
            <a:ext cx="6274974" cy="3592580"/>
          </a:xfrm>
          <a:prstGeom prst="rect">
            <a:avLst/>
          </a:prstGeom>
          <a:solidFill>
            <a:srgbClr val="002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14184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8" name="Group 7"/>
          <p:cNvGrpSpPr>
            <a:grpSpLocks noChangeAspect="1"/>
          </p:cNvGrpSpPr>
          <p:nvPr userDrawn="1"/>
        </p:nvGrpSpPr>
        <p:grpSpPr bwMode="gray">
          <a:xfrm>
            <a:off x="463523" y="6034000"/>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57238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9786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1261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5951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07473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11176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059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image" Target="../media/image5.emf"/><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image" Target="../media/image10.png"/><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theme" Target="../theme/theme5.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theme" Target="../theme/theme7.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image" Target="../media/image10.png"/><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8.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image" Target="../media/image5.emf"/><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theme" Target="../theme/theme9.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5418" y="-4870"/>
            <a:ext cx="918891" cy="5549116"/>
            <a:chOff x="12618967" y="-5287"/>
            <a:chExt cx="956112" cy="5772252"/>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09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9609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0 G:32 B:80</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09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9609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16 G:124 B:16</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96094" fontAlgn="base">
                  <a:lnSpc>
                    <a:spcPct val="100000"/>
                  </a:lnSpc>
                  <a:spcBef>
                    <a:spcPct val="0"/>
                  </a:spcBef>
                  <a:spcAft>
                    <a:spcPct val="0"/>
                  </a:spcAft>
                </a:pPr>
                <a:r>
                  <a:rPr lang="en-US" sz="480">
                    <a:gradFill>
                      <a:gsLst>
                        <a:gs pos="10042">
                          <a:schemeClr val="tx1"/>
                        </a:gs>
                        <a:gs pos="39000">
                          <a:schemeClr val="tx1"/>
                        </a:gs>
                      </a:gsLst>
                      <a:lin ang="5400000" scaled="0"/>
                    </a:gradFill>
                    <a:ea typeface="Segoe UI" pitchFamily="34" charset="0"/>
                    <a:cs typeface="Segoe UI" pitchFamily="34" charset="0"/>
                  </a:rPr>
                  <a:t>R:</a:t>
                </a:r>
                <a:r>
                  <a:rPr lang="en-US" sz="480" baseline="0">
                    <a:gradFill>
                      <a:gsLst>
                        <a:gs pos="10042">
                          <a:schemeClr val="tx1"/>
                        </a:gs>
                        <a:gs pos="39000">
                          <a:schemeClr val="tx1"/>
                        </a:gs>
                      </a:gsLst>
                      <a:lin ang="5400000" scaled="0"/>
                    </a:gradFill>
                    <a:ea typeface="Segoe UI" pitchFamily="34" charset="0"/>
                    <a:cs typeface="Segoe UI" pitchFamily="34" charset="0"/>
                  </a:rPr>
                  <a:t>186 G:216 B:10</a:t>
                </a:r>
                <a:endParaRPr lang="en-US" sz="480">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80 G:80 B:80</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115 G:115 B:115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G:120 B:215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96094" fontAlgn="base">
                  <a:lnSpc>
                    <a:spcPct val="100000"/>
                  </a:lnSpc>
                  <a:spcBef>
                    <a:spcPct val="0"/>
                  </a:spcBef>
                  <a:spcAft>
                    <a:spcPct val="0"/>
                  </a:spcAft>
                </a:pPr>
                <a:r>
                  <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8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G:75 B:28</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82748" y="256458"/>
              <a:ext cx="854075"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Main colors</a:t>
              </a:r>
            </a:p>
          </p:txBody>
        </p:sp>
        <p:sp>
          <p:nvSpPr>
            <p:cNvPr id="10" name="TextBox 9"/>
            <p:cNvSpPr txBox="1"/>
            <p:nvPr userDrawn="1"/>
          </p:nvSpPr>
          <p:spPr>
            <a:xfrm rot="5400000">
              <a:off x="11736182" y="4226871"/>
              <a:ext cx="2668273"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Secondary colors (use only when</a:t>
              </a:r>
              <a:r>
                <a:rPr lang="en-US" sz="961" baseline="0">
                  <a:gradFill>
                    <a:gsLst>
                      <a:gs pos="2917">
                        <a:schemeClr val="tx1"/>
                      </a:gs>
                      <a:gs pos="30000">
                        <a:schemeClr val="tx1"/>
                      </a:gs>
                    </a:gsLst>
                    <a:lin ang="5400000" scaled="0"/>
                  </a:gradFill>
                </a:rPr>
                <a:t> necessary)</a:t>
              </a:r>
              <a:endParaRPr lang="en-US" sz="96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823762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5419" y="-4869"/>
            <a:ext cx="918891" cy="5549116"/>
            <a:chOff x="12618967" y="-5287"/>
            <a:chExt cx="956112" cy="5772252"/>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10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9610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0 G:32 B:80</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10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9610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16 G:124 B:16</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96104" fontAlgn="base">
                  <a:lnSpc>
                    <a:spcPct val="100000"/>
                  </a:lnSpc>
                  <a:spcBef>
                    <a:spcPct val="0"/>
                  </a:spcBef>
                  <a:spcAft>
                    <a:spcPct val="0"/>
                  </a:spcAft>
                </a:pPr>
                <a:r>
                  <a:rPr lang="en-US" sz="480">
                    <a:gradFill>
                      <a:gsLst>
                        <a:gs pos="10042">
                          <a:schemeClr val="tx1"/>
                        </a:gs>
                        <a:gs pos="39000">
                          <a:schemeClr val="tx1"/>
                        </a:gs>
                      </a:gsLst>
                      <a:lin ang="5400000" scaled="0"/>
                    </a:gradFill>
                    <a:ea typeface="Segoe UI" pitchFamily="34" charset="0"/>
                    <a:cs typeface="Segoe UI" pitchFamily="34" charset="0"/>
                  </a:rPr>
                  <a:t>R:</a:t>
                </a:r>
                <a:r>
                  <a:rPr lang="en-US" sz="480" baseline="0">
                    <a:gradFill>
                      <a:gsLst>
                        <a:gs pos="10042">
                          <a:schemeClr val="tx1"/>
                        </a:gs>
                        <a:gs pos="39000">
                          <a:schemeClr val="tx1"/>
                        </a:gs>
                      </a:gsLst>
                      <a:lin ang="5400000" scaled="0"/>
                    </a:gradFill>
                    <a:ea typeface="Segoe UI" pitchFamily="34" charset="0"/>
                    <a:cs typeface="Segoe UI" pitchFamily="34" charset="0"/>
                  </a:rPr>
                  <a:t>186 G:216 B:10</a:t>
                </a:r>
                <a:endParaRPr lang="en-US" sz="480">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80 G:80 B:80</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115 G:115 B:115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G:120 B:215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96104" fontAlgn="base">
                  <a:lnSpc>
                    <a:spcPct val="100000"/>
                  </a:lnSpc>
                  <a:spcBef>
                    <a:spcPct val="0"/>
                  </a:spcBef>
                  <a:spcAft>
                    <a:spcPct val="0"/>
                  </a:spcAft>
                </a:pPr>
                <a:r>
                  <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8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G:75 B:28</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82748" y="256458"/>
              <a:ext cx="854075"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Main colors</a:t>
              </a:r>
            </a:p>
          </p:txBody>
        </p:sp>
        <p:sp>
          <p:nvSpPr>
            <p:cNvPr id="10" name="TextBox 9"/>
            <p:cNvSpPr txBox="1"/>
            <p:nvPr userDrawn="1"/>
          </p:nvSpPr>
          <p:spPr>
            <a:xfrm rot="5400000">
              <a:off x="11720341" y="4225470"/>
              <a:ext cx="2699953" cy="333388"/>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Secondary colors (use only when</a:t>
              </a:r>
              <a:r>
                <a:rPr lang="en-US" sz="961" baseline="0">
                  <a:gradFill>
                    <a:gsLst>
                      <a:gs pos="2917">
                        <a:schemeClr val="tx1"/>
                      </a:gs>
                      <a:gs pos="30000">
                        <a:schemeClr val="tx1"/>
                      </a:gs>
                    </a:gsLst>
                    <a:lin ang="5400000" scaled="0"/>
                  </a:gradFill>
                </a:rPr>
                <a:t> necessary)</a:t>
              </a:r>
              <a:endParaRPr lang="en-US" sz="96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5499622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ransition>
    <p:fade/>
  </p:transition>
  <p:txStyles>
    <p:titleStyle>
      <a:lvl1pPr algn="l" defTabSz="91402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9" marR="0" indent="-336019" algn="l" defTabSz="91402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8" marR="0" indent="-236456" algn="l" defTabSz="91402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45"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59"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73"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74"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88"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02"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15"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27" rtl="0" eaLnBrk="1" latinLnBrk="0" hangingPunct="1">
        <a:defRPr sz="1765" kern="1200">
          <a:solidFill>
            <a:schemeClr val="tx1"/>
          </a:solidFill>
          <a:latin typeface="+mn-lt"/>
          <a:ea typeface="+mn-ea"/>
          <a:cs typeface="+mn-cs"/>
        </a:defRPr>
      </a:lvl1pPr>
      <a:lvl2pPr marL="457012" algn="l" defTabSz="914027" rtl="0" eaLnBrk="1" latinLnBrk="0" hangingPunct="1">
        <a:defRPr sz="1765" kern="1200">
          <a:solidFill>
            <a:schemeClr val="tx1"/>
          </a:solidFill>
          <a:latin typeface="+mn-lt"/>
          <a:ea typeface="+mn-ea"/>
          <a:cs typeface="+mn-cs"/>
        </a:defRPr>
      </a:lvl2pPr>
      <a:lvl3pPr marL="914027" algn="l" defTabSz="914027" rtl="0" eaLnBrk="1" latinLnBrk="0" hangingPunct="1">
        <a:defRPr sz="1765" kern="1200">
          <a:solidFill>
            <a:schemeClr val="tx1"/>
          </a:solidFill>
          <a:latin typeface="+mn-lt"/>
          <a:ea typeface="+mn-ea"/>
          <a:cs typeface="+mn-cs"/>
        </a:defRPr>
      </a:lvl3pPr>
      <a:lvl4pPr marL="1371040" algn="l" defTabSz="914027" rtl="0" eaLnBrk="1" latinLnBrk="0" hangingPunct="1">
        <a:defRPr sz="1765" kern="1200">
          <a:solidFill>
            <a:schemeClr val="tx1"/>
          </a:solidFill>
          <a:latin typeface="+mn-lt"/>
          <a:ea typeface="+mn-ea"/>
          <a:cs typeface="+mn-cs"/>
        </a:defRPr>
      </a:lvl4pPr>
      <a:lvl5pPr marL="1828054" algn="l" defTabSz="914027" rtl="0" eaLnBrk="1" latinLnBrk="0" hangingPunct="1">
        <a:defRPr sz="1765" kern="1200">
          <a:solidFill>
            <a:schemeClr val="tx1"/>
          </a:solidFill>
          <a:latin typeface="+mn-lt"/>
          <a:ea typeface="+mn-ea"/>
          <a:cs typeface="+mn-cs"/>
        </a:defRPr>
      </a:lvl5pPr>
      <a:lvl6pPr marL="2285067" algn="l" defTabSz="914027" rtl="0" eaLnBrk="1" latinLnBrk="0" hangingPunct="1">
        <a:defRPr sz="1765" kern="1200">
          <a:solidFill>
            <a:schemeClr val="tx1"/>
          </a:solidFill>
          <a:latin typeface="+mn-lt"/>
          <a:ea typeface="+mn-ea"/>
          <a:cs typeface="+mn-cs"/>
        </a:defRPr>
      </a:lvl6pPr>
      <a:lvl7pPr marL="2742081" algn="l" defTabSz="914027" rtl="0" eaLnBrk="1" latinLnBrk="0" hangingPunct="1">
        <a:defRPr sz="1765" kern="1200">
          <a:solidFill>
            <a:schemeClr val="tx1"/>
          </a:solidFill>
          <a:latin typeface="+mn-lt"/>
          <a:ea typeface="+mn-ea"/>
          <a:cs typeface="+mn-cs"/>
        </a:defRPr>
      </a:lvl7pPr>
      <a:lvl8pPr marL="3199093" algn="l" defTabSz="914027" rtl="0" eaLnBrk="1" latinLnBrk="0" hangingPunct="1">
        <a:defRPr sz="1765" kern="1200">
          <a:solidFill>
            <a:schemeClr val="tx1"/>
          </a:solidFill>
          <a:latin typeface="+mn-lt"/>
          <a:ea typeface="+mn-ea"/>
          <a:cs typeface="+mn-cs"/>
        </a:defRPr>
      </a:lvl8pPr>
      <a:lvl9pPr marL="3656109" algn="l" defTabSz="91402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5430" y="3147"/>
            <a:ext cx="917610" cy="5541100"/>
            <a:chOff x="12618967" y="3051"/>
            <a:chExt cx="954778" cy="5763914"/>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78441" fontAlgn="base">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78441" fontAlgn="base">
                  <a:lnSpc>
                    <a:spcPct val="100000"/>
                  </a:lnSpc>
                  <a:spcBef>
                    <a:spcPct val="0"/>
                  </a:spcBef>
                  <a:spcAft>
                    <a:spcPct val="0"/>
                  </a:spcAft>
                </a:pPr>
                <a:r>
                  <a:rPr lang="en-US" sz="471">
                    <a:gradFill>
                      <a:gsLst>
                        <a:gs pos="0">
                          <a:srgbClr val="FFFFFF"/>
                        </a:gs>
                        <a:gs pos="100000">
                          <a:srgbClr val="FFFFFF"/>
                        </a:gs>
                      </a:gsLst>
                      <a:lin ang="5400000" scaled="0"/>
                    </a:gradFill>
                    <a:ea typeface="Segoe UI" pitchFamily="34" charset="0"/>
                    <a:cs typeface="Segoe UI" pitchFamily="34" charset="0"/>
                  </a:rPr>
                  <a:t>R:</a:t>
                </a:r>
                <a:r>
                  <a:rPr lang="en-US" sz="471" baseline="0">
                    <a:gradFill>
                      <a:gsLst>
                        <a:gs pos="0">
                          <a:srgbClr val="FFFFFF"/>
                        </a:gs>
                        <a:gs pos="100000">
                          <a:srgbClr val="FFFFFF"/>
                        </a:gs>
                      </a:gsLst>
                      <a:lin ang="5400000" scaled="0"/>
                    </a:gradFill>
                    <a:ea typeface="Segoe UI" pitchFamily="34" charset="0"/>
                    <a:cs typeface="Segoe UI" pitchFamily="34" charset="0"/>
                  </a:rPr>
                  <a:t>0 G:32 B:80</a:t>
                </a:r>
                <a:endParaRPr lang="en-US" sz="47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78441" fontAlgn="base">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78441" fontAlgn="base">
                  <a:lnSpc>
                    <a:spcPct val="100000"/>
                  </a:lnSpc>
                  <a:spcBef>
                    <a:spcPct val="0"/>
                  </a:spcBef>
                  <a:spcAft>
                    <a:spcPct val="0"/>
                  </a:spcAft>
                </a:pPr>
                <a:r>
                  <a:rPr lang="en-US" sz="471">
                    <a:gradFill>
                      <a:gsLst>
                        <a:gs pos="0">
                          <a:srgbClr val="FFFFFF"/>
                        </a:gs>
                        <a:gs pos="100000">
                          <a:srgbClr val="FFFFFF"/>
                        </a:gs>
                      </a:gsLst>
                      <a:lin ang="5400000" scaled="0"/>
                    </a:gradFill>
                    <a:ea typeface="Segoe UI" pitchFamily="34" charset="0"/>
                    <a:cs typeface="Segoe UI" pitchFamily="34" charset="0"/>
                  </a:rPr>
                  <a:t>R:</a:t>
                </a:r>
                <a:r>
                  <a:rPr lang="en-US" sz="471" baseline="0">
                    <a:gradFill>
                      <a:gsLst>
                        <a:gs pos="0">
                          <a:srgbClr val="FFFFFF"/>
                        </a:gs>
                        <a:gs pos="100000">
                          <a:srgbClr val="FFFFFF"/>
                        </a:gs>
                      </a:gsLst>
                      <a:lin ang="5400000" scaled="0"/>
                    </a:gradFill>
                    <a:ea typeface="Segoe UI" pitchFamily="34" charset="0"/>
                    <a:cs typeface="Segoe UI" pitchFamily="34" charset="0"/>
                  </a:rPr>
                  <a:t>16 G:124 B:16</a:t>
                </a:r>
                <a:endParaRPr lang="en-US" sz="47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78441" fontAlgn="base">
                  <a:lnSpc>
                    <a:spcPct val="100000"/>
                  </a:lnSpc>
                  <a:spcBef>
                    <a:spcPct val="0"/>
                  </a:spcBef>
                  <a:spcAft>
                    <a:spcPct val="0"/>
                  </a:spcAft>
                </a:pPr>
                <a:r>
                  <a:rPr lang="en-US" sz="471">
                    <a:gradFill>
                      <a:gsLst>
                        <a:gs pos="10042">
                          <a:schemeClr val="tx1"/>
                        </a:gs>
                        <a:gs pos="39000">
                          <a:schemeClr val="tx1"/>
                        </a:gs>
                      </a:gsLst>
                      <a:lin ang="5400000" scaled="0"/>
                    </a:gradFill>
                    <a:ea typeface="Segoe UI" pitchFamily="34" charset="0"/>
                    <a:cs typeface="Segoe UI" pitchFamily="34" charset="0"/>
                  </a:rPr>
                  <a:t>R:</a:t>
                </a:r>
                <a:r>
                  <a:rPr lang="en-US" sz="471" baseline="0">
                    <a:gradFill>
                      <a:gsLst>
                        <a:gs pos="10042">
                          <a:schemeClr val="tx1"/>
                        </a:gs>
                        <a:gs pos="39000">
                          <a:schemeClr val="tx1"/>
                        </a:gs>
                      </a:gsLst>
                      <a:lin ang="5400000" scaled="0"/>
                    </a:gradFill>
                    <a:ea typeface="Segoe UI" pitchFamily="34" charset="0"/>
                    <a:cs typeface="Segoe UI" pitchFamily="34" charset="0"/>
                  </a:rPr>
                  <a:t>186 G:216 B:10</a:t>
                </a:r>
                <a:endParaRPr lang="en-US" sz="471">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80 G:80 B:80</a:t>
                </a:r>
                <a:endParaRPr lang="en-US" sz="471">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115 G:115 B:115</a:t>
                </a:r>
                <a:endParaRPr lang="en-US" sz="471">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0 G:120 B:215</a:t>
                </a:r>
                <a:endParaRPr lang="en-US" sz="471">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78441" fontAlgn="base">
                  <a:lnSpc>
                    <a:spcPct val="100000"/>
                  </a:lnSpc>
                  <a:spcBef>
                    <a:spcPct val="0"/>
                  </a:spcBef>
                  <a:spcAft>
                    <a:spcPct val="0"/>
                  </a:spcAft>
                </a:pPr>
                <a:r>
                  <a:rPr lang="en-US" sz="471">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71"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71">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0 G:75 B:28</a:t>
                </a:r>
                <a:endParaRPr lang="en-US" sz="471">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91087" y="257793"/>
              <a:ext cx="837400" cy="327916"/>
            </a:xfrm>
            <a:prstGeom prst="rect">
              <a:avLst/>
            </a:prstGeom>
            <a:noFill/>
          </p:spPr>
          <p:txBody>
            <a:bodyPr wrap="none" lIns="0" tIns="91440" rIns="182880" bIns="91440" rtlCol="0">
              <a:spAutoFit/>
            </a:bodyPr>
            <a:lstStyle/>
            <a:p>
              <a:pPr>
                <a:lnSpc>
                  <a:spcPct val="90000"/>
                </a:lnSpc>
                <a:spcAft>
                  <a:spcPts val="565"/>
                </a:spcAft>
              </a:pPr>
              <a:r>
                <a:rPr lang="en-US" sz="942">
                  <a:gradFill>
                    <a:gsLst>
                      <a:gs pos="2917">
                        <a:schemeClr val="tx1"/>
                      </a:gs>
                      <a:gs pos="30000">
                        <a:schemeClr val="tx1"/>
                      </a:gs>
                    </a:gsLst>
                    <a:lin ang="5400000" scaled="0"/>
                  </a:gradFill>
                </a:rPr>
                <a:t>Main colors</a:t>
              </a:r>
            </a:p>
          </p:txBody>
        </p:sp>
        <p:sp>
          <p:nvSpPr>
            <p:cNvPr id="10" name="TextBox 9"/>
            <p:cNvSpPr txBox="1"/>
            <p:nvPr userDrawn="1"/>
          </p:nvSpPr>
          <p:spPr>
            <a:xfrm rot="5400000">
              <a:off x="11766196" y="4228206"/>
              <a:ext cx="2608244" cy="327916"/>
            </a:xfrm>
            <a:prstGeom prst="rect">
              <a:avLst/>
            </a:prstGeom>
            <a:noFill/>
          </p:spPr>
          <p:txBody>
            <a:bodyPr wrap="none" lIns="0" tIns="91440" rIns="182880" bIns="91440" rtlCol="0">
              <a:spAutoFit/>
            </a:bodyPr>
            <a:lstStyle/>
            <a:p>
              <a:pPr>
                <a:lnSpc>
                  <a:spcPct val="90000"/>
                </a:lnSpc>
                <a:spcAft>
                  <a:spcPts val="565"/>
                </a:spcAft>
              </a:pPr>
              <a:r>
                <a:rPr lang="en-US" sz="942">
                  <a:gradFill>
                    <a:gsLst>
                      <a:gs pos="2917">
                        <a:schemeClr val="tx1"/>
                      </a:gs>
                      <a:gs pos="30000">
                        <a:schemeClr val="tx1"/>
                      </a:gs>
                    </a:gsLst>
                    <a:lin ang="5400000" scaled="0"/>
                  </a:gradFill>
                </a:rPr>
                <a:t>Secondary colors (use only when</a:t>
              </a:r>
              <a:r>
                <a:rPr lang="en-US" sz="942" baseline="0">
                  <a:gradFill>
                    <a:gsLst>
                      <a:gs pos="2917">
                        <a:schemeClr val="tx1"/>
                      </a:gs>
                      <a:gs pos="30000">
                        <a:schemeClr val="tx1"/>
                      </a:gs>
                    </a:gsLst>
                    <a:lin ang="5400000" scaled="0"/>
                  </a:gradFill>
                </a:rPr>
                <a:t> necessary)</a:t>
              </a:r>
              <a:endParaRPr lang="en-US" sz="942">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7361809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Lst>
  <p:transition>
    <p:fade/>
  </p:transition>
  <p:txStyles>
    <p:titleStyle>
      <a:lvl1pPr algn="l" defTabSz="896010" rtl="0" eaLnBrk="1" latinLnBrk="0" hangingPunct="1">
        <a:lnSpc>
          <a:spcPct val="90000"/>
        </a:lnSpc>
        <a:spcBef>
          <a:spcPct val="0"/>
        </a:spcBef>
        <a:buNone/>
        <a:defRPr lang="en-US" sz="4610"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396" marR="0" indent="-329396" algn="l" defTabSz="896010" rtl="0" eaLnBrk="1" fontAlgn="auto" latinLnBrk="0" hangingPunct="1">
        <a:lnSpc>
          <a:spcPct val="90000"/>
        </a:lnSpc>
        <a:spcBef>
          <a:spcPct val="20000"/>
        </a:spcBef>
        <a:spcAft>
          <a:spcPts val="0"/>
        </a:spcAft>
        <a:buClrTx/>
        <a:buSzPct val="90000"/>
        <a:buFont typeface="Arial" pitchFamily="34" charset="0"/>
        <a:buChar char="•"/>
        <a:tabLst/>
        <a:defRPr sz="3842" kern="1200" spc="0" baseline="0">
          <a:gradFill>
            <a:gsLst>
              <a:gs pos="1250">
                <a:schemeClr val="tx1"/>
              </a:gs>
              <a:gs pos="100000">
                <a:schemeClr val="tx1"/>
              </a:gs>
            </a:gsLst>
            <a:lin ang="5400000" scaled="0"/>
          </a:gradFill>
          <a:latin typeface="+mj-lt"/>
          <a:ea typeface="+mn-ea"/>
          <a:cs typeface="+mn-cs"/>
        </a:defRPr>
      </a:lvl1pPr>
      <a:lvl2pPr marL="561193" marR="0" indent="-231796" algn="l" defTabSz="896010"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590"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188"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7786"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026"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2032"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0038"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8043"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010" rtl="0" eaLnBrk="1" latinLnBrk="0" hangingPunct="1">
        <a:defRPr sz="1730" kern="1200">
          <a:solidFill>
            <a:schemeClr val="tx1"/>
          </a:solidFill>
          <a:latin typeface="+mn-lt"/>
          <a:ea typeface="+mn-ea"/>
          <a:cs typeface="+mn-cs"/>
        </a:defRPr>
      </a:lvl1pPr>
      <a:lvl2pPr marL="448004" algn="l" defTabSz="896010" rtl="0" eaLnBrk="1" latinLnBrk="0" hangingPunct="1">
        <a:defRPr sz="1730" kern="1200">
          <a:solidFill>
            <a:schemeClr val="tx1"/>
          </a:solidFill>
          <a:latin typeface="+mn-lt"/>
          <a:ea typeface="+mn-ea"/>
          <a:cs typeface="+mn-cs"/>
        </a:defRPr>
      </a:lvl2pPr>
      <a:lvl3pPr marL="896010" algn="l" defTabSz="896010" rtl="0" eaLnBrk="1" latinLnBrk="0" hangingPunct="1">
        <a:defRPr sz="1730" kern="1200">
          <a:solidFill>
            <a:schemeClr val="tx1"/>
          </a:solidFill>
          <a:latin typeface="+mn-lt"/>
          <a:ea typeface="+mn-ea"/>
          <a:cs typeface="+mn-cs"/>
        </a:defRPr>
      </a:lvl3pPr>
      <a:lvl4pPr marL="1344015" algn="l" defTabSz="896010" rtl="0" eaLnBrk="1" latinLnBrk="0" hangingPunct="1">
        <a:defRPr sz="1730" kern="1200">
          <a:solidFill>
            <a:schemeClr val="tx1"/>
          </a:solidFill>
          <a:latin typeface="+mn-lt"/>
          <a:ea typeface="+mn-ea"/>
          <a:cs typeface="+mn-cs"/>
        </a:defRPr>
      </a:lvl4pPr>
      <a:lvl5pPr marL="1792020" algn="l" defTabSz="896010" rtl="0" eaLnBrk="1" latinLnBrk="0" hangingPunct="1">
        <a:defRPr sz="1730" kern="1200">
          <a:solidFill>
            <a:schemeClr val="tx1"/>
          </a:solidFill>
          <a:latin typeface="+mn-lt"/>
          <a:ea typeface="+mn-ea"/>
          <a:cs typeface="+mn-cs"/>
        </a:defRPr>
      </a:lvl5pPr>
      <a:lvl6pPr marL="2240025" algn="l" defTabSz="896010" rtl="0" eaLnBrk="1" latinLnBrk="0" hangingPunct="1">
        <a:defRPr sz="1730" kern="1200">
          <a:solidFill>
            <a:schemeClr val="tx1"/>
          </a:solidFill>
          <a:latin typeface="+mn-lt"/>
          <a:ea typeface="+mn-ea"/>
          <a:cs typeface="+mn-cs"/>
        </a:defRPr>
      </a:lvl6pPr>
      <a:lvl7pPr marL="2688030" algn="l" defTabSz="896010" rtl="0" eaLnBrk="1" latinLnBrk="0" hangingPunct="1">
        <a:defRPr sz="1730" kern="1200">
          <a:solidFill>
            <a:schemeClr val="tx1"/>
          </a:solidFill>
          <a:latin typeface="+mn-lt"/>
          <a:ea typeface="+mn-ea"/>
          <a:cs typeface="+mn-cs"/>
        </a:defRPr>
      </a:lvl7pPr>
      <a:lvl8pPr marL="3136034" algn="l" defTabSz="896010" rtl="0" eaLnBrk="1" latinLnBrk="0" hangingPunct="1">
        <a:defRPr sz="1730" kern="1200">
          <a:solidFill>
            <a:schemeClr val="tx1"/>
          </a:solidFill>
          <a:latin typeface="+mn-lt"/>
          <a:ea typeface="+mn-ea"/>
          <a:cs typeface="+mn-cs"/>
        </a:defRPr>
      </a:lvl8pPr>
      <a:lvl9pPr marL="3584041" algn="l" defTabSz="896010"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orient="horz" pos="4195">
          <p15:clr>
            <a:srgbClr val="F26B43"/>
          </p15:clr>
        </p15:guide>
        <p15:guide id="3" orient="horz" pos="3619">
          <p15:clr>
            <a:srgbClr val="F26B43"/>
          </p15:clr>
        </p15:guide>
        <p15:guide id="4" orient="horz" pos="3067">
          <p15:clr>
            <a:srgbClr val="F26B43"/>
          </p15:clr>
        </p15:guide>
        <p15:guide id="5" orient="horz" pos="2491">
          <p15:clr>
            <a:srgbClr val="F26B43"/>
          </p15:clr>
        </p15:guide>
        <p15:guide id="6" orient="horz" pos="1915">
          <p15:clr>
            <a:srgbClr val="F26B43"/>
          </p15:clr>
        </p15:guide>
        <p15:guide id="7" orient="horz" pos="1339">
          <p15:clr>
            <a:srgbClr val="F26B43"/>
          </p15:clr>
        </p15:guide>
        <p15:guide id="8" orient="horz" pos="763">
          <p15:clr>
            <a:srgbClr val="F26B43"/>
          </p15:clr>
        </p15:guide>
        <p15:guide id="9" orient="horz" pos="187">
          <p15:clr>
            <a:srgbClr val="F26B43"/>
          </p15:clr>
        </p15:guide>
        <p15:guide id="10" pos="749">
          <p15:clr>
            <a:srgbClr val="F26B43"/>
          </p15:clr>
        </p15:guide>
        <p15:guide id="11" pos="1325">
          <p15:clr>
            <a:srgbClr val="F26B43"/>
          </p15:clr>
        </p15:guide>
        <p15:guide id="12" pos="1901">
          <p15:clr>
            <a:srgbClr val="F26B43"/>
          </p15:clr>
        </p15:guide>
        <p15:guide id="13" pos="2477">
          <p15:clr>
            <a:srgbClr val="F26B43"/>
          </p15:clr>
        </p15:guide>
        <p15:guide id="14" pos="3053">
          <p15:clr>
            <a:srgbClr val="F26B43"/>
          </p15:clr>
        </p15:guide>
        <p15:guide id="15" pos="3629">
          <p15:clr>
            <a:srgbClr val="F26B43"/>
          </p15:clr>
        </p15:guide>
        <p15:guide id="16" pos="4205">
          <p15:clr>
            <a:srgbClr val="F26B43"/>
          </p15:clr>
        </p15:guide>
        <p15:guide id="17" pos="4781">
          <p15:clr>
            <a:srgbClr val="F26B43"/>
          </p15:clr>
        </p15:guide>
        <p15:guide id="18" pos="5357">
          <p15:clr>
            <a:srgbClr val="F26B43"/>
          </p15:clr>
        </p15:guide>
        <p15:guide id="19" pos="5933">
          <p15:clr>
            <a:srgbClr val="F26B43"/>
          </p15:clr>
        </p15:guide>
        <p15:guide id="20" pos="6509">
          <p15:clr>
            <a:srgbClr val="F26B43"/>
          </p15:clr>
        </p15:guide>
        <p15:guide id="21" pos="7085">
          <p15:clr>
            <a:srgbClr val="F26B43"/>
          </p15:clr>
        </p15:guide>
        <p15:guide id="22"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1670710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6959085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err="1">
                    <a:gradFill>
                      <a:gsLst>
                        <a:gs pos="0">
                          <a:srgbClr val="FFFFFF"/>
                        </a:gs>
                        <a:gs pos="100000">
                          <a:srgbClr val="FFFFFF"/>
                        </a:gs>
                      </a:gsLst>
                      <a:lin ang="5400000" scaled="0"/>
                    </a:gradFill>
                    <a:ea typeface="Segoe UI" pitchFamily="34" charset="0"/>
                    <a:cs typeface="Segoe UI" pitchFamily="34" charset="0"/>
                  </a:rPr>
                  <a:t>Oragen</a:t>
                </a:r>
                <a:endParaRPr lang="en-US" sz="490" b="1">
                  <a:gradFill>
                    <a:gsLst>
                      <a:gs pos="0">
                        <a:srgbClr val="FFFFFF"/>
                      </a:gs>
                      <a:gs pos="100000">
                        <a:srgbClr val="FFFFFF"/>
                      </a:gs>
                    </a:gsLst>
                    <a:lin ang="5400000" scaled="0"/>
                  </a:gradFill>
                  <a:ea typeface="Segoe UI" pitchFamily="34" charset="0"/>
                  <a:cs typeface="Segoe UI" pitchFamily="34" charset="0"/>
                </a:endParaRP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Yellow</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Light Orange</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Red</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Light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9526340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97927346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95717"/>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107670182"/>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amirdobric.me/" TargetMode="External"/><Relationship Id="rId2" Type="http://schemas.openxmlformats.org/officeDocument/2006/relationships/notesSlide" Target="../notesSlides/notesSlide1.xml"/><Relationship Id="rId1" Type="http://schemas.openxmlformats.org/officeDocument/2006/relationships/slideLayout" Target="../slideLayouts/slideLayout192.xml"/><Relationship Id="rId4" Type="http://schemas.openxmlformats.org/officeDocument/2006/relationships/image" Target="../media/image28.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97.xml"/><Relationship Id="rId5" Type="http://schemas.microsoft.com/office/2007/relationships/hdphoto" Target="../media/hdphoto1.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9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zure-functions/functions-triggers-bindings" TargetMode="External"/><Relationship Id="rId2" Type="http://schemas.openxmlformats.org/officeDocument/2006/relationships/hyperlink" Target="https://docs.microsoft.com/en-us/azure/azure-functions/functions-develop-vs#add-bindings" TargetMode="External"/><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97.xml"/><Relationship Id="rId4" Type="http://schemas.openxmlformats.org/officeDocument/2006/relationships/hyperlink" Target="https://github.com/MicrosoftDocs/azure-docs/blob/master/articles/azure-functions/functions-host-json.md"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icrosoftDocs/azure-docs/blob/master/articles/azure-functions/functions-host-json.md" TargetMode="External"/><Relationship Id="rId2" Type="http://schemas.openxmlformats.org/officeDocument/2006/relationships/image" Target="../media/image35.png"/><Relationship Id="rId1" Type="http://schemas.openxmlformats.org/officeDocument/2006/relationships/slideLayout" Target="../slideLayouts/slideLayout197.xml"/></Relationships>
</file>

<file path=ppt/slides/_rels/slide2.xml.rels><?xml version="1.0" encoding="UTF-8" standalone="yes"?>
<Relationships xmlns="http://schemas.openxmlformats.org/package/2006/relationships"><Relationship Id="rId3" Type="http://schemas.openxmlformats.org/officeDocument/2006/relationships/hyperlink" Target="https://damirdobric.me/" TargetMode="External"/><Relationship Id="rId2" Type="http://schemas.openxmlformats.org/officeDocument/2006/relationships/notesSlide" Target="../notesSlides/notesSlide2.xml"/><Relationship Id="rId1" Type="http://schemas.openxmlformats.org/officeDocument/2006/relationships/slideLayout" Target="../slideLayouts/slideLayout192.xml"/><Relationship Id="rId4" Type="http://schemas.openxmlformats.org/officeDocument/2006/relationships/image" Target="../media/image28.emf"/></Relationships>
</file>

<file path=ppt/slides/_rels/slide20.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emf"/><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8.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97.xml"/><Relationship Id="rId6" Type="http://schemas.openxmlformats.org/officeDocument/2006/relationships/image" Target="../media/image39.emf"/><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emf"/><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8.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zure-functions/functions-create-first-azure-function" TargetMode="External"/><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azure/azure-functions/functions-create-first-azure-function-azure-cli" TargetMode="External"/><Relationship Id="rId1" Type="http://schemas.openxmlformats.org/officeDocument/2006/relationships/slideLayout" Target="../slideLayouts/slideLayout10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zure-functions/functions-bindings-service-bus#packages---functions-1x" TargetMode="External"/><Relationship Id="rId2" Type="http://schemas.openxmlformats.org/officeDocument/2006/relationships/hyperlink" Target="https://docs.microsoft.com/en-us/azure/azure-functions/functions-create-your-first-function-visual-studio" TargetMode="External"/><Relationship Id="rId1" Type="http://schemas.openxmlformats.org/officeDocument/2006/relationships/slideLayout" Target="../slideLayouts/slideLayout10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zure-functions/functions-create-function-linux-custom-image" TargetMode="External"/><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5.xml"/></Relationships>
</file>

<file path=ppt/slides/_rels/slide27.xml.rels><?xml version="1.0" encoding="UTF-8" standalone="yes"?>
<Relationships xmlns="http://schemas.openxmlformats.org/package/2006/relationships"><Relationship Id="rId2" Type="http://schemas.openxmlformats.org/officeDocument/2006/relationships/hyperlink" Target="https://azure.microsoft.com/en-us/resources/samples/functions-dotnet-migrating-console-apps" TargetMode="External"/><Relationship Id="rId1" Type="http://schemas.openxmlformats.org/officeDocument/2006/relationships/slideLayout" Target="../slideLayouts/slideLayout10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Azure/Azure-Functions/wiki/Samples-and-content" TargetMode="External"/><Relationship Id="rId5" Type="http://schemas.openxmlformats.org/officeDocument/2006/relationships/image" Target="../media/image56.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PZ6cNht_XmI" TargetMode="External"/><Relationship Id="rId3" Type="http://schemas.openxmlformats.org/officeDocument/2006/relationships/hyperlink" Target="https://www.youtube.com/watch?v=RjOsc-xZDtk" TargetMode="External"/><Relationship Id="rId7" Type="http://schemas.openxmlformats.org/officeDocument/2006/relationships/hyperlink" Target="https://www.youtube.com/watch?v=SfuKBfWsSL0" TargetMode="External"/><Relationship Id="rId2" Type="http://schemas.openxmlformats.org/officeDocument/2006/relationships/hyperlink" Target="https://www.youtube.com/watch?v=0Y7_1IZNI8I" TargetMode="External"/><Relationship Id="rId1" Type="http://schemas.openxmlformats.org/officeDocument/2006/relationships/slideLayout" Target="../slideLayouts/slideLayout193.xml"/><Relationship Id="rId6" Type="http://schemas.openxmlformats.org/officeDocument/2006/relationships/hyperlink" Target="https://www.youtube.com/watch?v=n2gXKVPGSXI" TargetMode="External"/><Relationship Id="rId5" Type="http://schemas.openxmlformats.org/officeDocument/2006/relationships/hyperlink" Target="https://www.youtube.com/watch?v=ujuWVs0A-KM" TargetMode="External"/><Relationship Id="rId10" Type="http://schemas.openxmlformats.org/officeDocument/2006/relationships/hyperlink" Target="https://www.youtube.com/watch?v=Dvv2hkXyHcg" TargetMode="External"/><Relationship Id="rId4" Type="http://schemas.openxmlformats.org/officeDocument/2006/relationships/hyperlink" Target="https://www.youtube.com/watch?v=SxqU1qOJqSw" TargetMode="External"/><Relationship Id="rId9" Type="http://schemas.openxmlformats.org/officeDocument/2006/relationships/hyperlink" Target="https://www.youtube.com/watch?v=T5ULvFk134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8.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9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0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7.xml"/></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13" Type="http://schemas.microsoft.com/office/2007/relationships/hdphoto" Target="../media/hdphoto2.wdp"/><Relationship Id="rId1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0.png"/><Relationship Id="rId2" Type="http://schemas.openxmlformats.org/officeDocument/2006/relationships/notesSlide" Target="../notesSlides/notesSlide27.xml"/><Relationship Id="rId16" Type="http://schemas.openxmlformats.org/officeDocument/2006/relationships/image" Target="../media/image79.png"/><Relationship Id="rId1" Type="http://schemas.openxmlformats.org/officeDocument/2006/relationships/slideLayout" Target="../slideLayouts/slideLayout197.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8.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1.xml"/></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0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7.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09.xml"/></Relationships>
</file>

<file path=ppt/slides/_rels/slide4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8.emf"/><Relationship Id="rId7" Type="http://schemas.openxmlformats.org/officeDocument/2006/relationships/image" Target="../media/image48.png"/><Relationship Id="rId12"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09.xml"/><Relationship Id="rId6" Type="http://schemas.openxmlformats.org/officeDocument/2006/relationships/image" Target="../media/image46.png"/><Relationship Id="rId11" Type="http://schemas.openxmlformats.org/officeDocument/2006/relationships/image" Target="../media/image94.emf"/><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image" Target="../media/image89.emf"/><Relationship Id="rId9" Type="http://schemas.openxmlformats.org/officeDocument/2006/relationships/image" Target="../media/image92.png"/><Relationship Id="rId1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20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1.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09.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03.xml"/><Relationship Id="rId4" Type="http://schemas.microsoft.com/office/2007/relationships/hdphoto" Target="../media/hdphoto3.wdp"/></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1.xml"/></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209.xml"/><Relationship Id="rId4" Type="http://schemas.openxmlformats.org/officeDocument/2006/relationships/image" Target="../media/image106.emf"/></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209.xml"/><Relationship Id="rId5" Type="http://schemas.openxmlformats.org/officeDocument/2006/relationships/image" Target="../media/image109.png"/><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18" Type="http://schemas.openxmlformats.org/officeDocument/2006/relationships/image" Target="../media/image121.png"/><Relationship Id="rId26" Type="http://schemas.openxmlformats.org/officeDocument/2006/relationships/image" Target="../media/image127.png"/><Relationship Id="rId3" Type="http://schemas.openxmlformats.org/officeDocument/2006/relationships/image" Target="../media/image110.emf"/><Relationship Id="rId21" Type="http://schemas.openxmlformats.org/officeDocument/2006/relationships/image" Target="../media/image124.png"/><Relationship Id="rId34" Type="http://schemas.openxmlformats.org/officeDocument/2006/relationships/image" Target="../media/image135.png"/><Relationship Id="rId7" Type="http://schemas.openxmlformats.org/officeDocument/2006/relationships/image" Target="../media/image47.png"/><Relationship Id="rId12" Type="http://schemas.openxmlformats.org/officeDocument/2006/relationships/image" Target="../media/image116.png"/><Relationship Id="rId17" Type="http://schemas.openxmlformats.org/officeDocument/2006/relationships/image" Target="../media/image120.png"/><Relationship Id="rId25" Type="http://schemas.openxmlformats.org/officeDocument/2006/relationships/image" Target="../media/image45.png"/><Relationship Id="rId33" Type="http://schemas.openxmlformats.org/officeDocument/2006/relationships/image" Target="../media/image134.png"/><Relationship Id="rId2" Type="http://schemas.openxmlformats.org/officeDocument/2006/relationships/notesSlide" Target="../notesSlides/notesSlide46.xml"/><Relationship Id="rId16" Type="http://schemas.openxmlformats.org/officeDocument/2006/relationships/image" Target="../media/image119.png"/><Relationship Id="rId20" Type="http://schemas.openxmlformats.org/officeDocument/2006/relationships/image" Target="../media/image123.png"/><Relationship Id="rId29" Type="http://schemas.openxmlformats.org/officeDocument/2006/relationships/image" Target="../media/image130.png"/><Relationship Id="rId1" Type="http://schemas.openxmlformats.org/officeDocument/2006/relationships/slideLayout" Target="../slideLayouts/slideLayout197.xml"/><Relationship Id="rId6" Type="http://schemas.openxmlformats.org/officeDocument/2006/relationships/image" Target="../media/image77.png"/><Relationship Id="rId11" Type="http://schemas.openxmlformats.org/officeDocument/2006/relationships/image" Target="../media/image115.png"/><Relationship Id="rId24" Type="http://schemas.openxmlformats.org/officeDocument/2006/relationships/image" Target="../media/image126.png"/><Relationship Id="rId32" Type="http://schemas.openxmlformats.org/officeDocument/2006/relationships/image" Target="../media/image133.png"/><Relationship Id="rId5" Type="http://schemas.openxmlformats.org/officeDocument/2006/relationships/image" Target="../media/image112.emf"/><Relationship Id="rId15" Type="http://schemas.openxmlformats.org/officeDocument/2006/relationships/image" Target="../media/image84.png"/><Relationship Id="rId23" Type="http://schemas.openxmlformats.org/officeDocument/2006/relationships/image" Target="../media/image96.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49.png"/><Relationship Id="rId19" Type="http://schemas.openxmlformats.org/officeDocument/2006/relationships/image" Target="../media/image122.png"/><Relationship Id="rId31" Type="http://schemas.openxmlformats.org/officeDocument/2006/relationships/image" Target="../media/image132.png"/><Relationship Id="rId4" Type="http://schemas.openxmlformats.org/officeDocument/2006/relationships/image" Target="../media/image111.emf"/><Relationship Id="rId9" Type="http://schemas.openxmlformats.org/officeDocument/2006/relationships/image" Target="../media/image114.png"/><Relationship Id="rId14" Type="http://schemas.openxmlformats.org/officeDocument/2006/relationships/image" Target="../media/image118.png"/><Relationship Id="rId22" Type="http://schemas.openxmlformats.org/officeDocument/2006/relationships/image" Target="../media/image125.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1337343"/>
            <a:ext cx="4840694" cy="1799207"/>
          </a:xfrm>
        </p:spPr>
        <p:txBody>
          <a:bodyPr/>
          <a:lstStyle/>
          <a:p>
            <a:r>
              <a:rPr lang="en-US" sz="3529" b="1" dirty="0"/>
              <a:t>Platform Evolution</a:t>
            </a:r>
            <a:br>
              <a:rPr lang="en-US" sz="3529" b="1" dirty="0"/>
            </a:br>
            <a:r>
              <a:rPr lang="en-US" sz="3529" b="1" dirty="0"/>
              <a:t>Azure Functions</a:t>
            </a:r>
            <a:br>
              <a:rPr lang="en-US" sz="3529" b="1" dirty="0"/>
            </a:br>
            <a:r>
              <a:rPr lang="en-US" sz="3529" b="1" dirty="0" err="1"/>
              <a:t>LogicApps</a:t>
            </a:r>
            <a:endParaRPr lang="de-DE" sz="3529" dirty="0"/>
          </a:p>
        </p:txBody>
      </p:sp>
      <p:sp>
        <p:nvSpPr>
          <p:cNvPr id="5" name="Text Placeholder 4"/>
          <p:cNvSpPr>
            <a:spLocks noGrp="1"/>
          </p:cNvSpPr>
          <p:nvPr>
            <p:ph type="body" sz="quarter" idx="14"/>
          </p:nvPr>
        </p:nvSpPr>
        <p:spPr>
          <a:xfrm>
            <a:off x="194537" y="4250723"/>
            <a:ext cx="5229081" cy="717148"/>
          </a:xfrm>
        </p:spPr>
        <p:txBody>
          <a:bodyPr/>
          <a:lstStyle/>
          <a:p>
            <a:r>
              <a:rPr lang="en-US" dirty="0"/>
              <a:t>Damir Dobric</a:t>
            </a:r>
          </a:p>
          <a:p>
            <a:r>
              <a:rPr lang="en-US" sz="1961" dirty="0"/>
              <a:t>daenet CEO, Lead Architect</a:t>
            </a:r>
          </a:p>
          <a:p>
            <a:r>
              <a:rPr lang="en-US" sz="1961" dirty="0"/>
              <a:t>Microsoft Regional Director</a:t>
            </a:r>
          </a:p>
          <a:p>
            <a:r>
              <a:rPr lang="en-US" sz="1961" dirty="0"/>
              <a:t>Azure Most Valuable Professional</a:t>
            </a:r>
          </a:p>
          <a:p>
            <a:endParaRPr lang="en-US" sz="1961" dirty="0"/>
          </a:p>
          <a:p>
            <a:r>
              <a:rPr lang="en-US" sz="1961" dirty="0">
                <a:hlinkClick r:id="rId3"/>
              </a:rPr>
              <a:t>https://damirdobric.me</a:t>
            </a:r>
            <a:r>
              <a:rPr lang="en-US" sz="1961" dirty="0"/>
              <a:t> </a:t>
            </a:r>
            <a:endParaRPr lang="en-US" dirty="0"/>
          </a:p>
        </p:txBody>
      </p:sp>
      <p:pic>
        <p:nvPicPr>
          <p:cNvPr id="6" name="Picture 5">
            <a:extLst>
              <a:ext uri="{FF2B5EF4-FFF2-40B4-BE49-F238E27FC236}">
                <a16:creationId xmlns:a16="http://schemas.microsoft.com/office/drawing/2014/main" id="{756572A6-2074-4FDF-AA44-E321350F1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811" y="223169"/>
            <a:ext cx="1419339" cy="786204"/>
          </a:xfrm>
          <a:prstGeom prst="rect">
            <a:avLst/>
          </a:prstGeom>
        </p:spPr>
      </p:pic>
    </p:spTree>
    <p:extLst>
      <p:ext uri="{BB962C8B-B14F-4D97-AF65-F5344CB8AC3E}">
        <p14:creationId xmlns:p14="http://schemas.microsoft.com/office/powerpoint/2010/main" val="355754190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1987" y="1702391"/>
            <a:ext cx="6418765" cy="4486534"/>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TextBox 66"/>
          <p:cNvSpPr txBox="1"/>
          <p:nvPr/>
        </p:nvSpPr>
        <p:spPr>
          <a:xfrm rot="16200000">
            <a:off x="-1573063" y="3688297"/>
            <a:ext cx="4445614" cy="47380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1250">
                      <a:srgbClr val="737373"/>
                    </a:gs>
                    <a:gs pos="100000">
                      <a:srgbClr val="737373"/>
                    </a:gs>
                  </a:gsLst>
                  <a:lin ang="5400000" scaled="0"/>
                </a:gradFill>
                <a:effectLst/>
                <a:uLnTx/>
                <a:uFillTx/>
                <a:latin typeface="Segoe UI"/>
                <a:ea typeface="+mn-ea"/>
                <a:cs typeface="+mn-cs"/>
              </a:rPr>
              <a:t>Value to business</a:t>
            </a:r>
          </a:p>
        </p:txBody>
      </p:sp>
      <p:sp>
        <p:nvSpPr>
          <p:cNvPr id="99" name="TextBox 98"/>
          <p:cNvSpPr txBox="1"/>
          <p:nvPr/>
        </p:nvSpPr>
        <p:spPr>
          <a:xfrm>
            <a:off x="4231599" y="6188235"/>
            <a:ext cx="3398408" cy="47380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1250">
                      <a:srgbClr val="737373"/>
                    </a:gs>
                    <a:gs pos="100000">
                      <a:srgbClr val="737373"/>
                    </a:gs>
                  </a:gsLst>
                  <a:lin ang="5400000" scaled="0"/>
                </a:gradFill>
                <a:effectLst/>
                <a:uLnTx/>
                <a:uFillTx/>
                <a:latin typeface="Segoe UI"/>
                <a:ea typeface="+mn-ea"/>
                <a:cs typeface="+mn-cs"/>
              </a:rPr>
              <a:t>Time</a:t>
            </a:r>
          </a:p>
        </p:txBody>
      </p:sp>
      <p:sp>
        <p:nvSpPr>
          <p:cNvPr id="100" name="TextBox 99"/>
          <p:cNvSpPr txBox="1"/>
          <p:nvPr/>
        </p:nvSpPr>
        <p:spPr>
          <a:xfrm>
            <a:off x="1574364" y="5059513"/>
            <a:ext cx="1303993" cy="523091"/>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0078D7"/>
                    </a:gs>
                    <a:gs pos="100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37" y="3716247"/>
            <a:ext cx="1480346" cy="52326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002050"/>
                    </a:gs>
                    <a:gs pos="100000">
                      <a:srgbClr val="002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4402" y="4478249"/>
            <a:ext cx="10806350" cy="173384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9" name="Straight Arrow Connector 118"/>
          <p:cNvCxnSpPr/>
          <p:nvPr/>
        </p:nvCxnSpPr>
        <p:spPr>
          <a:xfrm flipV="1">
            <a:off x="869041" y="1702391"/>
            <a:ext cx="0" cy="448584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Build apps faster with </a:t>
            </a:r>
            <a:r>
              <a:rPr lang="en-US" err="1"/>
              <a:t>Serverless</a:t>
            </a:r>
            <a:endParaRPr lang="en-US"/>
          </a:p>
        </p:txBody>
      </p:sp>
      <p:cxnSp>
        <p:nvCxnSpPr>
          <p:cNvPr id="118" name="Straight Arrow Connector 117"/>
          <p:cNvCxnSpPr/>
          <p:nvPr/>
        </p:nvCxnSpPr>
        <p:spPr>
          <a:xfrm>
            <a:off x="854405" y="6196746"/>
            <a:ext cx="10898011"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835" y="3873466"/>
            <a:ext cx="992557"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PaaS</a:t>
            </a:r>
          </a:p>
        </p:txBody>
      </p:sp>
      <p:sp>
        <p:nvSpPr>
          <p:cNvPr id="50" name="TextBox 49"/>
          <p:cNvSpPr txBox="1"/>
          <p:nvPr/>
        </p:nvSpPr>
        <p:spPr>
          <a:xfrm>
            <a:off x="9267602" y="5123198"/>
            <a:ext cx="903020"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IaaS</a:t>
            </a:r>
          </a:p>
        </p:txBody>
      </p:sp>
      <p:sp>
        <p:nvSpPr>
          <p:cNvPr id="3" name="Rectangle 2">
            <a:extLst>
              <a:ext uri="{FF2B5EF4-FFF2-40B4-BE49-F238E27FC236}">
                <a16:creationId xmlns:a16="http://schemas.microsoft.com/office/drawing/2014/main" id="{F7D22967-DA04-4F1B-AB91-16444775FCB7}"/>
              </a:ext>
            </a:extLst>
          </p:cNvPr>
          <p:cNvSpPr/>
          <p:nvPr/>
        </p:nvSpPr>
        <p:spPr>
          <a:xfrm>
            <a:off x="10292253" y="2991461"/>
            <a:ext cx="1191352" cy="341632"/>
          </a:xfrm>
          <a:prstGeom prst="rect">
            <a:avLst/>
          </a:prstGeom>
        </p:spPr>
        <p:txBody>
          <a:bodyPr wrap="none">
            <a:spAutoFit/>
          </a:bodyPr>
          <a:lstStyle/>
          <a:p>
            <a:pPr lvl="0" defTabSz="878221">
              <a:lnSpc>
                <a:spcPct val="90000"/>
              </a:lnSpc>
              <a:spcAft>
                <a:spcPts val="574"/>
              </a:spcAft>
              <a:defRPr/>
            </a:pPr>
            <a:r>
              <a:rPr lang="en-US" kern="0" err="1">
                <a:gradFill>
                  <a:gsLst>
                    <a:gs pos="83000">
                      <a:srgbClr val="FFFFFF"/>
                    </a:gs>
                    <a:gs pos="100000">
                      <a:srgbClr val="FFFFFF"/>
                    </a:gs>
                  </a:gsLst>
                  <a:lin ang="5400000" scaled="1"/>
                </a:gradFill>
                <a:latin typeface="Segoe UI"/>
              </a:rPr>
              <a:t>Serverless</a:t>
            </a:r>
            <a:endParaRPr lang="en-US" kern="0">
              <a:gradFill>
                <a:gsLst>
                  <a:gs pos="83000">
                    <a:srgbClr val="FFFFFF"/>
                  </a:gs>
                  <a:gs pos="100000">
                    <a:srgbClr val="FFFFFF"/>
                  </a:gs>
                </a:gsLst>
                <a:lin ang="5400000" scaled="1"/>
              </a:gradFill>
              <a:latin typeface="Segoe UI"/>
            </a:endParaRPr>
          </a:p>
        </p:txBody>
      </p:sp>
    </p:spTree>
    <p:extLst>
      <p:ext uri="{BB962C8B-B14F-4D97-AF65-F5344CB8AC3E}">
        <p14:creationId xmlns:p14="http://schemas.microsoft.com/office/powerpoint/2010/main" val="21028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9241" y="289960"/>
            <a:ext cx="11655840" cy="899537"/>
          </a:xfrm>
        </p:spPr>
        <p:txBody>
          <a:bodyPr/>
          <a:lstStyle/>
          <a:p>
            <a:r>
              <a:rPr lang="en-US" err="1"/>
              <a:t>Serverless</a:t>
            </a:r>
            <a:r>
              <a:rPr lang="en-US"/>
              <a:t> application platform components</a:t>
            </a:r>
          </a:p>
        </p:txBody>
      </p:sp>
      <p:grpSp>
        <p:nvGrpSpPr>
          <p:cNvPr id="25" name="Group 24"/>
          <p:cNvGrpSpPr/>
          <p:nvPr/>
        </p:nvGrpSpPr>
        <p:grpSpPr>
          <a:xfrm>
            <a:off x="455802" y="1551444"/>
            <a:ext cx="2587906" cy="4695558"/>
            <a:chOff x="455802" y="1551444"/>
            <a:chExt cx="2587906" cy="4695558"/>
          </a:xfrm>
        </p:grpSpPr>
        <p:sp>
          <p:nvSpPr>
            <p:cNvPr id="123" name="Rectangle 122"/>
            <p:cNvSpPr/>
            <p:nvPr/>
          </p:nvSpPr>
          <p:spPr bwMode="auto">
            <a:xfrm>
              <a:off x="455802" y="1551444"/>
              <a:ext cx="2587906"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92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grpSp>
          <p:nvGrpSpPr>
            <p:cNvPr id="14" name="Group 13"/>
            <p:cNvGrpSpPr/>
            <p:nvPr/>
          </p:nvGrpSpPr>
          <p:grpSpPr>
            <a:xfrm>
              <a:off x="587547" y="4314459"/>
              <a:ext cx="2321740" cy="815747"/>
              <a:chOff x="599328" y="4242936"/>
              <a:chExt cx="2368296" cy="832104"/>
            </a:xfrm>
          </p:grpSpPr>
          <p:sp>
            <p:nvSpPr>
              <p:cNvPr id="106" name="Rectangle 105"/>
              <p:cNvSpPr/>
              <p:nvPr/>
            </p:nvSpPr>
            <p:spPr bwMode="auto">
              <a:xfrm>
                <a:off x="599328" y="4242936"/>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Local development</a:t>
                </a:r>
              </a:p>
            </p:txBody>
          </p:sp>
          <p:sp>
            <p:nvSpPr>
              <p:cNvPr id="67" name="Freeform 33"/>
              <p:cNvSpPr>
                <a:spLocks noEditPoints="1"/>
              </p:cNvSpPr>
              <p:nvPr/>
            </p:nvSpPr>
            <p:spPr bwMode="auto">
              <a:xfrm>
                <a:off x="788810" y="4471484"/>
                <a:ext cx="455272" cy="41055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8" name="Group 17"/>
            <p:cNvGrpSpPr/>
            <p:nvPr/>
          </p:nvGrpSpPr>
          <p:grpSpPr>
            <a:xfrm>
              <a:off x="587547" y="3326391"/>
              <a:ext cx="2321740" cy="815747"/>
              <a:chOff x="599328" y="3045311"/>
              <a:chExt cx="2368296" cy="832104"/>
            </a:xfrm>
          </p:grpSpPr>
          <p:sp>
            <p:nvSpPr>
              <p:cNvPr id="107" name="Rectangle 106"/>
              <p:cNvSpPr/>
              <p:nvPr/>
            </p:nvSpPr>
            <p:spPr bwMode="auto">
              <a:xfrm>
                <a:off x="599328" y="304531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Visual </a:t>
                </a:r>
                <a:br>
                  <a:rPr lang="en-US" sz="1568" kern="0">
                    <a:gradFill>
                      <a:gsLst>
                        <a:gs pos="0">
                          <a:srgbClr val="FFFFFF"/>
                        </a:gs>
                        <a:gs pos="100000">
                          <a:srgbClr val="FFFFFF"/>
                        </a:gs>
                      </a:gsLst>
                      <a:lin ang="5400000" scaled="0"/>
                    </a:gradFill>
                    <a:latin typeface="Segoe UI"/>
                    <a:cs typeface="Segoe UI" pitchFamily="34" charset="0"/>
                  </a:rPr>
                </a:br>
                <a:r>
                  <a:rPr lang="en-US" sz="1568" kern="0">
                    <a:gradFill>
                      <a:gsLst>
                        <a:gs pos="0">
                          <a:srgbClr val="FFFFFF"/>
                        </a:gs>
                        <a:gs pos="100000">
                          <a:srgbClr val="FFFFFF"/>
                        </a:gs>
                      </a:gsLst>
                      <a:lin ang="5400000" scaled="0"/>
                    </a:gradFill>
                    <a:latin typeface="Segoe UI"/>
                    <a:cs typeface="Segoe UI" pitchFamily="34" charset="0"/>
                  </a:rPr>
                  <a:t>debug history</a:t>
                </a:r>
              </a:p>
            </p:txBody>
          </p:sp>
          <p:sp>
            <p:nvSpPr>
              <p:cNvPr id="114" name="Freeform 37"/>
              <p:cNvSpPr>
                <a:spLocks noEditPoints="1"/>
              </p:cNvSpPr>
              <p:nvPr/>
            </p:nvSpPr>
            <p:spPr bwMode="auto">
              <a:xfrm>
                <a:off x="801250" y="3224210"/>
                <a:ext cx="480154" cy="426290"/>
              </a:xfrm>
              <a:custGeom>
                <a:avLst/>
                <a:gdLst>
                  <a:gd name="T0" fmla="*/ 310 w 310"/>
                  <a:gd name="T1" fmla="*/ 260 h 260"/>
                  <a:gd name="T2" fmla="*/ 0 w 310"/>
                  <a:gd name="T3" fmla="*/ 260 h 260"/>
                  <a:gd name="T4" fmla="*/ 155 w 310"/>
                  <a:gd name="T5" fmla="*/ 0 h 260"/>
                  <a:gd name="T6" fmla="*/ 310 w 310"/>
                  <a:gd name="T7" fmla="*/ 260 h 260"/>
                  <a:gd name="T8" fmla="*/ 29 w 310"/>
                  <a:gd name="T9" fmla="*/ 243 h 260"/>
                  <a:gd name="T10" fmla="*/ 281 w 310"/>
                  <a:gd name="T11" fmla="*/ 243 h 260"/>
                  <a:gd name="T12" fmla="*/ 155 w 310"/>
                  <a:gd name="T13" fmla="*/ 34 h 260"/>
                  <a:gd name="T14" fmla="*/ 29 w 310"/>
                  <a:gd name="T15" fmla="*/ 243 h 260"/>
                  <a:gd name="T16" fmla="*/ 163 w 310"/>
                  <a:gd name="T17" fmla="*/ 84 h 260"/>
                  <a:gd name="T18" fmla="*/ 147 w 310"/>
                  <a:gd name="T19" fmla="*/ 84 h 260"/>
                  <a:gd name="T20" fmla="*/ 147 w 310"/>
                  <a:gd name="T21" fmla="*/ 187 h 260"/>
                  <a:gd name="T22" fmla="*/ 163 w 310"/>
                  <a:gd name="T23" fmla="*/ 187 h 260"/>
                  <a:gd name="T24" fmla="*/ 163 w 310"/>
                  <a:gd name="T25" fmla="*/ 84 h 260"/>
                  <a:gd name="T26" fmla="*/ 163 w 310"/>
                  <a:gd name="T27" fmla="*/ 208 h 260"/>
                  <a:gd name="T28" fmla="*/ 147 w 310"/>
                  <a:gd name="T29" fmla="*/ 208 h 260"/>
                  <a:gd name="T30" fmla="*/ 147 w 310"/>
                  <a:gd name="T31" fmla="*/ 224 h 260"/>
                  <a:gd name="T32" fmla="*/ 163 w 310"/>
                  <a:gd name="T33" fmla="*/ 224 h 260"/>
                  <a:gd name="T34" fmla="*/ 163 w 310"/>
                  <a:gd name="T35" fmla="*/ 2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 h="260">
                    <a:moveTo>
                      <a:pt x="310" y="260"/>
                    </a:moveTo>
                    <a:lnTo>
                      <a:pt x="0" y="260"/>
                    </a:lnTo>
                    <a:lnTo>
                      <a:pt x="155" y="0"/>
                    </a:lnTo>
                    <a:lnTo>
                      <a:pt x="310" y="260"/>
                    </a:lnTo>
                    <a:close/>
                    <a:moveTo>
                      <a:pt x="29" y="243"/>
                    </a:moveTo>
                    <a:lnTo>
                      <a:pt x="281" y="243"/>
                    </a:lnTo>
                    <a:lnTo>
                      <a:pt x="155" y="34"/>
                    </a:lnTo>
                    <a:lnTo>
                      <a:pt x="29" y="243"/>
                    </a:lnTo>
                    <a:close/>
                    <a:moveTo>
                      <a:pt x="163" y="84"/>
                    </a:moveTo>
                    <a:lnTo>
                      <a:pt x="147" y="84"/>
                    </a:lnTo>
                    <a:lnTo>
                      <a:pt x="147" y="187"/>
                    </a:lnTo>
                    <a:lnTo>
                      <a:pt x="163" y="187"/>
                    </a:lnTo>
                    <a:lnTo>
                      <a:pt x="163" y="84"/>
                    </a:lnTo>
                    <a:close/>
                    <a:moveTo>
                      <a:pt x="163" y="208"/>
                    </a:moveTo>
                    <a:lnTo>
                      <a:pt x="147" y="208"/>
                    </a:lnTo>
                    <a:lnTo>
                      <a:pt x="147" y="224"/>
                    </a:lnTo>
                    <a:lnTo>
                      <a:pt x="163" y="224"/>
                    </a:lnTo>
                    <a:lnTo>
                      <a:pt x="163" y="208"/>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2" name="Group 11"/>
            <p:cNvGrpSpPr/>
            <p:nvPr/>
          </p:nvGrpSpPr>
          <p:grpSpPr>
            <a:xfrm>
              <a:off x="587547" y="5302528"/>
              <a:ext cx="2321740" cy="815747"/>
              <a:chOff x="599328" y="5440561"/>
              <a:chExt cx="2368296" cy="832104"/>
            </a:xfrm>
          </p:grpSpPr>
          <p:sp>
            <p:nvSpPr>
              <p:cNvPr id="104" name="Rectangle 103"/>
              <p:cNvSpPr/>
              <p:nvPr/>
            </p:nvSpPr>
            <p:spPr bwMode="auto">
              <a:xfrm>
                <a:off x="599328" y="5440561"/>
                <a:ext cx="2368296" cy="832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Verbose debugging</a:t>
                </a:r>
              </a:p>
            </p:txBody>
          </p:sp>
          <p:sp>
            <p:nvSpPr>
              <p:cNvPr id="117" name="Freeform 41"/>
              <p:cNvSpPr>
                <a:spLocks noEditPoints="1"/>
              </p:cNvSpPr>
              <p:nvPr/>
            </p:nvSpPr>
            <p:spPr bwMode="auto">
              <a:xfrm>
                <a:off x="855944" y="5657299"/>
                <a:ext cx="413020" cy="441496"/>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9" name="Group 18"/>
            <p:cNvGrpSpPr/>
            <p:nvPr/>
          </p:nvGrpSpPr>
          <p:grpSpPr>
            <a:xfrm>
              <a:off x="546275" y="2342402"/>
              <a:ext cx="2365688" cy="811668"/>
              <a:chOff x="557228" y="1851846"/>
              <a:chExt cx="2413125" cy="827944"/>
            </a:xfrm>
          </p:grpSpPr>
          <p:sp>
            <p:nvSpPr>
              <p:cNvPr id="105" name="Rectangle 104"/>
              <p:cNvSpPr/>
              <p:nvPr/>
            </p:nvSpPr>
            <p:spPr bwMode="auto">
              <a:xfrm>
                <a:off x="599328" y="1851846"/>
                <a:ext cx="2371025" cy="827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782" tIns="143407" rIns="179259" bIns="143407" numCol="1" spcCol="0" rtlCol="0" fromWordArt="0" anchor="ctr" anchorCtr="0" forceAA="0" compatLnSpc="1">
                <a:prstTxWarp prst="textNoShape">
                  <a:avLst/>
                </a:prstTxWarp>
                <a:noAutofit/>
              </a:bodyPr>
              <a:lstStyle/>
              <a:p>
                <a:pP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IDE support</a:t>
                </a:r>
              </a:p>
            </p:txBody>
          </p:sp>
          <p:pic>
            <p:nvPicPr>
              <p:cNvPr id="119" name="Picture 118"/>
              <p:cNvPicPr>
                <a:picLocks noChangeAspect="1"/>
              </p:cNvPicPr>
              <p:nvPr/>
            </p:nvPicPr>
            <p:blipFill rotWithShape="1">
              <a:blip r:embed="rId3"/>
              <a:srcRect t="24612" b="31602"/>
              <a:stretch/>
            </p:blipFill>
            <p:spPr>
              <a:xfrm>
                <a:off x="557228" y="2060883"/>
                <a:ext cx="925975" cy="373937"/>
              </a:xfrm>
              <a:prstGeom prst="rect">
                <a:avLst/>
              </a:prstGeom>
            </p:spPr>
          </p:pic>
        </p:grpSp>
      </p:grpSp>
      <p:sp>
        <p:nvSpPr>
          <p:cNvPr id="16" name="Rectangle 15"/>
          <p:cNvSpPr/>
          <p:nvPr/>
        </p:nvSpPr>
        <p:spPr bwMode="auto">
          <a:xfrm>
            <a:off x="3485653" y="1551444"/>
            <a:ext cx="8258134" cy="4695558"/>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92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6" name="Group 5"/>
          <p:cNvGrpSpPr/>
          <p:nvPr/>
        </p:nvGrpSpPr>
        <p:grpSpPr>
          <a:xfrm>
            <a:off x="3607295" y="5027869"/>
            <a:ext cx="8014850" cy="1115316"/>
            <a:chOff x="3607295" y="5027869"/>
            <a:chExt cx="8014850" cy="1115316"/>
          </a:xfrm>
        </p:grpSpPr>
        <p:grpSp>
          <p:nvGrpSpPr>
            <p:cNvPr id="1027" name="Group 1026"/>
            <p:cNvGrpSpPr/>
            <p:nvPr/>
          </p:nvGrpSpPr>
          <p:grpSpPr>
            <a:xfrm>
              <a:off x="10086139" y="5027869"/>
              <a:ext cx="1536006" cy="1115316"/>
              <a:chOff x="6334709" y="3399990"/>
              <a:chExt cx="1435608" cy="1042416"/>
            </a:xfrm>
          </p:grpSpPr>
          <p:sp>
            <p:nvSpPr>
              <p:cNvPr id="78" name="Rectangle 77"/>
              <p:cNvSpPr/>
              <p:nvPr/>
            </p:nvSpPr>
            <p:spPr bwMode="auto">
              <a:xfrm>
                <a:off x="6334709"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Bots</a:t>
                </a:r>
              </a:p>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pic>
            <p:nvPicPr>
              <p:cNvPr id="1026" name="Picture 2" descr="Image result for azure bot service"/>
              <p:cNvPicPr>
                <a:picLocks noChangeAspect="1" noChangeArrowheads="1"/>
              </p:cNvPicPr>
              <p:nvPr/>
            </p:nvPicPr>
            <p:blipFill>
              <a:blip r:embed="rId4" cstate="hqprint">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44471" y="3945503"/>
                <a:ext cx="616084" cy="32344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030" name="Group 1029"/>
            <p:cNvGrpSpPr/>
            <p:nvPr/>
          </p:nvGrpSpPr>
          <p:grpSpPr>
            <a:xfrm>
              <a:off x="3607295" y="5027869"/>
              <a:ext cx="1536006" cy="1115316"/>
              <a:chOff x="756806" y="3399990"/>
              <a:chExt cx="1435608" cy="1042416"/>
            </a:xfrm>
          </p:grpSpPr>
          <p:sp>
            <p:nvSpPr>
              <p:cNvPr id="73" name="Rectangle 72"/>
              <p:cNvSpPr/>
              <p:nvPr/>
            </p:nvSpPr>
            <p:spPr bwMode="auto">
              <a:xfrm>
                <a:off x="756806"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Data/storage</a:t>
                </a:r>
              </a:p>
            </p:txBody>
          </p:sp>
          <p:sp>
            <p:nvSpPr>
              <p:cNvPr id="28" name="Freeform 6"/>
              <p:cNvSpPr>
                <a:spLocks noEditPoints="1"/>
              </p:cNvSpPr>
              <p:nvPr/>
            </p:nvSpPr>
            <p:spPr bwMode="auto">
              <a:xfrm>
                <a:off x="1302978" y="3925683"/>
                <a:ext cx="343264" cy="343264"/>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029" name="Group 1028"/>
            <p:cNvGrpSpPr/>
            <p:nvPr/>
          </p:nvGrpSpPr>
          <p:grpSpPr>
            <a:xfrm>
              <a:off x="5227006" y="5027869"/>
              <a:ext cx="1536006" cy="1115316"/>
              <a:chOff x="2124777" y="3399990"/>
              <a:chExt cx="1435608" cy="1042416"/>
            </a:xfrm>
          </p:grpSpPr>
          <p:sp>
            <p:nvSpPr>
              <p:cNvPr id="76" name="Rectangle 75"/>
              <p:cNvSpPr/>
              <p:nvPr/>
            </p:nvSpPr>
            <p:spPr bwMode="auto">
              <a:xfrm>
                <a:off x="2124777"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Messaging</a:t>
                </a:r>
              </a:p>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sp>
            <p:nvSpPr>
              <p:cNvPr id="31" name="Freeform 10"/>
              <p:cNvSpPr>
                <a:spLocks noEditPoints="1"/>
              </p:cNvSpPr>
              <p:nvPr/>
            </p:nvSpPr>
            <p:spPr bwMode="auto">
              <a:xfrm>
                <a:off x="2670949" y="4030713"/>
                <a:ext cx="343264" cy="238234"/>
              </a:xfrm>
              <a:custGeom>
                <a:avLst/>
                <a:gdLst>
                  <a:gd name="T0" fmla="*/ 0 w 268"/>
                  <a:gd name="T1" fmla="*/ 186 h 186"/>
                  <a:gd name="T2" fmla="*/ 268 w 268"/>
                  <a:gd name="T3" fmla="*/ 186 h 186"/>
                  <a:gd name="T4" fmla="*/ 268 w 268"/>
                  <a:gd name="T5" fmla="*/ 0 h 186"/>
                  <a:gd name="T6" fmla="*/ 0 w 268"/>
                  <a:gd name="T7" fmla="*/ 0 h 186"/>
                  <a:gd name="T8" fmla="*/ 0 w 268"/>
                  <a:gd name="T9" fmla="*/ 186 h 186"/>
                  <a:gd name="T10" fmla="*/ 233 w 268"/>
                  <a:gd name="T11" fmla="*/ 17 h 186"/>
                  <a:gd name="T12" fmla="*/ 134 w 268"/>
                  <a:gd name="T13" fmla="*/ 82 h 186"/>
                  <a:gd name="T14" fmla="*/ 36 w 268"/>
                  <a:gd name="T15" fmla="*/ 17 h 186"/>
                  <a:gd name="T16" fmla="*/ 233 w 268"/>
                  <a:gd name="T17" fmla="*/ 17 h 186"/>
                  <a:gd name="T18" fmla="*/ 17 w 268"/>
                  <a:gd name="T19" fmla="*/ 25 h 186"/>
                  <a:gd name="T20" fmla="*/ 134 w 268"/>
                  <a:gd name="T21" fmla="*/ 103 h 186"/>
                  <a:gd name="T22" fmla="*/ 251 w 268"/>
                  <a:gd name="T23" fmla="*/ 25 h 186"/>
                  <a:gd name="T24" fmla="*/ 251 w 268"/>
                  <a:gd name="T25" fmla="*/ 169 h 186"/>
                  <a:gd name="T26" fmla="*/ 17 w 268"/>
                  <a:gd name="T27" fmla="*/ 169 h 186"/>
                  <a:gd name="T28" fmla="*/ 17 w 268"/>
                  <a:gd name="T29" fmla="*/ 2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86">
                    <a:moveTo>
                      <a:pt x="0" y="186"/>
                    </a:moveTo>
                    <a:lnTo>
                      <a:pt x="268" y="186"/>
                    </a:lnTo>
                    <a:lnTo>
                      <a:pt x="268" y="0"/>
                    </a:lnTo>
                    <a:lnTo>
                      <a:pt x="0" y="0"/>
                    </a:lnTo>
                    <a:lnTo>
                      <a:pt x="0" y="186"/>
                    </a:lnTo>
                    <a:close/>
                    <a:moveTo>
                      <a:pt x="233" y="17"/>
                    </a:moveTo>
                    <a:lnTo>
                      <a:pt x="134" y="82"/>
                    </a:lnTo>
                    <a:lnTo>
                      <a:pt x="36" y="17"/>
                    </a:lnTo>
                    <a:lnTo>
                      <a:pt x="233" y="17"/>
                    </a:lnTo>
                    <a:close/>
                    <a:moveTo>
                      <a:pt x="17" y="25"/>
                    </a:moveTo>
                    <a:lnTo>
                      <a:pt x="134" y="103"/>
                    </a:lnTo>
                    <a:lnTo>
                      <a:pt x="251" y="25"/>
                    </a:lnTo>
                    <a:lnTo>
                      <a:pt x="251" y="169"/>
                    </a:lnTo>
                    <a:lnTo>
                      <a:pt x="17" y="169"/>
                    </a:lnTo>
                    <a:lnTo>
                      <a:pt x="17" y="25"/>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025" name="Group 1024"/>
            <p:cNvGrpSpPr/>
            <p:nvPr/>
          </p:nvGrpSpPr>
          <p:grpSpPr>
            <a:xfrm>
              <a:off x="8466428" y="5027869"/>
              <a:ext cx="1536006" cy="1115316"/>
              <a:chOff x="4851731" y="3399990"/>
              <a:chExt cx="1435608" cy="1042416"/>
            </a:xfrm>
          </p:grpSpPr>
          <p:sp>
            <p:nvSpPr>
              <p:cNvPr id="7" name="Rectangle 6"/>
              <p:cNvSpPr/>
              <p:nvPr/>
            </p:nvSpPr>
            <p:spPr bwMode="auto">
              <a:xfrm>
                <a:off x="4851731"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Intelligence</a:t>
                </a:r>
              </a:p>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sp>
            <p:nvSpPr>
              <p:cNvPr id="34" name="Freeform 14"/>
              <p:cNvSpPr>
                <a:spLocks noEditPoints="1"/>
              </p:cNvSpPr>
              <p:nvPr/>
            </p:nvSpPr>
            <p:spPr bwMode="auto">
              <a:xfrm>
                <a:off x="5458102" y="4007657"/>
                <a:ext cx="222866" cy="261290"/>
              </a:xfrm>
              <a:custGeom>
                <a:avLst/>
                <a:gdLst>
                  <a:gd name="T0" fmla="*/ 81 w 82"/>
                  <a:gd name="T1" fmla="*/ 76 h 96"/>
                  <a:gd name="T2" fmla="*/ 61 w 82"/>
                  <a:gd name="T3" fmla="*/ 39 h 96"/>
                  <a:gd name="T4" fmla="*/ 61 w 82"/>
                  <a:gd name="T5" fmla="*/ 8 h 96"/>
                  <a:gd name="T6" fmla="*/ 65 w 82"/>
                  <a:gd name="T7" fmla="*/ 8 h 96"/>
                  <a:gd name="T8" fmla="*/ 65 w 82"/>
                  <a:gd name="T9" fmla="*/ 0 h 96"/>
                  <a:gd name="T10" fmla="*/ 61 w 82"/>
                  <a:gd name="T11" fmla="*/ 0 h 96"/>
                  <a:gd name="T12" fmla="*/ 21 w 82"/>
                  <a:gd name="T13" fmla="*/ 0 h 96"/>
                  <a:gd name="T14" fmla="*/ 17 w 82"/>
                  <a:gd name="T15" fmla="*/ 0 h 96"/>
                  <a:gd name="T16" fmla="*/ 17 w 82"/>
                  <a:gd name="T17" fmla="*/ 8 h 96"/>
                  <a:gd name="T18" fmla="*/ 21 w 82"/>
                  <a:gd name="T19" fmla="*/ 8 h 96"/>
                  <a:gd name="T20" fmla="*/ 21 w 82"/>
                  <a:gd name="T21" fmla="*/ 39 h 96"/>
                  <a:gd name="T22" fmla="*/ 1 w 82"/>
                  <a:gd name="T23" fmla="*/ 76 h 96"/>
                  <a:gd name="T24" fmla="*/ 0 w 82"/>
                  <a:gd name="T25" fmla="*/ 82 h 96"/>
                  <a:gd name="T26" fmla="*/ 3 w 82"/>
                  <a:gd name="T27" fmla="*/ 92 h 96"/>
                  <a:gd name="T28" fmla="*/ 13 w 82"/>
                  <a:gd name="T29" fmla="*/ 96 h 96"/>
                  <a:gd name="T30" fmla="*/ 69 w 82"/>
                  <a:gd name="T31" fmla="*/ 96 h 96"/>
                  <a:gd name="T32" fmla="*/ 79 w 82"/>
                  <a:gd name="T33" fmla="*/ 92 h 96"/>
                  <a:gd name="T34" fmla="*/ 82 w 82"/>
                  <a:gd name="T35" fmla="*/ 82 h 96"/>
                  <a:gd name="T36" fmla="*/ 81 w 82"/>
                  <a:gd name="T37" fmla="*/ 76 h 96"/>
                  <a:gd name="T38" fmla="*/ 53 w 82"/>
                  <a:gd name="T39" fmla="*/ 8 h 96"/>
                  <a:gd name="T40" fmla="*/ 53 w 82"/>
                  <a:gd name="T41" fmla="*/ 16 h 96"/>
                  <a:gd name="T42" fmla="*/ 45 w 82"/>
                  <a:gd name="T43" fmla="*/ 16 h 96"/>
                  <a:gd name="T44" fmla="*/ 45 w 82"/>
                  <a:gd name="T45" fmla="*/ 24 h 96"/>
                  <a:gd name="T46" fmla="*/ 53 w 82"/>
                  <a:gd name="T47" fmla="*/ 24 h 96"/>
                  <a:gd name="T48" fmla="*/ 53 w 82"/>
                  <a:gd name="T49" fmla="*/ 32 h 96"/>
                  <a:gd name="T50" fmla="*/ 45 w 82"/>
                  <a:gd name="T51" fmla="*/ 32 h 96"/>
                  <a:gd name="T52" fmla="*/ 45 w 82"/>
                  <a:gd name="T53" fmla="*/ 40 h 96"/>
                  <a:gd name="T54" fmla="*/ 53 w 82"/>
                  <a:gd name="T55" fmla="*/ 40 h 96"/>
                  <a:gd name="T56" fmla="*/ 53 w 82"/>
                  <a:gd name="T57" fmla="*/ 41 h 96"/>
                  <a:gd name="T58" fmla="*/ 57 w 82"/>
                  <a:gd name="T59" fmla="*/ 48 h 96"/>
                  <a:gd name="T60" fmla="*/ 45 w 82"/>
                  <a:gd name="T61" fmla="*/ 48 h 96"/>
                  <a:gd name="T62" fmla="*/ 45 w 82"/>
                  <a:gd name="T63" fmla="*/ 56 h 96"/>
                  <a:gd name="T64" fmla="*/ 61 w 82"/>
                  <a:gd name="T65" fmla="*/ 56 h 96"/>
                  <a:gd name="T66" fmla="*/ 65 w 82"/>
                  <a:gd name="T67" fmla="*/ 64 h 96"/>
                  <a:gd name="T68" fmla="*/ 17 w 82"/>
                  <a:gd name="T69" fmla="*/ 64 h 96"/>
                  <a:gd name="T70" fmla="*/ 29 w 82"/>
                  <a:gd name="T71" fmla="*/ 41 h 96"/>
                  <a:gd name="T72" fmla="*/ 29 w 82"/>
                  <a:gd name="T73" fmla="*/ 40 h 96"/>
                  <a:gd name="T74" fmla="*/ 29 w 82"/>
                  <a:gd name="T75" fmla="*/ 8 h 96"/>
                  <a:gd name="T76" fmla="*/ 53 w 82"/>
                  <a:gd name="T77" fmla="*/ 8 h 96"/>
                  <a:gd name="T78" fmla="*/ 73 w 82"/>
                  <a:gd name="T79" fmla="*/ 86 h 96"/>
                  <a:gd name="T80" fmla="*/ 69 w 82"/>
                  <a:gd name="T81" fmla="*/ 88 h 96"/>
                  <a:gd name="T82" fmla="*/ 13 w 82"/>
                  <a:gd name="T83" fmla="*/ 88 h 96"/>
                  <a:gd name="T84" fmla="*/ 9 w 82"/>
                  <a:gd name="T85" fmla="*/ 86 h 96"/>
                  <a:gd name="T86" fmla="*/ 8 w 82"/>
                  <a:gd name="T87" fmla="*/ 82 h 96"/>
                  <a:gd name="T88" fmla="*/ 8 w 82"/>
                  <a:gd name="T89" fmla="*/ 80 h 96"/>
                  <a:gd name="T90" fmla="*/ 12 w 82"/>
                  <a:gd name="T91" fmla="*/ 72 h 96"/>
                  <a:gd name="T92" fmla="*/ 70 w 82"/>
                  <a:gd name="T93" fmla="*/ 72 h 96"/>
                  <a:gd name="T94" fmla="*/ 74 w 82"/>
                  <a:gd name="T95" fmla="*/ 80 h 96"/>
                  <a:gd name="T96" fmla="*/ 74 w 82"/>
                  <a:gd name="T97" fmla="*/ 82 h 96"/>
                  <a:gd name="T98" fmla="*/ 73 w 82"/>
                  <a:gd name="T99"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 h="96">
                    <a:moveTo>
                      <a:pt x="81" y="76"/>
                    </a:moveTo>
                    <a:cubicBezTo>
                      <a:pt x="61" y="39"/>
                      <a:pt x="61" y="39"/>
                      <a:pt x="61" y="39"/>
                    </a:cubicBezTo>
                    <a:cubicBezTo>
                      <a:pt x="61" y="8"/>
                      <a:pt x="61" y="8"/>
                      <a:pt x="61" y="8"/>
                    </a:cubicBezTo>
                    <a:cubicBezTo>
                      <a:pt x="65" y="8"/>
                      <a:pt x="65" y="8"/>
                      <a:pt x="65" y="8"/>
                    </a:cubicBezTo>
                    <a:cubicBezTo>
                      <a:pt x="65" y="0"/>
                      <a:pt x="65" y="0"/>
                      <a:pt x="65" y="0"/>
                    </a:cubicBezTo>
                    <a:cubicBezTo>
                      <a:pt x="61" y="0"/>
                      <a:pt x="61" y="0"/>
                      <a:pt x="61" y="0"/>
                    </a:cubicBezTo>
                    <a:cubicBezTo>
                      <a:pt x="21" y="0"/>
                      <a:pt x="21" y="0"/>
                      <a:pt x="21" y="0"/>
                    </a:cubicBezTo>
                    <a:cubicBezTo>
                      <a:pt x="17" y="0"/>
                      <a:pt x="17" y="0"/>
                      <a:pt x="17" y="0"/>
                    </a:cubicBezTo>
                    <a:cubicBezTo>
                      <a:pt x="17" y="8"/>
                      <a:pt x="17" y="8"/>
                      <a:pt x="17" y="8"/>
                    </a:cubicBezTo>
                    <a:cubicBezTo>
                      <a:pt x="21" y="8"/>
                      <a:pt x="21" y="8"/>
                      <a:pt x="21" y="8"/>
                    </a:cubicBezTo>
                    <a:cubicBezTo>
                      <a:pt x="21" y="39"/>
                      <a:pt x="21" y="39"/>
                      <a:pt x="21" y="39"/>
                    </a:cubicBezTo>
                    <a:cubicBezTo>
                      <a:pt x="1" y="76"/>
                      <a:pt x="1" y="76"/>
                      <a:pt x="1" y="76"/>
                    </a:cubicBezTo>
                    <a:cubicBezTo>
                      <a:pt x="0" y="78"/>
                      <a:pt x="0" y="80"/>
                      <a:pt x="0" y="82"/>
                    </a:cubicBezTo>
                    <a:cubicBezTo>
                      <a:pt x="0" y="86"/>
                      <a:pt x="1" y="89"/>
                      <a:pt x="3" y="92"/>
                    </a:cubicBezTo>
                    <a:cubicBezTo>
                      <a:pt x="6" y="94"/>
                      <a:pt x="9" y="96"/>
                      <a:pt x="13" y="96"/>
                    </a:cubicBezTo>
                    <a:cubicBezTo>
                      <a:pt x="69" y="96"/>
                      <a:pt x="69" y="96"/>
                      <a:pt x="69" y="96"/>
                    </a:cubicBezTo>
                    <a:cubicBezTo>
                      <a:pt x="73" y="96"/>
                      <a:pt x="76" y="94"/>
                      <a:pt x="79" y="92"/>
                    </a:cubicBezTo>
                    <a:cubicBezTo>
                      <a:pt x="81" y="89"/>
                      <a:pt x="82" y="86"/>
                      <a:pt x="82" y="82"/>
                    </a:cubicBezTo>
                    <a:cubicBezTo>
                      <a:pt x="82" y="80"/>
                      <a:pt x="82" y="78"/>
                      <a:pt x="81" y="76"/>
                    </a:cubicBezTo>
                    <a:close/>
                    <a:moveTo>
                      <a:pt x="53" y="8"/>
                    </a:moveTo>
                    <a:cubicBezTo>
                      <a:pt x="53" y="16"/>
                      <a:pt x="53" y="16"/>
                      <a:pt x="53" y="16"/>
                    </a:cubicBezTo>
                    <a:cubicBezTo>
                      <a:pt x="45" y="16"/>
                      <a:pt x="45" y="16"/>
                      <a:pt x="45" y="16"/>
                    </a:cubicBezTo>
                    <a:cubicBezTo>
                      <a:pt x="45" y="24"/>
                      <a:pt x="45" y="24"/>
                      <a:pt x="45" y="24"/>
                    </a:cubicBezTo>
                    <a:cubicBezTo>
                      <a:pt x="53" y="24"/>
                      <a:pt x="53" y="24"/>
                      <a:pt x="53" y="24"/>
                    </a:cubicBezTo>
                    <a:cubicBezTo>
                      <a:pt x="53" y="32"/>
                      <a:pt x="53" y="32"/>
                      <a:pt x="53" y="32"/>
                    </a:cubicBezTo>
                    <a:cubicBezTo>
                      <a:pt x="45" y="32"/>
                      <a:pt x="45" y="32"/>
                      <a:pt x="45" y="32"/>
                    </a:cubicBezTo>
                    <a:cubicBezTo>
                      <a:pt x="45" y="40"/>
                      <a:pt x="45" y="40"/>
                      <a:pt x="45" y="40"/>
                    </a:cubicBezTo>
                    <a:cubicBezTo>
                      <a:pt x="53" y="40"/>
                      <a:pt x="53" y="40"/>
                      <a:pt x="53" y="40"/>
                    </a:cubicBezTo>
                    <a:cubicBezTo>
                      <a:pt x="53" y="41"/>
                      <a:pt x="53" y="41"/>
                      <a:pt x="53" y="41"/>
                    </a:cubicBezTo>
                    <a:cubicBezTo>
                      <a:pt x="57" y="48"/>
                      <a:pt x="57" y="48"/>
                      <a:pt x="57" y="48"/>
                    </a:cubicBezTo>
                    <a:cubicBezTo>
                      <a:pt x="45" y="48"/>
                      <a:pt x="45" y="48"/>
                      <a:pt x="45" y="48"/>
                    </a:cubicBezTo>
                    <a:cubicBezTo>
                      <a:pt x="45" y="56"/>
                      <a:pt x="45" y="56"/>
                      <a:pt x="45" y="56"/>
                    </a:cubicBezTo>
                    <a:cubicBezTo>
                      <a:pt x="61" y="56"/>
                      <a:pt x="61" y="56"/>
                      <a:pt x="61" y="56"/>
                    </a:cubicBezTo>
                    <a:cubicBezTo>
                      <a:pt x="65" y="64"/>
                      <a:pt x="65" y="64"/>
                      <a:pt x="65" y="64"/>
                    </a:cubicBezTo>
                    <a:cubicBezTo>
                      <a:pt x="17" y="64"/>
                      <a:pt x="17" y="64"/>
                      <a:pt x="17" y="64"/>
                    </a:cubicBezTo>
                    <a:cubicBezTo>
                      <a:pt x="29" y="41"/>
                      <a:pt x="29" y="41"/>
                      <a:pt x="29" y="41"/>
                    </a:cubicBezTo>
                    <a:cubicBezTo>
                      <a:pt x="29" y="40"/>
                      <a:pt x="29" y="40"/>
                      <a:pt x="29" y="40"/>
                    </a:cubicBezTo>
                    <a:cubicBezTo>
                      <a:pt x="29" y="8"/>
                      <a:pt x="29" y="8"/>
                      <a:pt x="29" y="8"/>
                    </a:cubicBezTo>
                    <a:lnTo>
                      <a:pt x="53" y="8"/>
                    </a:lnTo>
                    <a:close/>
                    <a:moveTo>
                      <a:pt x="73" y="86"/>
                    </a:moveTo>
                    <a:cubicBezTo>
                      <a:pt x="72" y="87"/>
                      <a:pt x="71" y="88"/>
                      <a:pt x="69" y="88"/>
                    </a:cubicBezTo>
                    <a:cubicBezTo>
                      <a:pt x="13" y="88"/>
                      <a:pt x="13" y="88"/>
                      <a:pt x="13" y="88"/>
                    </a:cubicBezTo>
                    <a:cubicBezTo>
                      <a:pt x="12" y="88"/>
                      <a:pt x="10" y="87"/>
                      <a:pt x="9" y="86"/>
                    </a:cubicBezTo>
                    <a:cubicBezTo>
                      <a:pt x="8" y="85"/>
                      <a:pt x="8" y="84"/>
                      <a:pt x="8" y="82"/>
                    </a:cubicBezTo>
                    <a:cubicBezTo>
                      <a:pt x="8" y="81"/>
                      <a:pt x="8" y="81"/>
                      <a:pt x="8" y="80"/>
                    </a:cubicBezTo>
                    <a:cubicBezTo>
                      <a:pt x="12" y="72"/>
                      <a:pt x="12" y="72"/>
                      <a:pt x="12" y="72"/>
                    </a:cubicBezTo>
                    <a:cubicBezTo>
                      <a:pt x="70" y="72"/>
                      <a:pt x="70" y="72"/>
                      <a:pt x="70" y="72"/>
                    </a:cubicBezTo>
                    <a:cubicBezTo>
                      <a:pt x="74" y="80"/>
                      <a:pt x="74" y="80"/>
                      <a:pt x="74" y="80"/>
                    </a:cubicBezTo>
                    <a:cubicBezTo>
                      <a:pt x="74" y="81"/>
                      <a:pt x="74" y="81"/>
                      <a:pt x="74" y="82"/>
                    </a:cubicBezTo>
                    <a:cubicBezTo>
                      <a:pt x="74" y="84"/>
                      <a:pt x="74" y="85"/>
                      <a:pt x="73" y="86"/>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nvGrpSpPr>
            <p:cNvPr id="1028" name="Group 1027"/>
            <p:cNvGrpSpPr/>
            <p:nvPr/>
          </p:nvGrpSpPr>
          <p:grpSpPr>
            <a:xfrm>
              <a:off x="6846717" y="5027869"/>
              <a:ext cx="1536006" cy="1115316"/>
              <a:chOff x="3371122" y="3399990"/>
              <a:chExt cx="1435608" cy="1042416"/>
            </a:xfrm>
          </p:grpSpPr>
          <p:sp>
            <p:nvSpPr>
              <p:cNvPr id="96" name="Rectangle 95"/>
              <p:cNvSpPr/>
              <p:nvPr/>
            </p:nvSpPr>
            <p:spPr bwMode="auto">
              <a:xfrm>
                <a:off x="3371122" y="3399990"/>
                <a:ext cx="1435608" cy="10424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Gateway Connectors</a:t>
                </a:r>
              </a:p>
              <a:p>
                <a:pPr algn="ctr" defTabSz="913938" fontAlgn="base">
                  <a:lnSpc>
                    <a:spcPct val="90000"/>
                  </a:lnSpc>
                  <a:spcBef>
                    <a:spcPct val="0"/>
                  </a:spcBef>
                  <a:spcAft>
                    <a:spcPct val="0"/>
                  </a:spcAft>
                  <a:defRPr/>
                </a:pPr>
                <a:r>
                  <a:rPr lang="en-US" sz="1568" kern="0">
                    <a:gradFill>
                      <a:gsLst>
                        <a:gs pos="0">
                          <a:srgbClr val="FFFFFF"/>
                        </a:gs>
                        <a:gs pos="100000">
                          <a:srgbClr val="FFFFFF"/>
                        </a:gs>
                      </a:gsLst>
                      <a:lin ang="5400000" scaled="0"/>
                    </a:gradFill>
                    <a:latin typeface="Segoe UI"/>
                    <a:cs typeface="Segoe UI" pitchFamily="34" charset="0"/>
                  </a:rPr>
                  <a:t>           </a:t>
                </a:r>
              </a:p>
            </p:txBody>
          </p:sp>
          <p:sp>
            <p:nvSpPr>
              <p:cNvPr id="51" name="Freeform 29"/>
              <p:cNvSpPr>
                <a:spLocks/>
              </p:cNvSpPr>
              <p:nvPr/>
            </p:nvSpPr>
            <p:spPr bwMode="auto">
              <a:xfrm>
                <a:off x="3917293" y="4051205"/>
                <a:ext cx="343266" cy="217742"/>
              </a:xfrm>
              <a:custGeom>
                <a:avLst/>
                <a:gdLst>
                  <a:gd name="T0" fmla="*/ 184 w 268"/>
                  <a:gd name="T1" fmla="*/ 42 h 170"/>
                  <a:gd name="T2" fmla="*/ 184 w 268"/>
                  <a:gd name="T3" fmla="*/ 25 h 170"/>
                  <a:gd name="T4" fmla="*/ 168 w 268"/>
                  <a:gd name="T5" fmla="*/ 25 h 170"/>
                  <a:gd name="T6" fmla="*/ 100 w 268"/>
                  <a:gd name="T7" fmla="*/ 25 h 170"/>
                  <a:gd name="T8" fmla="*/ 100 w 268"/>
                  <a:gd name="T9" fmla="*/ 17 h 170"/>
                  <a:gd name="T10" fmla="*/ 100 w 268"/>
                  <a:gd name="T11" fmla="*/ 0 h 170"/>
                  <a:gd name="T12" fmla="*/ 84 w 268"/>
                  <a:gd name="T13" fmla="*/ 0 h 170"/>
                  <a:gd name="T14" fmla="*/ 0 w 268"/>
                  <a:gd name="T15" fmla="*/ 0 h 170"/>
                  <a:gd name="T16" fmla="*/ 0 w 268"/>
                  <a:gd name="T17" fmla="*/ 17 h 170"/>
                  <a:gd name="T18" fmla="*/ 84 w 268"/>
                  <a:gd name="T19" fmla="*/ 17 h 170"/>
                  <a:gd name="T20" fmla="*/ 84 w 268"/>
                  <a:gd name="T21" fmla="*/ 51 h 170"/>
                  <a:gd name="T22" fmla="*/ 0 w 268"/>
                  <a:gd name="T23" fmla="*/ 51 h 170"/>
                  <a:gd name="T24" fmla="*/ 0 w 268"/>
                  <a:gd name="T25" fmla="*/ 68 h 170"/>
                  <a:gd name="T26" fmla="*/ 84 w 268"/>
                  <a:gd name="T27" fmla="*/ 68 h 170"/>
                  <a:gd name="T28" fmla="*/ 100 w 268"/>
                  <a:gd name="T29" fmla="*/ 68 h 170"/>
                  <a:gd name="T30" fmla="*/ 100 w 268"/>
                  <a:gd name="T31" fmla="*/ 51 h 170"/>
                  <a:gd name="T32" fmla="*/ 100 w 268"/>
                  <a:gd name="T33" fmla="*/ 42 h 170"/>
                  <a:gd name="T34" fmla="*/ 168 w 268"/>
                  <a:gd name="T35" fmla="*/ 42 h 170"/>
                  <a:gd name="T36" fmla="*/ 168 w 268"/>
                  <a:gd name="T37" fmla="*/ 128 h 170"/>
                  <a:gd name="T38" fmla="*/ 100 w 268"/>
                  <a:gd name="T39" fmla="*/ 128 h 170"/>
                  <a:gd name="T40" fmla="*/ 100 w 268"/>
                  <a:gd name="T41" fmla="*/ 119 h 170"/>
                  <a:gd name="T42" fmla="*/ 100 w 268"/>
                  <a:gd name="T43" fmla="*/ 102 h 170"/>
                  <a:gd name="T44" fmla="*/ 84 w 268"/>
                  <a:gd name="T45" fmla="*/ 102 h 170"/>
                  <a:gd name="T46" fmla="*/ 0 w 268"/>
                  <a:gd name="T47" fmla="*/ 102 h 170"/>
                  <a:gd name="T48" fmla="*/ 0 w 268"/>
                  <a:gd name="T49" fmla="*/ 119 h 170"/>
                  <a:gd name="T50" fmla="*/ 84 w 268"/>
                  <a:gd name="T51" fmla="*/ 119 h 170"/>
                  <a:gd name="T52" fmla="*/ 84 w 268"/>
                  <a:gd name="T53" fmla="*/ 153 h 170"/>
                  <a:gd name="T54" fmla="*/ 0 w 268"/>
                  <a:gd name="T55" fmla="*/ 153 h 170"/>
                  <a:gd name="T56" fmla="*/ 0 w 268"/>
                  <a:gd name="T57" fmla="*/ 170 h 170"/>
                  <a:gd name="T58" fmla="*/ 84 w 268"/>
                  <a:gd name="T59" fmla="*/ 170 h 170"/>
                  <a:gd name="T60" fmla="*/ 100 w 268"/>
                  <a:gd name="T61" fmla="*/ 170 h 170"/>
                  <a:gd name="T62" fmla="*/ 100 w 268"/>
                  <a:gd name="T63" fmla="*/ 153 h 170"/>
                  <a:gd name="T64" fmla="*/ 100 w 268"/>
                  <a:gd name="T65" fmla="*/ 145 h 170"/>
                  <a:gd name="T66" fmla="*/ 168 w 268"/>
                  <a:gd name="T67" fmla="*/ 145 h 170"/>
                  <a:gd name="T68" fmla="*/ 184 w 268"/>
                  <a:gd name="T69" fmla="*/ 145 h 170"/>
                  <a:gd name="T70" fmla="*/ 184 w 268"/>
                  <a:gd name="T71" fmla="*/ 128 h 170"/>
                  <a:gd name="T72" fmla="*/ 184 w 268"/>
                  <a:gd name="T73" fmla="*/ 94 h 170"/>
                  <a:gd name="T74" fmla="*/ 268 w 268"/>
                  <a:gd name="T75" fmla="*/ 94 h 170"/>
                  <a:gd name="T76" fmla="*/ 268 w 268"/>
                  <a:gd name="T77" fmla="*/ 77 h 170"/>
                  <a:gd name="T78" fmla="*/ 184 w 268"/>
                  <a:gd name="T79" fmla="*/ 77 h 170"/>
                  <a:gd name="T80" fmla="*/ 184 w 268"/>
                  <a:gd name="T81" fmla="*/ 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170">
                    <a:moveTo>
                      <a:pt x="184" y="42"/>
                    </a:moveTo>
                    <a:lnTo>
                      <a:pt x="184" y="25"/>
                    </a:lnTo>
                    <a:lnTo>
                      <a:pt x="168" y="25"/>
                    </a:lnTo>
                    <a:lnTo>
                      <a:pt x="100" y="25"/>
                    </a:lnTo>
                    <a:lnTo>
                      <a:pt x="100" y="17"/>
                    </a:lnTo>
                    <a:lnTo>
                      <a:pt x="100" y="0"/>
                    </a:lnTo>
                    <a:lnTo>
                      <a:pt x="84" y="0"/>
                    </a:lnTo>
                    <a:lnTo>
                      <a:pt x="0" y="0"/>
                    </a:lnTo>
                    <a:lnTo>
                      <a:pt x="0" y="17"/>
                    </a:lnTo>
                    <a:lnTo>
                      <a:pt x="84" y="17"/>
                    </a:lnTo>
                    <a:lnTo>
                      <a:pt x="84" y="51"/>
                    </a:lnTo>
                    <a:lnTo>
                      <a:pt x="0" y="51"/>
                    </a:lnTo>
                    <a:lnTo>
                      <a:pt x="0" y="68"/>
                    </a:lnTo>
                    <a:lnTo>
                      <a:pt x="84" y="68"/>
                    </a:lnTo>
                    <a:lnTo>
                      <a:pt x="100" y="68"/>
                    </a:lnTo>
                    <a:lnTo>
                      <a:pt x="100" y="51"/>
                    </a:lnTo>
                    <a:lnTo>
                      <a:pt x="100" y="42"/>
                    </a:lnTo>
                    <a:lnTo>
                      <a:pt x="168" y="42"/>
                    </a:lnTo>
                    <a:lnTo>
                      <a:pt x="168" y="128"/>
                    </a:lnTo>
                    <a:lnTo>
                      <a:pt x="100" y="128"/>
                    </a:lnTo>
                    <a:lnTo>
                      <a:pt x="100" y="119"/>
                    </a:lnTo>
                    <a:lnTo>
                      <a:pt x="100" y="102"/>
                    </a:lnTo>
                    <a:lnTo>
                      <a:pt x="84" y="102"/>
                    </a:lnTo>
                    <a:lnTo>
                      <a:pt x="0" y="102"/>
                    </a:lnTo>
                    <a:lnTo>
                      <a:pt x="0" y="119"/>
                    </a:lnTo>
                    <a:lnTo>
                      <a:pt x="84" y="119"/>
                    </a:lnTo>
                    <a:lnTo>
                      <a:pt x="84" y="153"/>
                    </a:lnTo>
                    <a:lnTo>
                      <a:pt x="0" y="153"/>
                    </a:lnTo>
                    <a:lnTo>
                      <a:pt x="0" y="170"/>
                    </a:lnTo>
                    <a:lnTo>
                      <a:pt x="84" y="170"/>
                    </a:lnTo>
                    <a:lnTo>
                      <a:pt x="100" y="170"/>
                    </a:lnTo>
                    <a:lnTo>
                      <a:pt x="100" y="153"/>
                    </a:lnTo>
                    <a:lnTo>
                      <a:pt x="100" y="145"/>
                    </a:lnTo>
                    <a:lnTo>
                      <a:pt x="168" y="145"/>
                    </a:lnTo>
                    <a:lnTo>
                      <a:pt x="184" y="145"/>
                    </a:lnTo>
                    <a:lnTo>
                      <a:pt x="184" y="128"/>
                    </a:lnTo>
                    <a:lnTo>
                      <a:pt x="184" y="94"/>
                    </a:lnTo>
                    <a:lnTo>
                      <a:pt x="268" y="94"/>
                    </a:lnTo>
                    <a:lnTo>
                      <a:pt x="268" y="77"/>
                    </a:lnTo>
                    <a:lnTo>
                      <a:pt x="184" y="77"/>
                    </a:lnTo>
                    <a:lnTo>
                      <a:pt x="184" y="42"/>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50">
                  <a:defRPr/>
                </a:pPr>
                <a:endParaRPr lang="en-US" sz="1765">
                  <a:solidFill>
                    <a:srgbClr val="505050"/>
                  </a:solidFill>
                  <a:latin typeface="Segoe UI"/>
                </a:endParaRPr>
              </a:p>
            </p:txBody>
          </p:sp>
        </p:grpSp>
      </p:grpSp>
      <p:grpSp>
        <p:nvGrpSpPr>
          <p:cNvPr id="13" name="Group 12"/>
          <p:cNvGrpSpPr/>
          <p:nvPr/>
        </p:nvGrpSpPr>
        <p:grpSpPr>
          <a:xfrm>
            <a:off x="3607298" y="2342405"/>
            <a:ext cx="3982543" cy="2196111"/>
            <a:chOff x="3607295" y="2342403"/>
            <a:chExt cx="3982543" cy="2196111"/>
          </a:xfrm>
        </p:grpSpPr>
        <p:sp>
          <p:nvSpPr>
            <p:cNvPr id="5" name="Rectangle 4"/>
            <p:cNvSpPr/>
            <p:nvPr/>
          </p:nvSpPr>
          <p:spPr bwMode="auto">
            <a:xfrm>
              <a:off x="3607295"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Functions</a:t>
              </a:r>
            </a:p>
          </p:txBody>
        </p:sp>
        <p:sp>
          <p:nvSpPr>
            <p:cNvPr id="59" name="Rectangle 58"/>
            <p:cNvSpPr/>
            <p:nvPr/>
          </p:nvSpPr>
          <p:spPr bwMode="auto">
            <a:xfrm>
              <a:off x="3607295"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Developer tooling</a:t>
              </a:r>
              <a:endParaRPr lang="en-US" sz="2000">
                <a:gradFill>
                  <a:gsLst>
                    <a:gs pos="1250">
                      <a:schemeClr val="tx1"/>
                    </a:gs>
                    <a:gs pos="100000">
                      <a:schemeClr val="tx1"/>
                    </a:gs>
                  </a:gsLst>
                  <a:lin ang="5400000" scaled="0"/>
                </a:gradFill>
                <a:ea typeface="Calibri" panose="020F0502020204030204" pitchFamily="34" charset="0"/>
              </a:endParaRP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Bindings and triggers</a:t>
              </a:r>
              <a:endParaRPr lang="en-US" sz="2000">
                <a:gradFill>
                  <a:gsLst>
                    <a:gs pos="1250">
                      <a:schemeClr val="tx1"/>
                    </a:gs>
                    <a:gs pos="100000">
                      <a:schemeClr val="tx1"/>
                    </a:gs>
                  </a:gsLst>
                  <a:lin ang="5400000" scaled="0"/>
                </a:gradFill>
                <a:ea typeface="Calibri" panose="020F0502020204030204" pitchFamily="34" charset="0"/>
              </a:endParaRP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Open source</a:t>
              </a:r>
              <a:endParaRPr lang="en-US" sz="2000">
                <a:gradFill>
                  <a:gsLst>
                    <a:gs pos="1250">
                      <a:schemeClr val="tx1"/>
                    </a:gs>
                    <a:gs pos="100000">
                      <a:schemeClr val="tx1"/>
                    </a:gs>
                  </a:gsLst>
                  <a:lin ang="5400000" scaled="0"/>
                </a:gradFill>
                <a:ea typeface="Calibri" panose="020F0502020204030204" pitchFamily="34" charset="0"/>
              </a:endParaRPr>
            </a:p>
          </p:txBody>
        </p:sp>
      </p:grpSp>
      <p:grpSp>
        <p:nvGrpSpPr>
          <p:cNvPr id="17" name="Group 16"/>
          <p:cNvGrpSpPr/>
          <p:nvPr/>
        </p:nvGrpSpPr>
        <p:grpSpPr>
          <a:xfrm>
            <a:off x="7639605" y="2342405"/>
            <a:ext cx="3982543" cy="2196111"/>
            <a:chOff x="7639602" y="2342403"/>
            <a:chExt cx="3982543" cy="2196111"/>
          </a:xfrm>
        </p:grpSpPr>
        <p:sp>
          <p:nvSpPr>
            <p:cNvPr id="58" name="Rectangle 57"/>
            <p:cNvSpPr/>
            <p:nvPr/>
          </p:nvSpPr>
          <p:spPr bwMode="auto">
            <a:xfrm>
              <a:off x="7639602" y="2342403"/>
              <a:ext cx="3982543"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Logic apps</a:t>
              </a:r>
            </a:p>
          </p:txBody>
        </p:sp>
        <p:sp>
          <p:nvSpPr>
            <p:cNvPr id="66" name="Rectangle 65"/>
            <p:cNvSpPr/>
            <p:nvPr/>
          </p:nvSpPr>
          <p:spPr bwMode="auto">
            <a:xfrm>
              <a:off x="7639602" y="2936247"/>
              <a:ext cx="3982543" cy="160226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Visual designer</a:t>
              </a:r>
              <a:endParaRPr lang="en-US" sz="2000">
                <a:gradFill>
                  <a:gsLst>
                    <a:gs pos="1250">
                      <a:schemeClr val="tx1"/>
                    </a:gs>
                    <a:gs pos="100000">
                      <a:schemeClr val="tx1"/>
                    </a:gs>
                  </a:gsLst>
                  <a:lin ang="5400000" scaled="0"/>
                </a:gradFill>
                <a:ea typeface="Calibri" panose="020F0502020204030204" pitchFamily="34" charset="0"/>
              </a:endParaRP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100+ connectors</a:t>
              </a:r>
              <a:endParaRPr lang="en-US" sz="2000">
                <a:gradFill>
                  <a:gsLst>
                    <a:gs pos="1250">
                      <a:schemeClr val="tx1"/>
                    </a:gs>
                    <a:gs pos="100000">
                      <a:schemeClr val="tx1"/>
                    </a:gs>
                  </a:gsLst>
                  <a:lin ang="5400000" scaled="0"/>
                </a:gradFill>
                <a:ea typeface="Calibri" panose="020F0502020204030204" pitchFamily="34" charset="0"/>
              </a:endParaRP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Functions orchestration</a:t>
              </a:r>
              <a:endParaRPr lang="en-US" sz="2000">
                <a:gradFill>
                  <a:gsLst>
                    <a:gs pos="1250">
                      <a:schemeClr val="tx1"/>
                    </a:gs>
                    <a:gs pos="100000">
                      <a:schemeClr val="tx1"/>
                    </a:gs>
                  </a:gsLst>
                  <a:lin ang="5400000" scaled="0"/>
                </a:gradFill>
                <a:ea typeface="Calibri" panose="020F0502020204030204" pitchFamily="34" charset="0"/>
              </a:endParaRPr>
            </a:p>
          </p:txBody>
        </p:sp>
      </p:grpSp>
      <p:grpSp>
        <p:nvGrpSpPr>
          <p:cNvPr id="22" name="Group 21"/>
          <p:cNvGrpSpPr/>
          <p:nvPr/>
        </p:nvGrpSpPr>
        <p:grpSpPr>
          <a:xfrm>
            <a:off x="3748986" y="2435800"/>
            <a:ext cx="609622" cy="407055"/>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30" tIns="44814" rIns="89630" bIns="44814" numCol="1" anchor="t" anchorCtr="0" compatLnSpc="1">
              <a:prstTxWarp prst="textNoShape">
                <a:avLst/>
              </a:prstTxWarp>
            </a:bodyPr>
            <a:lstStyle/>
            <a:p>
              <a:pPr defTabSz="914150">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p:cNvGrpSpPr/>
          <p:nvPr/>
        </p:nvGrpSpPr>
        <p:grpSpPr>
          <a:xfrm>
            <a:off x="7773101" y="2475893"/>
            <a:ext cx="609622" cy="333838"/>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grpSp>
    </p:spTree>
    <p:extLst>
      <p:ext uri="{BB962C8B-B14F-4D97-AF65-F5344CB8AC3E}">
        <p14:creationId xmlns:p14="http://schemas.microsoft.com/office/powerpoint/2010/main" val="44777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15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42" presetClass="path" presetSubtype="0" decel="100000" fill="hold" nodeType="withEffect">
                                  <p:stCondLst>
                                    <p:cond delay="0"/>
                                  </p:stCondLst>
                                  <p:childTnLst>
                                    <p:animMotion origin="layout" path="M 2.25428E-6 0.04607 L 2.25428E-6 2.41943E-6 " pathEditMode="relative" rAng="0" ptsTypes="AA">
                                      <p:cBhvr>
                                        <p:cTn id="20" dur="1000" fill="hold"/>
                                        <p:tgtEl>
                                          <p:spTgt spid="6"/>
                                        </p:tgtEl>
                                        <p:attrNameLst>
                                          <p:attrName>ppt_x</p:attrName>
                                          <p:attrName>ppt_y</p:attrName>
                                        </p:attrNameLst>
                                      </p:cBhvr>
                                      <p:rCtr x="0" y="-2315"/>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750" fill="hold"/>
                                        <p:tgtEl>
                                          <p:spTgt spid="25"/>
                                        </p:tgtEl>
                                        <p:attrNameLst>
                                          <p:attrName>ppt_x</p:attrName>
                                        </p:attrNameLst>
                                      </p:cBhvr>
                                      <p:tavLst>
                                        <p:tav tm="0">
                                          <p:val>
                                            <p:strVal val="0-#ppt_w/2"/>
                                          </p:val>
                                        </p:tav>
                                        <p:tav tm="100000">
                                          <p:val>
                                            <p:strVal val="#ppt_x"/>
                                          </p:val>
                                        </p:tav>
                                      </p:tavLst>
                                    </p:anim>
                                    <p:anim calcmode="lin" valueType="num">
                                      <p:cBhvr additive="base">
                                        <p:cTn id="26"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
        <p:nvSpPr>
          <p:cNvPr id="7" name="Text Placeholder 6"/>
          <p:cNvSpPr>
            <a:spLocks noGrp="1"/>
          </p:cNvSpPr>
          <p:nvPr>
            <p:ph type="body" sz="quarter" idx="12"/>
          </p:nvPr>
        </p:nvSpPr>
        <p:spPr>
          <a:xfrm>
            <a:off x="269240" y="3877277"/>
            <a:ext cx="9860674" cy="1560940"/>
          </a:xfrm>
        </p:spPr>
        <p:txBody>
          <a:bodyPr/>
          <a:lstStyle/>
          <a:p>
            <a:r>
              <a:rPr lang="en-US" dirty="0"/>
              <a:t>Damir Dobric </a:t>
            </a:r>
          </a:p>
          <a:p>
            <a:r>
              <a:rPr lang="en-US" sz="2000" dirty="0"/>
              <a:t>daenet GmbH</a:t>
            </a:r>
            <a:br>
              <a:rPr lang="en-US" sz="2000" dirty="0"/>
            </a:br>
            <a:r>
              <a:rPr lang="en-US" sz="2000" dirty="0"/>
              <a:t>Microsoft Regional Director, Azure MVP</a:t>
            </a:r>
            <a:br>
              <a:rPr lang="en-US" sz="2000" dirty="0"/>
            </a:br>
            <a:r>
              <a:rPr lang="en-US" sz="2000" dirty="0"/>
              <a:t>Partner Technical Solution Professional</a:t>
            </a:r>
          </a:p>
        </p:txBody>
      </p:sp>
      <p:sp>
        <p:nvSpPr>
          <p:cNvPr id="3" name="Rectangle 2">
            <a:extLst>
              <a:ext uri="{FF2B5EF4-FFF2-40B4-BE49-F238E27FC236}">
                <a16:creationId xmlns:a16="http://schemas.microsoft.com/office/drawing/2014/main" id="{F12A188E-CB49-4D78-BB2B-ED9F49DE625F}"/>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4" name="Rectangle 3">
            <a:extLst>
              <a:ext uri="{FF2B5EF4-FFF2-40B4-BE49-F238E27FC236}">
                <a16:creationId xmlns:a16="http://schemas.microsoft.com/office/drawing/2014/main" id="{3B10E7E9-7A9E-4D91-B262-33CD63E4578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5" name="Rectangle 4">
            <a:extLst>
              <a:ext uri="{FF2B5EF4-FFF2-40B4-BE49-F238E27FC236}">
                <a16:creationId xmlns:a16="http://schemas.microsoft.com/office/drawing/2014/main" id="{FFDF7E57-C27B-4848-8876-48BC198D672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1003925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683283" y="3332778"/>
            <a:ext cx="787531" cy="684279"/>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92595" y="2010291"/>
            <a:ext cx="1866953" cy="566937"/>
          </a:xfrm>
          <a:prstGeom prst="rect">
            <a:avLst/>
          </a:prstGeom>
          <a:noFill/>
        </p:spPr>
        <p:txBody>
          <a:bodyPr wrap="square" lIns="182828" tIns="146263" rIns="182828" bIns="146263" rtlCol="0">
            <a:sp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Code</a:t>
            </a:r>
          </a:p>
        </p:txBody>
      </p:sp>
      <p:sp>
        <p:nvSpPr>
          <p:cNvPr id="20" name="TextBox 19"/>
          <p:cNvSpPr txBox="1"/>
          <p:nvPr/>
        </p:nvSpPr>
        <p:spPr>
          <a:xfrm>
            <a:off x="7569697" y="2010291"/>
            <a:ext cx="1866953" cy="566937"/>
          </a:xfrm>
          <a:prstGeom prst="rect">
            <a:avLst/>
          </a:prstGeom>
          <a:noFill/>
        </p:spPr>
        <p:txBody>
          <a:bodyPr wrap="square" lIns="182828" tIns="146263" rIns="182828" bIns="146263" rtlCol="0">
            <a:sp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Events + data</a:t>
            </a:r>
          </a:p>
        </p:txBody>
      </p:sp>
      <p:sp>
        <p:nvSpPr>
          <p:cNvPr id="25" name="TextBox 24"/>
          <p:cNvSpPr txBox="1"/>
          <p:nvPr/>
        </p:nvSpPr>
        <p:spPr>
          <a:xfrm>
            <a:off x="5045044" y="2010291"/>
            <a:ext cx="2197086" cy="566937"/>
          </a:xfrm>
          <a:prstGeom prst="rect">
            <a:avLst/>
          </a:prstGeom>
          <a:noFill/>
        </p:spPr>
        <p:txBody>
          <a:bodyPr wrap="square" lIns="182828" tIns="146263" rIns="182828" bIns="146263" rtlCol="0">
            <a:sp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lstStyle/>
          <a:p>
            <a:r>
              <a:rPr lang="en-US"/>
              <a:t>Introducing Functions</a:t>
            </a:r>
            <a:br>
              <a:rPr lang="en-US"/>
            </a:b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53188" y="2349836"/>
            <a:ext cx="1016723" cy="2793834"/>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689950" y="2337638"/>
            <a:ext cx="981977" cy="2793834"/>
          </a:xfrm>
          <a:prstGeom prst="rect">
            <a:avLst/>
          </a:prstGeom>
        </p:spPr>
      </p:pic>
      <p:pic>
        <p:nvPicPr>
          <p:cNvPr id="22" name="slash"/>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08801" y="2353144"/>
            <a:ext cx="939112" cy="279383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3117" y="2387446"/>
            <a:ext cx="3019549" cy="2664659"/>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Model</a:t>
            </a:r>
          </a:p>
        </p:txBody>
      </p:sp>
      <p:pic>
        <p:nvPicPr>
          <p:cNvPr id="3" name="Picture 2"/>
          <p:cNvPicPr>
            <a:picLocks noChangeAspect="1"/>
          </p:cNvPicPr>
          <p:nvPr/>
        </p:nvPicPr>
        <p:blipFill rotWithShape="1">
          <a:blip r:embed="rId3"/>
          <a:srcRect l="16903" t="19150" r="30507" b="46239"/>
          <a:stretch/>
        </p:blipFill>
        <p:spPr>
          <a:xfrm>
            <a:off x="3406726" y="2083584"/>
            <a:ext cx="7569812" cy="2838680"/>
          </a:xfrm>
          <a:prstGeom prst="rect">
            <a:avLst/>
          </a:prstGeom>
        </p:spPr>
      </p:pic>
      <p:grpSp>
        <p:nvGrpSpPr>
          <p:cNvPr id="13" name="Group 12"/>
          <p:cNvGrpSpPr/>
          <p:nvPr/>
        </p:nvGrpSpPr>
        <p:grpSpPr>
          <a:xfrm>
            <a:off x="119834" y="2810606"/>
            <a:ext cx="3137487" cy="1313045"/>
            <a:chOff x="122237" y="2963862"/>
            <a:chExt cx="3962400" cy="1217613"/>
          </a:xfrm>
        </p:grpSpPr>
        <p:sp>
          <p:nvSpPr>
            <p:cNvPr id="4" name="Rectangle 3"/>
            <p:cNvSpPr/>
            <p:nvPr/>
          </p:nvSpPr>
          <p:spPr bwMode="auto">
            <a:xfrm>
              <a:off x="122237" y="2963862"/>
              <a:ext cx="2209800" cy="12176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The Code</a:t>
              </a:r>
            </a:p>
          </p:txBody>
        </p:sp>
        <p:cxnSp>
          <p:nvCxnSpPr>
            <p:cNvPr id="6" name="Straight Arrow Connector 5"/>
            <p:cNvCxnSpPr>
              <a:stCxn id="4" idx="3"/>
            </p:cNvCxnSpPr>
            <p:nvPr/>
          </p:nvCxnSpPr>
          <p:spPr>
            <a:xfrm flipV="1">
              <a:off x="2332037" y="3572667"/>
              <a:ext cx="1752600"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bwMode="auto">
          <a:xfrm>
            <a:off x="7888850" y="555692"/>
            <a:ext cx="2166360" cy="119367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Trigger &amp; Inputs</a:t>
            </a:r>
          </a:p>
        </p:txBody>
      </p:sp>
      <p:sp>
        <p:nvSpPr>
          <p:cNvPr id="8" name="Rectangle 7"/>
          <p:cNvSpPr/>
          <p:nvPr/>
        </p:nvSpPr>
        <p:spPr bwMode="auto">
          <a:xfrm>
            <a:off x="7888850" y="5371254"/>
            <a:ext cx="2166360" cy="119367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Outputs</a:t>
            </a:r>
          </a:p>
        </p:txBody>
      </p:sp>
      <p:cxnSp>
        <p:nvCxnSpPr>
          <p:cNvPr id="10" name="Straight Arrow Connector 9"/>
          <p:cNvCxnSpPr>
            <a:stCxn id="7" idx="2"/>
          </p:cNvCxnSpPr>
          <p:nvPr/>
        </p:nvCxnSpPr>
        <p:spPr>
          <a:xfrm flipH="1">
            <a:off x="6917723" y="1749370"/>
            <a:ext cx="2054307" cy="6338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0"/>
          </p:cNvCxnSpPr>
          <p:nvPr/>
        </p:nvCxnSpPr>
        <p:spPr>
          <a:xfrm flipH="1" flipV="1">
            <a:off x="6917723" y="4698935"/>
            <a:ext cx="2054307" cy="6723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6693617" y="2383171"/>
            <a:ext cx="2278413" cy="149404"/>
          </a:xfrm>
          <a:prstGeom prst="rect">
            <a:avLst/>
          </a:prstGeom>
          <a:solidFill>
            <a:srgbClr val="FFFF00">
              <a:alpha val="2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6" name="Rectangle 15"/>
          <p:cNvSpPr/>
          <p:nvPr/>
        </p:nvSpPr>
        <p:spPr bwMode="auto">
          <a:xfrm>
            <a:off x="4040136" y="4325425"/>
            <a:ext cx="6687392" cy="373510"/>
          </a:xfrm>
          <a:prstGeom prst="rect">
            <a:avLst/>
          </a:prstGeom>
          <a:solidFill>
            <a:srgbClr val="FFFF00">
              <a:alpha val="2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7" name="Double Brace 16"/>
          <p:cNvSpPr/>
          <p:nvPr/>
        </p:nvSpPr>
        <p:spPr>
          <a:xfrm>
            <a:off x="3257322" y="2159065"/>
            <a:ext cx="7993121" cy="2614572"/>
          </a:xfrm>
          <a:prstGeom prst="brace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Tree>
    <p:extLst>
      <p:ext uri="{BB962C8B-B14F-4D97-AF65-F5344CB8AC3E}">
        <p14:creationId xmlns:p14="http://schemas.microsoft.com/office/powerpoint/2010/main" val="1722395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tabLst>
                <a:tab pos="1515764" algn="l"/>
              </a:tabLst>
            </a:pPr>
            <a:r>
              <a:rPr lang="en-US"/>
              <a:t>Azure Functions usage patterns</a:t>
            </a:r>
            <a:br>
              <a:rPr lang="en-US">
                <a:solidFill>
                  <a:schemeClr val="tx1"/>
                </a:solidFill>
              </a:rPr>
            </a:br>
            <a:endParaRPr lang="en-US"/>
          </a:p>
        </p:txBody>
      </p:sp>
      <p:sp>
        <p:nvSpPr>
          <p:cNvPr id="3" name="Text Placeholder 2"/>
          <p:cNvSpPr>
            <a:spLocks noGrp="1"/>
          </p:cNvSpPr>
          <p:nvPr>
            <p:ph type="body" sz="quarter" idx="10"/>
          </p:nvPr>
        </p:nvSpPr>
        <p:spPr>
          <a:xfrm>
            <a:off x="269240" y="2069946"/>
            <a:ext cx="8587619" cy="3075457"/>
          </a:xfrm>
        </p:spPr>
        <p:txBody>
          <a:bodyPr/>
          <a:lstStyle/>
          <a:p>
            <a:pPr>
              <a:spcAft>
                <a:spcPts val="2353"/>
              </a:spcAft>
            </a:pPr>
            <a:r>
              <a:rPr lang="en-US" sz="2549" dirty="0">
                <a:latin typeface="+mn-lt"/>
              </a:rPr>
              <a:t>“Brown field” – used as an integration, scripting tool (typically enterprises or larger ISVs)</a:t>
            </a:r>
          </a:p>
          <a:p>
            <a:pPr>
              <a:spcAft>
                <a:spcPts val="2353"/>
              </a:spcAft>
            </a:pPr>
            <a:r>
              <a:rPr lang="en-US" sz="2549" dirty="0">
                <a:latin typeface="+mn-lt"/>
              </a:rPr>
              <a:t>“Green field” – used for backend creation (</a:t>
            </a:r>
            <a:r>
              <a:rPr lang="en-US" sz="2549" dirty="0"/>
              <a:t>typically start-ups or smaller ISVs)</a:t>
            </a:r>
            <a:endParaRPr lang="en-US" sz="2549" dirty="0">
              <a:latin typeface="+mn-lt"/>
            </a:endParaRPr>
          </a:p>
          <a:p>
            <a:pPr>
              <a:spcAft>
                <a:spcPts val="2353"/>
              </a:spcAft>
            </a:pPr>
            <a:r>
              <a:rPr lang="en-US" sz="2549" dirty="0">
                <a:latin typeface="+mn-lt"/>
              </a:rPr>
              <a:t>IoT – leveraged autonomously or as part of Azure IoT implementations</a:t>
            </a:r>
          </a:p>
        </p:txBody>
      </p:sp>
      <p:sp>
        <p:nvSpPr>
          <p:cNvPr id="16" name="Rectangle 15"/>
          <p:cNvSpPr/>
          <p:nvPr/>
        </p:nvSpPr>
        <p:spPr>
          <a:xfrm>
            <a:off x="355642" y="1046183"/>
            <a:ext cx="7767632" cy="54489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941"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Great customer and community traction so far</a:t>
            </a:r>
            <a:endParaRPr kumimoji="0" lang="en-US" sz="2941"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3880864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F001-FBF5-44E7-A113-CD0A54B9D786}"/>
              </a:ext>
            </a:extLst>
          </p:cNvPr>
          <p:cNvSpPr>
            <a:spLocks noGrp="1"/>
          </p:cNvSpPr>
          <p:nvPr>
            <p:ph type="title"/>
          </p:nvPr>
        </p:nvSpPr>
        <p:spPr/>
        <p:txBody>
          <a:bodyPr/>
          <a:lstStyle/>
          <a:p>
            <a:r>
              <a:rPr lang="en-US" dirty="0"/>
              <a:t>Hexagonal Architecture</a:t>
            </a:r>
            <a:endParaRPr lang="de-DE" dirty="0"/>
          </a:p>
        </p:txBody>
      </p:sp>
      <p:sp>
        <p:nvSpPr>
          <p:cNvPr id="3" name="Hexagon 2">
            <a:extLst>
              <a:ext uri="{FF2B5EF4-FFF2-40B4-BE49-F238E27FC236}">
                <a16:creationId xmlns:a16="http://schemas.microsoft.com/office/drawing/2014/main" id="{FF561F93-C56E-4674-BBBE-6C98D5C24D54}"/>
              </a:ext>
            </a:extLst>
          </p:cNvPr>
          <p:cNvSpPr/>
          <p:nvPr/>
        </p:nvSpPr>
        <p:spPr>
          <a:xfrm>
            <a:off x="4486920" y="2808804"/>
            <a:ext cx="3249192" cy="2664296"/>
          </a:xfrm>
          <a:prstGeom prst="hexag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solidFill>
                <a:schemeClr val="bg1"/>
              </a:solidFill>
              <a:latin typeface="Segoe UI" pitchFamily="34" charset="0"/>
              <a:ea typeface="Segoe UI" pitchFamily="34" charset="0"/>
              <a:cs typeface="Segoe UI" pitchFamily="34" charset="0"/>
            </a:endParaRPr>
          </a:p>
        </p:txBody>
      </p:sp>
      <p:sp>
        <p:nvSpPr>
          <p:cNvPr id="4" name="Rectangle 3">
            <a:extLst>
              <a:ext uri="{FF2B5EF4-FFF2-40B4-BE49-F238E27FC236}">
                <a16:creationId xmlns:a16="http://schemas.microsoft.com/office/drawing/2014/main" id="{C88D5773-A7B4-4172-88D3-CA1D235FE0A2}"/>
              </a:ext>
            </a:extLst>
          </p:cNvPr>
          <p:cNvSpPr/>
          <p:nvPr/>
        </p:nvSpPr>
        <p:spPr>
          <a:xfrm>
            <a:off x="5418608" y="2776365"/>
            <a:ext cx="296864" cy="5377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A</a:t>
            </a:r>
          </a:p>
        </p:txBody>
      </p:sp>
      <p:sp>
        <p:nvSpPr>
          <p:cNvPr id="5" name="Rectangle 4">
            <a:extLst>
              <a:ext uri="{FF2B5EF4-FFF2-40B4-BE49-F238E27FC236}">
                <a16:creationId xmlns:a16="http://schemas.microsoft.com/office/drawing/2014/main" id="{F53FBD3D-B922-472C-BE00-49BB6AEE1959}"/>
              </a:ext>
            </a:extLst>
          </p:cNvPr>
          <p:cNvSpPr/>
          <p:nvPr/>
        </p:nvSpPr>
        <p:spPr>
          <a:xfrm>
            <a:off x="5778648" y="2776365"/>
            <a:ext cx="288032" cy="5377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A</a:t>
            </a:r>
          </a:p>
        </p:txBody>
      </p:sp>
      <p:sp>
        <p:nvSpPr>
          <p:cNvPr id="6" name="Rectangle 5">
            <a:extLst>
              <a:ext uri="{FF2B5EF4-FFF2-40B4-BE49-F238E27FC236}">
                <a16:creationId xmlns:a16="http://schemas.microsoft.com/office/drawing/2014/main" id="{6D5FF50C-873A-4250-A106-2255ACF0B6D9}"/>
              </a:ext>
            </a:extLst>
          </p:cNvPr>
          <p:cNvSpPr/>
          <p:nvPr/>
        </p:nvSpPr>
        <p:spPr>
          <a:xfrm>
            <a:off x="6111516" y="2776365"/>
            <a:ext cx="288032" cy="5377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A</a:t>
            </a:r>
          </a:p>
        </p:txBody>
      </p:sp>
      <p:sp>
        <p:nvSpPr>
          <p:cNvPr id="7" name="Rectangular Callout 8">
            <a:extLst>
              <a:ext uri="{FF2B5EF4-FFF2-40B4-BE49-F238E27FC236}">
                <a16:creationId xmlns:a16="http://schemas.microsoft.com/office/drawing/2014/main" id="{F666DFF5-F05E-42CA-A2B3-2A82B5918326}"/>
              </a:ext>
            </a:extLst>
          </p:cNvPr>
          <p:cNvSpPr/>
          <p:nvPr/>
        </p:nvSpPr>
        <p:spPr>
          <a:xfrm>
            <a:off x="7650857" y="1974240"/>
            <a:ext cx="1368152" cy="244679"/>
          </a:xfrm>
          <a:prstGeom prst="wedgeRectCallout">
            <a:avLst>
              <a:gd name="adj1" fmla="val -115199"/>
              <a:gd name="adj2" fmla="val 304456"/>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SOAP Adapter</a:t>
            </a:r>
            <a:endParaRPr lang="de-DE" sz="1200" dirty="0"/>
          </a:p>
        </p:txBody>
      </p:sp>
      <p:sp>
        <p:nvSpPr>
          <p:cNvPr id="8" name="Rectangular Callout 9">
            <a:extLst>
              <a:ext uri="{FF2B5EF4-FFF2-40B4-BE49-F238E27FC236}">
                <a16:creationId xmlns:a16="http://schemas.microsoft.com/office/drawing/2014/main" id="{F6DE9D3A-8564-4E20-AF3C-239407993417}"/>
              </a:ext>
            </a:extLst>
          </p:cNvPr>
          <p:cNvSpPr/>
          <p:nvPr/>
        </p:nvSpPr>
        <p:spPr>
          <a:xfrm>
            <a:off x="3762424" y="2094571"/>
            <a:ext cx="1368152" cy="244679"/>
          </a:xfrm>
          <a:prstGeom prst="wedgeRectCallout">
            <a:avLst>
              <a:gd name="adj1" fmla="val 106073"/>
              <a:gd name="adj2" fmla="val 255895"/>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EDIfact</a:t>
            </a:r>
            <a:r>
              <a:rPr lang="en-US" sz="1200" dirty="0"/>
              <a:t> Adapter</a:t>
            </a:r>
            <a:endParaRPr lang="de-DE" sz="1200" dirty="0"/>
          </a:p>
        </p:txBody>
      </p:sp>
      <p:sp>
        <p:nvSpPr>
          <p:cNvPr id="9" name="Rectangular Callout 10">
            <a:extLst>
              <a:ext uri="{FF2B5EF4-FFF2-40B4-BE49-F238E27FC236}">
                <a16:creationId xmlns:a16="http://schemas.microsoft.com/office/drawing/2014/main" id="{9F38404C-DF79-4F17-BF90-8D9F99AC697A}"/>
              </a:ext>
            </a:extLst>
          </p:cNvPr>
          <p:cNvSpPr/>
          <p:nvPr/>
        </p:nvSpPr>
        <p:spPr>
          <a:xfrm>
            <a:off x="3284575" y="2755972"/>
            <a:ext cx="1368152" cy="244679"/>
          </a:xfrm>
          <a:prstGeom prst="wedgeRectCallout">
            <a:avLst>
              <a:gd name="adj1" fmla="val 113625"/>
              <a:gd name="adj2" fmla="val -10140"/>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REST Adapter</a:t>
            </a:r>
            <a:endParaRPr lang="de-DE" sz="1200" dirty="0"/>
          </a:p>
        </p:txBody>
      </p:sp>
      <p:sp>
        <p:nvSpPr>
          <p:cNvPr id="10" name="Rectangle 9">
            <a:extLst>
              <a:ext uri="{FF2B5EF4-FFF2-40B4-BE49-F238E27FC236}">
                <a16:creationId xmlns:a16="http://schemas.microsoft.com/office/drawing/2014/main" id="{06E6C34D-7C66-4687-8952-6FD1E1E6B174}"/>
              </a:ext>
            </a:extLst>
          </p:cNvPr>
          <p:cNvSpPr/>
          <p:nvPr/>
        </p:nvSpPr>
        <p:spPr>
          <a:xfrm>
            <a:off x="6440306" y="2774890"/>
            <a:ext cx="288032" cy="53770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A</a:t>
            </a:r>
          </a:p>
        </p:txBody>
      </p:sp>
      <p:sp>
        <p:nvSpPr>
          <p:cNvPr id="11" name="Rectangular Callout 12">
            <a:extLst>
              <a:ext uri="{FF2B5EF4-FFF2-40B4-BE49-F238E27FC236}">
                <a16:creationId xmlns:a16="http://schemas.microsoft.com/office/drawing/2014/main" id="{FBA73D2D-07E2-4B93-A7F3-BF1CA09B7E91}"/>
              </a:ext>
            </a:extLst>
          </p:cNvPr>
          <p:cNvSpPr/>
          <p:nvPr/>
        </p:nvSpPr>
        <p:spPr>
          <a:xfrm>
            <a:off x="5994672" y="2006541"/>
            <a:ext cx="1368152" cy="244679"/>
          </a:xfrm>
          <a:prstGeom prst="wedgeRectCallout">
            <a:avLst>
              <a:gd name="adj1" fmla="val -28729"/>
              <a:gd name="adj2" fmla="val 281231"/>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AMQP Adapter</a:t>
            </a:r>
            <a:endParaRPr lang="de-DE" sz="1200" dirty="0"/>
          </a:p>
        </p:txBody>
      </p:sp>
      <p:sp>
        <p:nvSpPr>
          <p:cNvPr id="12" name="Hexagon 11">
            <a:extLst>
              <a:ext uri="{FF2B5EF4-FFF2-40B4-BE49-F238E27FC236}">
                <a16:creationId xmlns:a16="http://schemas.microsoft.com/office/drawing/2014/main" id="{B868999F-6F05-4EDF-ACC1-64C265B5ECB5}"/>
              </a:ext>
            </a:extLst>
          </p:cNvPr>
          <p:cNvSpPr/>
          <p:nvPr/>
        </p:nvSpPr>
        <p:spPr>
          <a:xfrm>
            <a:off x="4867069" y="3320596"/>
            <a:ext cx="2472674" cy="1831902"/>
          </a:xfrm>
          <a:prstGeom prst="hexagon">
            <a:avLst/>
          </a:prstGeom>
          <a:solidFill>
            <a:srgbClr val="FFC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solidFill>
                <a:schemeClr val="bg1"/>
              </a:solidFill>
              <a:latin typeface="Segoe UI" pitchFamily="34" charset="0"/>
              <a:ea typeface="Segoe UI" pitchFamily="34" charset="0"/>
              <a:cs typeface="Segoe UI" pitchFamily="34" charset="0"/>
            </a:endParaRPr>
          </a:p>
        </p:txBody>
      </p:sp>
      <p:sp>
        <p:nvSpPr>
          <p:cNvPr id="13" name="TextBox 12">
            <a:extLst>
              <a:ext uri="{FF2B5EF4-FFF2-40B4-BE49-F238E27FC236}">
                <a16:creationId xmlns:a16="http://schemas.microsoft.com/office/drawing/2014/main" id="{B520F80B-8115-4B22-B41A-19F48D043950}"/>
              </a:ext>
            </a:extLst>
          </p:cNvPr>
          <p:cNvSpPr txBox="1"/>
          <p:nvPr/>
        </p:nvSpPr>
        <p:spPr>
          <a:xfrm rot="17920676">
            <a:off x="4280066" y="3076204"/>
            <a:ext cx="1728192" cy="369332"/>
          </a:xfrm>
          <a:prstGeom prst="rect">
            <a:avLst/>
          </a:prstGeom>
          <a:noFill/>
        </p:spPr>
        <p:txBody>
          <a:bodyPr wrap="square" rtlCol="0">
            <a:spAutoFit/>
          </a:bodyPr>
          <a:lstStyle/>
          <a:p>
            <a:r>
              <a:rPr lang="en-US" dirty="0">
                <a:solidFill>
                  <a:schemeClr val="bg1"/>
                </a:solidFill>
              </a:rPr>
              <a:t>Port Layer</a:t>
            </a:r>
            <a:endParaRPr lang="de-DE" dirty="0">
              <a:solidFill>
                <a:schemeClr val="bg1"/>
              </a:solidFill>
            </a:endParaRPr>
          </a:p>
        </p:txBody>
      </p:sp>
      <p:sp>
        <p:nvSpPr>
          <p:cNvPr id="14" name="Rectangle 13">
            <a:extLst>
              <a:ext uri="{FF2B5EF4-FFF2-40B4-BE49-F238E27FC236}">
                <a16:creationId xmlns:a16="http://schemas.microsoft.com/office/drawing/2014/main" id="{BB19E8C1-7B37-4394-AD25-FA1AE24FCBD7}"/>
              </a:ext>
            </a:extLst>
          </p:cNvPr>
          <p:cNvSpPr/>
          <p:nvPr/>
        </p:nvSpPr>
        <p:spPr>
          <a:xfrm>
            <a:off x="5427440" y="3338017"/>
            <a:ext cx="1300898" cy="3554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Segoe UI" pitchFamily="34" charset="0"/>
                <a:ea typeface="Segoe UI" pitchFamily="34" charset="0"/>
                <a:cs typeface="Segoe UI" pitchFamily="34" charset="0"/>
              </a:rPr>
              <a:t>SERVICE</a:t>
            </a:r>
          </a:p>
        </p:txBody>
      </p:sp>
      <p:sp>
        <p:nvSpPr>
          <p:cNvPr id="15" name="Rectangular Callout 16">
            <a:extLst>
              <a:ext uri="{FF2B5EF4-FFF2-40B4-BE49-F238E27FC236}">
                <a16:creationId xmlns:a16="http://schemas.microsoft.com/office/drawing/2014/main" id="{0EDB67D1-30A6-4897-A610-C766549E3BB9}"/>
              </a:ext>
            </a:extLst>
          </p:cNvPr>
          <p:cNvSpPr/>
          <p:nvPr/>
        </p:nvSpPr>
        <p:spPr>
          <a:xfrm>
            <a:off x="2721866" y="3164486"/>
            <a:ext cx="1865018" cy="717241"/>
          </a:xfrm>
          <a:prstGeom prst="wedgeRectCallout">
            <a:avLst>
              <a:gd name="adj1" fmla="val 60324"/>
              <a:gd name="adj2" fmla="val 23036"/>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Ports are logical artefacts.</a:t>
            </a:r>
          </a:p>
          <a:p>
            <a:pPr algn="ctr"/>
            <a:r>
              <a:rPr lang="en-US" sz="1200" dirty="0"/>
              <a:t>Adapters are physical implementation of ports.</a:t>
            </a:r>
            <a:endParaRPr lang="de-DE" sz="1200" dirty="0"/>
          </a:p>
        </p:txBody>
      </p:sp>
      <p:sp>
        <p:nvSpPr>
          <p:cNvPr id="16" name="Rectangular Callout 8">
            <a:extLst>
              <a:ext uri="{FF2B5EF4-FFF2-40B4-BE49-F238E27FC236}">
                <a16:creationId xmlns:a16="http://schemas.microsoft.com/office/drawing/2014/main" id="{C5F16530-EA38-4A5E-8580-E964BBEDE6B6}"/>
              </a:ext>
            </a:extLst>
          </p:cNvPr>
          <p:cNvSpPr/>
          <p:nvPr/>
        </p:nvSpPr>
        <p:spPr>
          <a:xfrm>
            <a:off x="7991515" y="2511293"/>
            <a:ext cx="1368152" cy="244679"/>
          </a:xfrm>
          <a:prstGeom prst="wedgeRectCallout">
            <a:avLst>
              <a:gd name="adj1" fmla="val -139967"/>
              <a:gd name="adj2" fmla="val 163763"/>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Twilio</a:t>
            </a:r>
            <a:endParaRPr lang="de-DE" sz="1200" dirty="0"/>
          </a:p>
        </p:txBody>
      </p:sp>
      <p:sp>
        <p:nvSpPr>
          <p:cNvPr id="17" name="Rectangular Callout 8">
            <a:extLst>
              <a:ext uri="{FF2B5EF4-FFF2-40B4-BE49-F238E27FC236}">
                <a16:creationId xmlns:a16="http://schemas.microsoft.com/office/drawing/2014/main" id="{C6F19871-488B-4C65-A3B2-C990136773B2}"/>
              </a:ext>
            </a:extLst>
          </p:cNvPr>
          <p:cNvSpPr/>
          <p:nvPr/>
        </p:nvSpPr>
        <p:spPr>
          <a:xfrm>
            <a:off x="8109738" y="3047988"/>
            <a:ext cx="1368152" cy="244679"/>
          </a:xfrm>
          <a:prstGeom prst="wedgeRectCallout">
            <a:avLst>
              <a:gd name="adj1" fmla="val -152941"/>
              <a:gd name="adj2" fmla="val -80250"/>
            </a:avLst>
          </a:prstGeom>
          <a:solidFill>
            <a:srgbClr val="F69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FTP</a:t>
            </a:r>
            <a:endParaRPr lang="de-DE" sz="1200" dirty="0"/>
          </a:p>
        </p:txBody>
      </p:sp>
      <p:sp>
        <p:nvSpPr>
          <p:cNvPr id="18" name="Rectangle 17">
            <a:extLst>
              <a:ext uri="{FF2B5EF4-FFF2-40B4-BE49-F238E27FC236}">
                <a16:creationId xmlns:a16="http://schemas.microsoft.com/office/drawing/2014/main" id="{17F707D2-7067-4E6E-9428-EF5D4EE9A527}"/>
              </a:ext>
            </a:extLst>
          </p:cNvPr>
          <p:cNvSpPr/>
          <p:nvPr/>
        </p:nvSpPr>
        <p:spPr>
          <a:xfrm>
            <a:off x="161136" y="6440706"/>
            <a:ext cx="11833505" cy="369332"/>
          </a:xfrm>
          <a:prstGeom prst="rect">
            <a:avLst/>
          </a:prstGeom>
        </p:spPr>
        <p:txBody>
          <a:bodyPr wrap="square">
            <a:spAutoFit/>
          </a:bodyPr>
          <a:lstStyle/>
          <a:p>
            <a:r>
              <a:rPr lang="de-DE" dirty="0">
                <a:hlinkClick r:id="rId2"/>
              </a:rPr>
              <a:t>https://docs.microsoft.com/en-us/azure/azure-functions/functions-develop-vs#add-bindings</a:t>
            </a:r>
            <a:r>
              <a:rPr lang="de-DE" dirty="0"/>
              <a:t> </a:t>
            </a:r>
          </a:p>
        </p:txBody>
      </p:sp>
      <p:sp>
        <p:nvSpPr>
          <p:cNvPr id="19" name="Rectangle 18">
            <a:extLst>
              <a:ext uri="{FF2B5EF4-FFF2-40B4-BE49-F238E27FC236}">
                <a16:creationId xmlns:a16="http://schemas.microsoft.com/office/drawing/2014/main" id="{EE851FF9-5E6B-4C71-9A05-CD4960507DC3}"/>
              </a:ext>
            </a:extLst>
          </p:cNvPr>
          <p:cNvSpPr/>
          <p:nvPr/>
        </p:nvSpPr>
        <p:spPr>
          <a:xfrm>
            <a:off x="135011" y="6120104"/>
            <a:ext cx="12529073" cy="369332"/>
          </a:xfrm>
          <a:prstGeom prst="rect">
            <a:avLst/>
          </a:prstGeom>
        </p:spPr>
        <p:txBody>
          <a:bodyPr wrap="square">
            <a:spAutoFit/>
          </a:bodyPr>
          <a:lstStyle/>
          <a:p>
            <a:r>
              <a:rPr lang="de-DE" dirty="0">
                <a:hlinkClick r:id="rId3"/>
              </a:rPr>
              <a:t>https://docs.microsoft.com/en-us/azure/azure-functions</a:t>
            </a:r>
            <a:r>
              <a:rPr lang="de-DE">
                <a:hlinkClick r:id="rId3"/>
              </a:rPr>
              <a:t>/functions-triggers-bindings</a:t>
            </a:r>
            <a:r>
              <a:rPr lang="de-DE"/>
              <a:t> </a:t>
            </a:r>
            <a:endParaRPr lang="de-DE" dirty="0"/>
          </a:p>
        </p:txBody>
      </p:sp>
    </p:spTree>
    <p:extLst>
      <p:ext uri="{BB962C8B-B14F-4D97-AF65-F5344CB8AC3E}">
        <p14:creationId xmlns:p14="http://schemas.microsoft.com/office/powerpoint/2010/main" val="21408248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438913" y="3912871"/>
            <a:ext cx="628651" cy="288105"/>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21" name="Rectangle 20"/>
          <p:cNvSpPr/>
          <p:nvPr/>
        </p:nvSpPr>
        <p:spPr>
          <a:xfrm>
            <a:off x="4224870" y="2692403"/>
            <a:ext cx="1117599" cy="287867"/>
          </a:xfrm>
          <a:prstGeom prst="rect">
            <a:avLst/>
          </a:prstGeom>
          <a:solidFill>
            <a:schemeClr val="accent1">
              <a:lumMod val="20000"/>
              <a:lumOff val="8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22" name="Rectangle 21"/>
          <p:cNvSpPr/>
          <p:nvPr/>
        </p:nvSpPr>
        <p:spPr>
          <a:xfrm>
            <a:off x="2175936" y="3922278"/>
            <a:ext cx="1176867" cy="285657"/>
          </a:xfrm>
          <a:prstGeom prst="rect">
            <a:avLst/>
          </a:prstGeom>
          <a:solidFill>
            <a:schemeClr val="accent6">
              <a:lumMod val="40000"/>
              <a:lumOff val="6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7" name="Rectangle 6"/>
          <p:cNvSpPr/>
          <p:nvPr/>
        </p:nvSpPr>
        <p:spPr>
          <a:xfrm>
            <a:off x="3851912" y="1931670"/>
            <a:ext cx="628651" cy="288104"/>
          </a:xfrm>
          <a:prstGeom prst="rect">
            <a:avLst/>
          </a:prstGeom>
          <a:solidFill>
            <a:srgbClr val="FFC5C5"/>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9" name="Rectangle 8"/>
          <p:cNvSpPr/>
          <p:nvPr/>
        </p:nvSpPr>
        <p:spPr>
          <a:xfrm>
            <a:off x="5440683" y="1931671"/>
            <a:ext cx="911085" cy="331470"/>
          </a:xfrm>
          <a:prstGeom prst="rect">
            <a:avLst/>
          </a:prstGeom>
          <a:solidFill>
            <a:schemeClr val="accent1">
              <a:lumMod val="20000"/>
              <a:lumOff val="80000"/>
            </a:schemeClr>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12" name="Rectangle 11"/>
          <p:cNvSpPr/>
          <p:nvPr/>
        </p:nvSpPr>
        <p:spPr>
          <a:xfrm>
            <a:off x="3851911" y="2219776"/>
            <a:ext cx="1183916" cy="284886"/>
          </a:xfrm>
          <a:prstGeom prst="rect">
            <a:avLst/>
          </a:prstGeom>
          <a:solidFill>
            <a:schemeClr val="accent6">
              <a:lumMod val="40000"/>
              <a:lumOff val="6000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2" name="Title 1"/>
          <p:cNvSpPr>
            <a:spLocks noGrp="1"/>
          </p:cNvSpPr>
          <p:nvPr>
            <p:ph type="title"/>
          </p:nvPr>
        </p:nvSpPr>
        <p:spPr/>
        <p:txBody>
          <a:bodyPr/>
          <a:lstStyle/>
          <a:p>
            <a:r>
              <a:rPr lang="en-US"/>
              <a:t>Use bindings in your code</a:t>
            </a:r>
          </a:p>
        </p:txBody>
      </p:sp>
      <p:grpSp>
        <p:nvGrpSpPr>
          <p:cNvPr id="24" name="Group 23"/>
          <p:cNvGrpSpPr/>
          <p:nvPr/>
        </p:nvGrpSpPr>
        <p:grpSpPr>
          <a:xfrm>
            <a:off x="401142" y="1587573"/>
            <a:ext cx="7366119" cy="3641414"/>
            <a:chOff x="473122" y="1585009"/>
            <a:chExt cx="7366119" cy="3641413"/>
          </a:xfrm>
        </p:grpSpPr>
        <p:sp>
          <p:nvSpPr>
            <p:cNvPr id="14" name="TextBox 13"/>
            <p:cNvSpPr txBox="1"/>
            <p:nvPr/>
          </p:nvSpPr>
          <p:spPr>
            <a:xfrm>
              <a:off x="473122" y="1585009"/>
              <a:ext cx="855491" cy="363946"/>
            </a:xfrm>
            <a:prstGeom prst="rect">
              <a:avLst/>
            </a:prstGeom>
            <a:noFill/>
          </p:spPr>
          <p:txBody>
            <a:bodyPr wrap="none" rtlCol="0">
              <a:spAutoFit/>
            </a:bodyPr>
            <a:lstStyle/>
            <a:p>
              <a:pPr defTabSz="914411">
                <a:defRPr/>
              </a:pPr>
              <a:r>
                <a:rPr lang="en-US" sz="1765" b="1" err="1">
                  <a:gradFill>
                    <a:gsLst>
                      <a:gs pos="1250">
                        <a:schemeClr val="tx1"/>
                      </a:gs>
                      <a:gs pos="100000">
                        <a:schemeClr val="tx1"/>
                      </a:gs>
                    </a:gsLst>
                    <a:lin ang="5400000" scaled="0"/>
                  </a:gradFill>
                  <a:latin typeface="Calibri" panose="020F0502020204030204"/>
                </a:rPr>
                <a:t>run.csx</a:t>
              </a:r>
              <a:endParaRPr lang="en-US" sz="1765" b="1">
                <a:gradFill>
                  <a:gsLst>
                    <a:gs pos="1250">
                      <a:schemeClr val="tx1"/>
                    </a:gs>
                    <a:gs pos="100000">
                      <a:schemeClr val="tx1"/>
                    </a:gs>
                  </a:gsLst>
                  <a:lin ang="5400000" scaled="0"/>
                </a:gradFill>
                <a:latin typeface="Calibri" panose="020F0502020204030204"/>
              </a:endParaRPr>
            </a:p>
          </p:txBody>
        </p:sp>
        <p:sp>
          <p:nvSpPr>
            <p:cNvPr id="19" name="TextBox 18"/>
            <p:cNvSpPr txBox="1"/>
            <p:nvPr/>
          </p:nvSpPr>
          <p:spPr>
            <a:xfrm>
              <a:off x="473122" y="1933214"/>
              <a:ext cx="7366119" cy="3293208"/>
            </a:xfrm>
            <a:prstGeom prst="rect">
              <a:avLst/>
            </a:prstGeom>
            <a:noFill/>
          </p:spPr>
          <p:txBody>
            <a:bodyPr wrap="none" rtlCol="0">
              <a:spAutoFit/>
            </a:bodyPr>
            <a:lstStyle/>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public</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static</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void</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Run(</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byte</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image,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string</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filename, </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Stream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outputBlob</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TraceWriter</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log)</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log.Info</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600">
                  <a:solidFill>
                    <a:srgbClr val="A31515"/>
                  </a:solidFill>
                  <a:latin typeface="Consolas" panose="020B0609020204030204" pitchFamily="49" charset="0"/>
                  <a:ea typeface="Times New Roman" panose="02020603050405020304" pitchFamily="18" charset="0"/>
                  <a:cs typeface="Courier New" panose="02070309020205020404" pitchFamily="49" charset="0"/>
                </a:rPr>
                <a:t>$"Processing image: </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{filename}</a:t>
              </a:r>
              <a:r>
                <a:rPr lang="en-US" sz="16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var</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imageBuilder</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ImageResizer.ImageBuilder.Current</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imageBuilder.Build</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image,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outputBlob</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new</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ResizeSettings</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(640, 400, </a:t>
              </a:r>
              <a:r>
                <a:rPr lang="en-US" sz="160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FitMode.Max</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null</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0000FF"/>
                  </a:solidFill>
                  <a:latin typeface="Consolas" panose="020B0609020204030204" pitchFamily="49" charset="0"/>
                  <a:ea typeface="Times New Roman" panose="02020603050405020304" pitchFamily="18" charset="0"/>
                  <a:cs typeface="Courier New" panose="02070309020205020404" pitchFamily="49" charset="0"/>
                </a:rPr>
                <a:t>false</a:t>
              </a: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6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defRPr/>
              </a:pPr>
              <a:endParaRPr lang="en-US" sz="16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defRPr/>
              </a:pPr>
              <a:endParaRPr lang="en-US" sz="1600">
                <a:solidFill>
                  <a:prstClr val="black"/>
                </a:solidFill>
                <a:latin typeface="Calibri" panose="020F0502020204030204"/>
              </a:endParaRPr>
            </a:p>
          </p:txBody>
        </p:sp>
      </p:grpSp>
      <p:grpSp>
        <p:nvGrpSpPr>
          <p:cNvPr id="25" name="Group 24"/>
          <p:cNvGrpSpPr/>
          <p:nvPr/>
        </p:nvGrpSpPr>
        <p:grpSpPr>
          <a:xfrm>
            <a:off x="7767261" y="1587573"/>
            <a:ext cx="4182555" cy="4347516"/>
            <a:chOff x="7634342" y="1721659"/>
            <a:chExt cx="4182555" cy="4347516"/>
          </a:xfrm>
        </p:grpSpPr>
        <p:sp>
          <p:nvSpPr>
            <p:cNvPr id="20" name="TextBox 19"/>
            <p:cNvSpPr txBox="1"/>
            <p:nvPr/>
          </p:nvSpPr>
          <p:spPr>
            <a:xfrm>
              <a:off x="7634342" y="2100268"/>
              <a:ext cx="4182555" cy="3968907"/>
            </a:xfrm>
            <a:prstGeom prst="rect">
              <a:avLst/>
            </a:prstGeom>
            <a:solidFill>
              <a:schemeClr val="bg2"/>
            </a:solidFill>
          </p:spPr>
          <p:txBody>
            <a:bodyPr wrap="none" rtlCol="0">
              <a:spAutoFit/>
            </a:bodyPr>
            <a:lstStyle/>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"bindings"</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"name"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"image"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"type"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err="1">
                  <a:solidFill>
                    <a:srgbClr val="A31515"/>
                  </a:solidFill>
                  <a:latin typeface="Consolas" panose="020B0609020204030204" pitchFamily="49" charset="0"/>
                  <a:ea typeface="Times New Roman" panose="02020603050405020304" pitchFamily="18" charset="0"/>
                  <a:cs typeface="Courier New" panose="02070309020205020404" pitchFamily="49" charset="0"/>
                </a:rPr>
                <a:t>blobTrigger</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"direction"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"in"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"path"</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"card-input/{filename}.jpg"</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"connection"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err="1">
                  <a:solidFill>
                    <a:srgbClr val="A31515"/>
                  </a:solidFill>
                  <a:latin typeface="Consolas" panose="020B0609020204030204" pitchFamily="49" charset="0"/>
                  <a:ea typeface="Times New Roman" panose="02020603050405020304" pitchFamily="18" charset="0"/>
                  <a:cs typeface="Courier New" panose="02070309020205020404" pitchFamily="49" charset="0"/>
                </a:rPr>
                <a:t>AzureWebJobsStorage</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"type"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"blob"</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"name"</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err="1">
                  <a:solidFill>
                    <a:srgbClr val="A31515"/>
                  </a:solidFill>
                  <a:latin typeface="Consolas" panose="020B0609020204030204" pitchFamily="49" charset="0"/>
                  <a:ea typeface="Times New Roman" panose="02020603050405020304" pitchFamily="18" charset="0"/>
                  <a:cs typeface="Courier New" panose="02070309020205020404" pitchFamily="49" charset="0"/>
                </a:rPr>
                <a:t>outputBlob</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"path"</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"card-output/{filename}.jpg"</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"connection"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err="1">
                  <a:solidFill>
                    <a:srgbClr val="A31515"/>
                  </a:solidFill>
                  <a:latin typeface="Consolas" panose="020B0609020204030204" pitchFamily="49" charset="0"/>
                  <a:ea typeface="Times New Roman" panose="02020603050405020304" pitchFamily="18" charset="0"/>
                  <a:cs typeface="Courier New" panose="02070309020205020404" pitchFamily="49" charset="0"/>
                </a:rPr>
                <a:t>AzureWebJobsStorage</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2E75B6"/>
                  </a:solidFill>
                  <a:latin typeface="Consolas" panose="020B0609020204030204" pitchFamily="49" charset="0"/>
                  <a:ea typeface="Times New Roman" panose="02020603050405020304" pitchFamily="18" charset="0"/>
                  <a:cs typeface="Courier New" panose="02070309020205020404" pitchFamily="49" charset="0"/>
                </a:rPr>
                <a:t>"direction"</a:t>
              </a: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300">
                  <a:solidFill>
                    <a:srgbClr val="A31515"/>
                  </a:solidFill>
                  <a:latin typeface="Consolas" panose="020B0609020204030204" pitchFamily="49" charset="0"/>
                  <a:ea typeface="Times New Roman" panose="02020603050405020304" pitchFamily="18" charset="0"/>
                  <a:cs typeface="Courier New" panose="02070309020205020404" pitchFamily="49" charset="0"/>
                </a:rPr>
                <a:t>"out"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tabLst>
                  <a:tab pos="581667" algn="l"/>
                  <a:tab pos="1163334" algn="l"/>
                  <a:tab pos="1745001" algn="l"/>
                  <a:tab pos="2326668" algn="l"/>
                  <a:tab pos="2908335" algn="l"/>
                  <a:tab pos="3490002" algn="l"/>
                  <a:tab pos="4071668" algn="l"/>
                  <a:tab pos="4653335" algn="l"/>
                  <a:tab pos="5235002" algn="l"/>
                  <a:tab pos="5816669" algn="l"/>
                  <a:tab pos="6398336" algn="l"/>
                  <a:tab pos="6980003" algn="l"/>
                  <a:tab pos="7561670" algn="l"/>
                  <a:tab pos="8143337" algn="l"/>
                  <a:tab pos="8725005" algn="l"/>
                  <a:tab pos="9306672" algn="l"/>
                </a:tabLst>
                <a:defRPr/>
              </a:pPr>
              <a:r>
                <a:rPr lang="en-US" sz="130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30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914411">
                <a:defRPr/>
              </a:pPr>
              <a:endParaRPr lang="en-US" sz="1300">
                <a:solidFill>
                  <a:prstClr val="black"/>
                </a:solidFill>
                <a:latin typeface="Calibri" panose="020F0502020204030204"/>
              </a:endParaRPr>
            </a:p>
          </p:txBody>
        </p:sp>
        <p:sp>
          <p:nvSpPr>
            <p:cNvPr id="15" name="TextBox 14"/>
            <p:cNvSpPr txBox="1"/>
            <p:nvPr/>
          </p:nvSpPr>
          <p:spPr>
            <a:xfrm>
              <a:off x="7634342" y="1721659"/>
              <a:ext cx="1425390" cy="363946"/>
            </a:xfrm>
            <a:prstGeom prst="rect">
              <a:avLst/>
            </a:prstGeom>
            <a:noFill/>
          </p:spPr>
          <p:txBody>
            <a:bodyPr wrap="none" rtlCol="0">
              <a:spAutoFit/>
            </a:bodyPr>
            <a:lstStyle/>
            <a:p>
              <a:pPr defTabSz="914411">
                <a:defRPr/>
              </a:pPr>
              <a:r>
                <a:rPr lang="en-US" sz="1765" b="1" err="1">
                  <a:gradFill>
                    <a:gsLst>
                      <a:gs pos="1250">
                        <a:schemeClr val="tx1"/>
                      </a:gs>
                      <a:gs pos="100000">
                        <a:schemeClr val="tx1"/>
                      </a:gs>
                    </a:gsLst>
                    <a:lin ang="5400000" scaled="0"/>
                  </a:gradFill>
                  <a:latin typeface="Calibri" panose="020F0502020204030204"/>
                </a:rPr>
                <a:t>function.json</a:t>
              </a:r>
              <a:endParaRPr lang="en-US" sz="1765" b="1">
                <a:gradFill>
                  <a:gsLst>
                    <a:gs pos="1250">
                      <a:schemeClr val="tx1"/>
                    </a:gs>
                    <a:gs pos="100000">
                      <a:schemeClr val="tx1"/>
                    </a:gs>
                  </a:gsLst>
                  <a:lin ang="5400000" scaled="0"/>
                </a:gradFill>
                <a:latin typeface="Calibri" panose="020F0502020204030204"/>
              </a:endParaRPr>
            </a:p>
          </p:txBody>
        </p:sp>
      </p:grpSp>
      <p:sp>
        <p:nvSpPr>
          <p:cNvPr id="8" name="Rectangle 7"/>
          <p:cNvSpPr/>
          <p:nvPr/>
        </p:nvSpPr>
        <p:spPr>
          <a:xfrm>
            <a:off x="9074395" y="2569766"/>
            <a:ext cx="778933" cy="2496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13" name="Rectangle 12"/>
          <p:cNvSpPr/>
          <p:nvPr/>
        </p:nvSpPr>
        <p:spPr>
          <a:xfrm>
            <a:off x="9091330" y="4167811"/>
            <a:ext cx="1190277" cy="25179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17" name="Rectangle 16"/>
          <p:cNvSpPr/>
          <p:nvPr/>
        </p:nvSpPr>
        <p:spPr>
          <a:xfrm>
            <a:off x="10281604" y="4360333"/>
            <a:ext cx="909456" cy="23441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
        <p:nvSpPr>
          <p:cNvPr id="10" name="Rectangle 9"/>
          <p:cNvSpPr/>
          <p:nvPr/>
        </p:nvSpPr>
        <p:spPr>
          <a:xfrm>
            <a:off x="10180004" y="3175001"/>
            <a:ext cx="960256" cy="23706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765">
              <a:solidFill>
                <a:prstClr val="white"/>
              </a:solidFill>
              <a:latin typeface="Calibri" panose="020F0502020204030204"/>
            </a:endParaRPr>
          </a:p>
        </p:txBody>
      </p:sp>
    </p:spTree>
    <p:extLst>
      <p:ext uri="{BB962C8B-B14F-4D97-AF65-F5344CB8AC3E}">
        <p14:creationId xmlns:p14="http://schemas.microsoft.com/office/powerpoint/2010/main" val="2513693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2" grpId="0" animBg="1"/>
      <p:bldP spid="7" grpId="0" animBg="1"/>
      <p:bldP spid="9" grpId="0" animBg="1"/>
      <p:bldP spid="12" grpId="0" animBg="1"/>
      <p:bldP spid="8" grpId="0" animBg="1"/>
      <p:bldP spid="13" grpId="0" animBg="1"/>
      <p:bldP spid="1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Triggers and Bindings</a:t>
            </a:r>
          </a:p>
        </p:txBody>
      </p:sp>
      <p:pic>
        <p:nvPicPr>
          <p:cNvPr id="4" name="Picture 3"/>
          <p:cNvPicPr>
            <a:picLocks noChangeAspect="1"/>
          </p:cNvPicPr>
          <p:nvPr/>
        </p:nvPicPr>
        <p:blipFill>
          <a:blip r:embed="rId3"/>
          <a:stretch>
            <a:fillRect/>
          </a:stretch>
        </p:blipFill>
        <p:spPr>
          <a:xfrm>
            <a:off x="2812271" y="1258128"/>
            <a:ext cx="6992989" cy="5125702"/>
          </a:xfrm>
          <a:prstGeom prst="rect">
            <a:avLst/>
          </a:prstGeom>
        </p:spPr>
      </p:pic>
      <p:sp>
        <p:nvSpPr>
          <p:cNvPr id="3" name="Rectangle 2">
            <a:extLst>
              <a:ext uri="{FF2B5EF4-FFF2-40B4-BE49-F238E27FC236}">
                <a16:creationId xmlns:a16="http://schemas.microsoft.com/office/drawing/2014/main" id="{2DD6C86E-4463-4E3F-9F81-FFEB91B94C33}"/>
              </a:ext>
            </a:extLst>
          </p:cNvPr>
          <p:cNvSpPr/>
          <p:nvPr/>
        </p:nvSpPr>
        <p:spPr>
          <a:xfrm>
            <a:off x="37652" y="6488668"/>
            <a:ext cx="12747812" cy="307777"/>
          </a:xfrm>
          <a:prstGeom prst="rect">
            <a:avLst/>
          </a:prstGeom>
        </p:spPr>
        <p:txBody>
          <a:bodyPr wrap="square">
            <a:spAutoFit/>
          </a:bodyPr>
          <a:lstStyle/>
          <a:p>
            <a:r>
              <a:rPr lang="de-DE" sz="1400" dirty="0">
                <a:hlinkClick r:id="rId4"/>
              </a:rPr>
              <a:t>https://github.com/MicrosoftDocs/azure-docs/blob/master/articles/azure-functions/functions-host-json.md</a:t>
            </a:r>
            <a:r>
              <a:rPr lang="de-DE" sz="1400" dirty="0"/>
              <a:t>  </a:t>
            </a:r>
          </a:p>
        </p:txBody>
      </p:sp>
    </p:spTree>
    <p:extLst>
      <p:ext uri="{BB962C8B-B14F-4D97-AF65-F5344CB8AC3E}">
        <p14:creationId xmlns:p14="http://schemas.microsoft.com/office/powerpoint/2010/main" val="4579756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22E10-8734-49C5-91BB-D93410F1EAF6}"/>
              </a:ext>
            </a:extLst>
          </p:cNvPr>
          <p:cNvPicPr>
            <a:picLocks noChangeAspect="1"/>
          </p:cNvPicPr>
          <p:nvPr/>
        </p:nvPicPr>
        <p:blipFill>
          <a:blip r:embed="rId2"/>
          <a:stretch>
            <a:fillRect/>
          </a:stretch>
        </p:blipFill>
        <p:spPr>
          <a:xfrm>
            <a:off x="3959157" y="853270"/>
            <a:ext cx="4983886" cy="5766207"/>
          </a:xfrm>
          <a:prstGeom prst="rect">
            <a:avLst/>
          </a:prstGeom>
        </p:spPr>
      </p:pic>
      <p:sp>
        <p:nvSpPr>
          <p:cNvPr id="4" name="Title 1">
            <a:extLst>
              <a:ext uri="{FF2B5EF4-FFF2-40B4-BE49-F238E27FC236}">
                <a16:creationId xmlns:a16="http://schemas.microsoft.com/office/drawing/2014/main" id="{BF083060-04A6-45F0-86B3-95C040A53D54}"/>
              </a:ext>
            </a:extLst>
          </p:cNvPr>
          <p:cNvSpPr txBox="1">
            <a:spLocks/>
          </p:cNvSpPr>
          <p:nvPr/>
        </p:nvSpPr>
        <p:spPr>
          <a:xfrm>
            <a:off x="382729" y="11117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Triggers and Bindings</a:t>
            </a:r>
          </a:p>
        </p:txBody>
      </p:sp>
      <p:sp>
        <p:nvSpPr>
          <p:cNvPr id="5" name="Rectangle 4">
            <a:extLst>
              <a:ext uri="{FF2B5EF4-FFF2-40B4-BE49-F238E27FC236}">
                <a16:creationId xmlns:a16="http://schemas.microsoft.com/office/drawing/2014/main" id="{1701118F-317E-4B31-A100-D050C076CC25}"/>
              </a:ext>
            </a:extLst>
          </p:cNvPr>
          <p:cNvSpPr/>
          <p:nvPr/>
        </p:nvSpPr>
        <p:spPr>
          <a:xfrm>
            <a:off x="37652" y="6488668"/>
            <a:ext cx="12747812" cy="307777"/>
          </a:xfrm>
          <a:prstGeom prst="rect">
            <a:avLst/>
          </a:prstGeom>
        </p:spPr>
        <p:txBody>
          <a:bodyPr wrap="square">
            <a:spAutoFit/>
          </a:bodyPr>
          <a:lstStyle/>
          <a:p>
            <a:r>
              <a:rPr lang="de-DE" sz="1400" dirty="0">
                <a:hlinkClick r:id="rId3"/>
              </a:rPr>
              <a:t>https://github.com/MicrosoftDocs/azure-docs/blob/master/articles/azure-functions/functions-host-json.md</a:t>
            </a:r>
            <a:r>
              <a:rPr lang="de-DE" sz="1400" dirty="0"/>
              <a:t>  </a:t>
            </a:r>
          </a:p>
        </p:txBody>
      </p:sp>
    </p:spTree>
    <p:extLst>
      <p:ext uri="{BB962C8B-B14F-4D97-AF65-F5344CB8AC3E}">
        <p14:creationId xmlns:p14="http://schemas.microsoft.com/office/powerpoint/2010/main" val="30468174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2" y="1337343"/>
            <a:ext cx="4840694" cy="1799207"/>
          </a:xfrm>
        </p:spPr>
        <p:txBody>
          <a:bodyPr/>
          <a:lstStyle/>
          <a:p>
            <a:r>
              <a:rPr lang="en-US" sz="3529" b="1" dirty="0"/>
              <a:t>Platform Evolution</a:t>
            </a:r>
            <a:br>
              <a:rPr lang="en-US" sz="3529" b="1"/>
            </a:br>
            <a:endParaRPr lang="de-DE" sz="3529" dirty="0"/>
          </a:p>
        </p:txBody>
      </p:sp>
      <p:sp>
        <p:nvSpPr>
          <p:cNvPr id="5" name="Text Placeholder 4"/>
          <p:cNvSpPr>
            <a:spLocks noGrp="1"/>
          </p:cNvSpPr>
          <p:nvPr>
            <p:ph type="body" sz="quarter" idx="14"/>
          </p:nvPr>
        </p:nvSpPr>
        <p:spPr>
          <a:xfrm>
            <a:off x="194537" y="4250723"/>
            <a:ext cx="5229081" cy="717148"/>
          </a:xfrm>
        </p:spPr>
        <p:txBody>
          <a:bodyPr/>
          <a:lstStyle/>
          <a:p>
            <a:r>
              <a:rPr lang="en-US" dirty="0"/>
              <a:t>Damir Dobric</a:t>
            </a:r>
          </a:p>
          <a:p>
            <a:r>
              <a:rPr lang="en-US" sz="1961" dirty="0"/>
              <a:t>daenet CEO, Lead Architect</a:t>
            </a:r>
          </a:p>
          <a:p>
            <a:r>
              <a:rPr lang="en-US" sz="1961" dirty="0"/>
              <a:t>Microsoft Regional Director</a:t>
            </a:r>
          </a:p>
          <a:p>
            <a:r>
              <a:rPr lang="en-US" sz="1961" dirty="0"/>
              <a:t>Azure Most Valuable Professional</a:t>
            </a:r>
          </a:p>
          <a:p>
            <a:endParaRPr lang="en-US" sz="1961" dirty="0"/>
          </a:p>
          <a:p>
            <a:r>
              <a:rPr lang="en-US" sz="1961" dirty="0">
                <a:hlinkClick r:id="rId3"/>
              </a:rPr>
              <a:t>https://damirdobric.me</a:t>
            </a:r>
            <a:r>
              <a:rPr lang="en-US" sz="1961" dirty="0"/>
              <a:t> </a:t>
            </a:r>
            <a:endParaRPr lang="en-US" dirty="0"/>
          </a:p>
        </p:txBody>
      </p:sp>
      <p:pic>
        <p:nvPicPr>
          <p:cNvPr id="6" name="Picture 5">
            <a:extLst>
              <a:ext uri="{FF2B5EF4-FFF2-40B4-BE49-F238E27FC236}">
                <a16:creationId xmlns:a16="http://schemas.microsoft.com/office/drawing/2014/main" id="{756572A6-2074-4FDF-AA44-E321350F1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811" y="223169"/>
            <a:ext cx="1419339" cy="786204"/>
          </a:xfrm>
          <a:prstGeom prst="rect">
            <a:avLst/>
          </a:prstGeom>
        </p:spPr>
      </p:pic>
    </p:spTree>
    <p:extLst>
      <p:ext uri="{BB962C8B-B14F-4D97-AF65-F5344CB8AC3E}">
        <p14:creationId xmlns:p14="http://schemas.microsoft.com/office/powerpoint/2010/main" val="51403552"/>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a:cxnSpLocks/>
            <a:endCxn id="73" idx="1"/>
          </p:cNvCxnSpPr>
          <p:nvPr/>
        </p:nvCxnSpPr>
        <p:spPr>
          <a:xfrm>
            <a:off x="2317799" y="2543082"/>
            <a:ext cx="7580902" cy="0"/>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0" name="Rounded Rectangle 40"/>
          <p:cNvSpPr/>
          <p:nvPr/>
        </p:nvSpPr>
        <p:spPr>
          <a:xfrm>
            <a:off x="3665108" y="4184871"/>
            <a:ext cx="3200872"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89" name="Rounded Rectangle 40"/>
          <p:cNvSpPr/>
          <p:nvPr/>
        </p:nvSpPr>
        <p:spPr>
          <a:xfrm>
            <a:off x="7479048" y="4184871"/>
            <a:ext cx="2571457"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66" name="Rounded Rectangle 65"/>
          <p:cNvSpPr/>
          <p:nvPr/>
        </p:nvSpPr>
        <p:spPr>
          <a:xfrm>
            <a:off x="457692" y="1637536"/>
            <a:ext cx="1873013" cy="1873013"/>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defRPr/>
            </a:pPr>
            <a:endParaRPr lang="en-US" sz="1200" err="1">
              <a:solidFill>
                <a:srgbClr val="505050"/>
              </a:solidFill>
              <a:latin typeface="Segoe UI"/>
            </a:endParaRPr>
          </a:p>
        </p:txBody>
      </p:sp>
      <p:sp>
        <p:nvSpPr>
          <p:cNvPr id="4" name="TextBox 12"/>
          <p:cNvSpPr txBox="1"/>
          <p:nvPr/>
        </p:nvSpPr>
        <p:spPr>
          <a:xfrm>
            <a:off x="347372" y="1240983"/>
            <a:ext cx="1203250" cy="380892"/>
          </a:xfrm>
          <a:prstGeom prst="rect">
            <a:avLst/>
          </a:prstGeom>
        </p:spPr>
        <p:txBody>
          <a:bodyPr vert="horz" wrap="square" lIns="91414" tIns="91414" rIns="91414" bIns="91414" rtlCol="0" anchor="t">
            <a:noAutofit/>
          </a:bodyPr>
          <a:lstStyle/>
          <a:p>
            <a:pPr marL="233273" indent="-233273"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1) Trigger</a:t>
            </a:r>
          </a:p>
        </p:txBody>
      </p:sp>
      <p:sp>
        <p:nvSpPr>
          <p:cNvPr id="5" name="TextBox 24"/>
          <p:cNvSpPr txBox="1"/>
          <p:nvPr/>
        </p:nvSpPr>
        <p:spPr>
          <a:xfrm>
            <a:off x="3589204" y="6014736"/>
            <a:ext cx="1854833" cy="380892"/>
          </a:xfrm>
          <a:prstGeom prst="rect">
            <a:avLst/>
          </a:prstGeom>
        </p:spPr>
        <p:txBody>
          <a:bodyPr vert="horz" wrap="square" lIns="91414" tIns="91414" rIns="91414" bIns="91414" rtlCol="0" anchor="t">
            <a:noAutofit/>
          </a:bodyPr>
          <a:lstStyle/>
          <a:p>
            <a:pPr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7) Develop locally</a:t>
            </a:r>
          </a:p>
        </p:txBody>
      </p:sp>
      <p:sp>
        <p:nvSpPr>
          <p:cNvPr id="6" name="TextBox 25"/>
          <p:cNvSpPr txBox="1"/>
          <p:nvPr/>
        </p:nvSpPr>
        <p:spPr>
          <a:xfrm>
            <a:off x="5076213" y="1240983"/>
            <a:ext cx="1980638" cy="380892"/>
          </a:xfrm>
          <a:prstGeom prst="rect">
            <a:avLst/>
          </a:prstGeom>
        </p:spPr>
        <p:txBody>
          <a:bodyPr vert="horz" wrap="square" lIns="91414" tIns="91414" rIns="91414" bIns="91414" rtlCol="0" anchor="t">
            <a:noAutofit/>
          </a:bodyPr>
          <a:lstStyle/>
          <a:p>
            <a:pPr marL="233273" indent="-233273"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3) Develop</a:t>
            </a:r>
          </a:p>
        </p:txBody>
      </p:sp>
      <p:sp>
        <p:nvSpPr>
          <p:cNvPr id="7" name="TextBox 30"/>
          <p:cNvSpPr txBox="1"/>
          <p:nvPr/>
        </p:nvSpPr>
        <p:spPr>
          <a:xfrm>
            <a:off x="7449357" y="1205632"/>
            <a:ext cx="1607378" cy="380892"/>
          </a:xfrm>
          <a:prstGeom prst="rect">
            <a:avLst/>
          </a:prstGeom>
        </p:spPr>
        <p:txBody>
          <a:bodyPr vert="horz" wrap="square" lIns="91414" tIns="91414" rIns="91414" bIns="91414" rtlCol="0" anchor="t">
            <a:noAutofit/>
          </a:bodyPr>
          <a:lstStyle/>
          <a:p>
            <a:pPr marL="233273" indent="-233273"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4) Execute</a:t>
            </a:r>
          </a:p>
        </p:txBody>
      </p:sp>
      <p:sp>
        <p:nvSpPr>
          <p:cNvPr id="11" name="TextBox 10"/>
          <p:cNvSpPr txBox="1"/>
          <p:nvPr/>
        </p:nvSpPr>
        <p:spPr>
          <a:xfrm>
            <a:off x="7408855" y="6014736"/>
            <a:ext cx="2446671" cy="380892"/>
          </a:xfrm>
          <a:prstGeom prst="rect">
            <a:avLst/>
          </a:prstGeom>
        </p:spPr>
        <p:txBody>
          <a:bodyPr vert="horz" wrap="square" lIns="91414" tIns="91414" rIns="91414" bIns="91414" rtlCol="0" anchor="t">
            <a:noAutofit/>
          </a:bodyPr>
          <a:lstStyle/>
          <a:p>
            <a:pPr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6) Monitor and improve</a:t>
            </a:r>
          </a:p>
        </p:txBody>
      </p:sp>
      <p:sp>
        <p:nvSpPr>
          <p:cNvPr id="40" name="Rounded Rectangle 39"/>
          <p:cNvSpPr/>
          <p:nvPr/>
        </p:nvSpPr>
        <p:spPr>
          <a:xfrm>
            <a:off x="5193758"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41" name="Rounded Rectangle 40"/>
          <p:cNvSpPr/>
          <p:nvPr/>
        </p:nvSpPr>
        <p:spPr>
          <a:xfrm>
            <a:off x="7577867"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45" name="Rounded Rectangle 44"/>
          <p:cNvSpPr/>
          <p:nvPr/>
        </p:nvSpPr>
        <p:spPr>
          <a:xfrm>
            <a:off x="2809648"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sp>
        <p:nvSpPr>
          <p:cNvPr id="56" name="TextBox 55"/>
          <p:cNvSpPr txBox="1"/>
          <p:nvPr/>
        </p:nvSpPr>
        <p:spPr>
          <a:xfrm>
            <a:off x="2700466" y="1231766"/>
            <a:ext cx="1678563" cy="380892"/>
          </a:xfrm>
          <a:prstGeom prst="rect">
            <a:avLst/>
          </a:prstGeom>
        </p:spPr>
        <p:txBody>
          <a:bodyPr vert="horz" wrap="square" lIns="91414" tIns="91414" rIns="91414" bIns="91414" rtlCol="0" anchor="t">
            <a:noAutofit/>
          </a:bodyPr>
          <a:lstStyle/>
          <a:p>
            <a:pPr marL="233273" indent="-233273"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2030" y="3369797"/>
            <a:ext cx="9524" cy="9524"/>
          </a:xfrm>
          <a:prstGeom prst="rect">
            <a:avLst/>
          </a:prstGeom>
        </p:spPr>
      </p:pic>
      <p:grpSp>
        <p:nvGrpSpPr>
          <p:cNvPr id="15" name="Group 14"/>
          <p:cNvGrpSpPr/>
          <p:nvPr/>
        </p:nvGrpSpPr>
        <p:grpSpPr>
          <a:xfrm>
            <a:off x="5337743" y="1874116"/>
            <a:ext cx="1507149" cy="1328198"/>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a:extLst>
                  <a:ext uri="{28A0092B-C50C-407E-A947-70E740481C1C}">
                    <a14:useLocalDpi xmlns:a14="http://schemas.microsoft.com/office/drawing/2010/main" val="0"/>
                  </a:ext>
                </a:extLst>
              </a:blip>
              <a:srcRect l="15981" t="20881" r="52709" b="41924"/>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a:stretch>
              <a:fillRect/>
            </a:stretch>
          </p:blipFill>
          <p:spPr>
            <a:xfrm>
              <a:off x="6259051" y="1370854"/>
              <a:ext cx="610110" cy="610109"/>
            </a:xfrm>
            <a:prstGeom prst="rect">
              <a:avLst/>
            </a:prstGeom>
          </p:spPr>
        </p:pic>
      </p:grpSp>
      <p:sp>
        <p:nvSpPr>
          <p:cNvPr id="72" name="TextBox 71"/>
          <p:cNvSpPr txBox="1"/>
          <p:nvPr/>
        </p:nvSpPr>
        <p:spPr>
          <a:xfrm>
            <a:off x="9820648" y="1216044"/>
            <a:ext cx="1813057" cy="380892"/>
          </a:xfrm>
          <a:prstGeom prst="rect">
            <a:avLst/>
          </a:prstGeom>
        </p:spPr>
        <p:txBody>
          <a:bodyPr vert="horz" wrap="square" lIns="91414" tIns="91414" rIns="91414" bIns="91414" rtlCol="0" anchor="t">
            <a:noAutofit/>
          </a:bodyPr>
          <a:lstStyle/>
          <a:p>
            <a:pPr defTabSz="914192">
              <a:defRPr/>
            </a:pPr>
            <a:r>
              <a:rPr lang="en-US" sz="1600">
                <a:gradFill>
                  <a:gsLst>
                    <a:gs pos="0">
                      <a:schemeClr val="tx1"/>
                    </a:gs>
                    <a:gs pos="32000">
                      <a:schemeClr val="tx1"/>
                    </a:gs>
                  </a:gsLst>
                  <a:lin ang="0" scaled="0"/>
                </a:gradFill>
                <a:latin typeface="Segoe UI"/>
                <a:ea typeface="Segoe UI" pitchFamily="34" charset="0"/>
                <a:cs typeface="Segoe UI" pitchFamily="34" charset="0"/>
              </a:rPr>
              <a:t>5) Output binding</a:t>
            </a:r>
          </a:p>
        </p:txBody>
      </p:sp>
      <p:sp>
        <p:nvSpPr>
          <p:cNvPr id="73" name="Rounded Rectangle 72"/>
          <p:cNvSpPr/>
          <p:nvPr/>
        </p:nvSpPr>
        <p:spPr>
          <a:xfrm>
            <a:off x="9898701" y="1637536"/>
            <a:ext cx="1873528" cy="1873528"/>
          </a:xfrm>
          <a:prstGeom prst="roundRect">
            <a:avLst>
              <a:gd name="adj" fmla="val 0"/>
            </a:avLst>
          </a:prstGeom>
          <a:solidFill>
            <a:schemeClr val="tx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b" anchorCtr="0" forceAA="0" compatLnSpc="1">
            <a:prstTxWarp prst="textNoShape">
              <a:avLst/>
            </a:prstTxWarp>
            <a:noAutofit/>
          </a:bodyPr>
          <a:lstStyle/>
          <a:p>
            <a:pPr algn="r" defTabSz="914192"/>
            <a:endParaRPr lang="en-US" sz="1200" err="1">
              <a:solidFill>
                <a:srgbClr val="505050"/>
              </a:solidFill>
              <a:latin typeface="Segoe UI"/>
            </a:endParaRPr>
          </a:p>
        </p:txBody>
      </p:sp>
      <p:grpSp>
        <p:nvGrpSpPr>
          <p:cNvPr id="47" name="Group 46"/>
          <p:cNvGrpSpPr/>
          <p:nvPr/>
        </p:nvGrpSpPr>
        <p:grpSpPr>
          <a:xfrm>
            <a:off x="3857711" y="4552366"/>
            <a:ext cx="2784170" cy="1313704"/>
            <a:chOff x="4231146" y="4475719"/>
            <a:chExt cx="2784565" cy="1313891"/>
          </a:xfrm>
        </p:grpSpPr>
        <p:grpSp>
          <p:nvGrpSpPr>
            <p:cNvPr id="44" name="Group 43"/>
            <p:cNvGrpSpPr/>
            <p:nvPr/>
          </p:nvGrpSpPr>
          <p:grpSpPr>
            <a:xfrm>
              <a:off x="4231146" y="4475719"/>
              <a:ext cx="2784565" cy="1313891"/>
              <a:chOff x="4647332" y="3671631"/>
              <a:chExt cx="2784565" cy="1313891"/>
            </a:xfrm>
          </p:grpSpPr>
          <p:pic>
            <p:nvPicPr>
              <p:cNvPr id="22" name="Picture 21"/>
              <p:cNvPicPr>
                <a:picLocks noChangeAspect="1"/>
              </p:cNvPicPr>
              <p:nvPr/>
            </p:nvPicPr>
            <p:blipFill>
              <a:blip r:embed="rId7"/>
              <a:stretch>
                <a:fillRect/>
              </a:stretch>
            </p:blipFill>
            <p:spPr>
              <a:xfrm>
                <a:off x="4647332" y="4039954"/>
                <a:ext cx="2784565" cy="945568"/>
              </a:xfrm>
              <a:prstGeom prst="rect">
                <a:avLst/>
              </a:prstGeom>
              <a:solidFill>
                <a:schemeClr val="accent1">
                  <a:lumMod val="60000"/>
                  <a:lumOff val="40000"/>
                </a:schemeClr>
              </a:solidFill>
            </p:spPr>
          </p:pic>
          <p:pic>
            <p:nvPicPr>
              <p:cNvPr id="42" name="Picture 41"/>
              <p:cNvPicPr>
                <a:picLocks noChangeAspect="1"/>
              </p:cNvPicPr>
              <p:nvPr/>
            </p:nvPicPr>
            <p:blipFill>
              <a:blip r:embed="rId8"/>
              <a:stretch>
                <a:fillRect/>
              </a:stretch>
            </p:blipFill>
            <p:spPr>
              <a:xfrm>
                <a:off x="6136751" y="3671631"/>
                <a:ext cx="492565" cy="515475"/>
              </a:xfrm>
              <a:prstGeom prst="rect">
                <a:avLst/>
              </a:prstGeom>
              <a:ln>
                <a:noFill/>
              </a:ln>
            </p:spPr>
          </p:pic>
          <p:pic>
            <p:nvPicPr>
              <p:cNvPr id="21" name="Picture 20"/>
              <p:cNvPicPr>
                <a:picLocks noChangeAspect="1"/>
              </p:cNvPicPr>
              <p:nvPr/>
            </p:nvPicPr>
            <p:blipFill>
              <a:blip r:embed="rId8"/>
              <a:stretch>
                <a:fillRect/>
              </a:stretch>
            </p:blipFill>
            <p:spPr>
              <a:xfrm>
                <a:off x="5465621" y="3671631"/>
                <a:ext cx="492565" cy="515475"/>
              </a:xfrm>
              <a:prstGeom prst="rect">
                <a:avLst/>
              </a:prstGeom>
              <a:ln>
                <a:no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114" name="Group 113"/>
          <p:cNvGrpSpPr/>
          <p:nvPr/>
        </p:nvGrpSpPr>
        <p:grpSpPr>
          <a:xfrm>
            <a:off x="3162361" y="1872187"/>
            <a:ext cx="1085530" cy="1440742"/>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1414" tIns="91414" rIns="91414" bIns="91414" rtlCol="0" anchor="t">
              <a:noAutofit/>
            </a:bodyPr>
            <a:lstStyle/>
            <a:p>
              <a:pPr marL="233273" indent="-233273" defTabSz="914192">
                <a:defRPr/>
              </a:pPr>
              <a:r>
                <a:rPr lang="en-US" sz="1100">
                  <a:gradFill>
                    <a:gsLst>
                      <a:gs pos="0">
                        <a:schemeClr val="bg1"/>
                      </a:gs>
                      <a:gs pos="32000">
                        <a:schemeClr val="bg1"/>
                      </a:gs>
                    </a:gsLst>
                    <a:lin ang="5400000" scaled="0"/>
                  </a:gradFill>
                  <a:latin typeface="Segoe UI"/>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1" cstate="hq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noFill/>
            </p:spPr>
          </p:pic>
          <p:pic>
            <p:nvPicPr>
              <p:cNvPr id="93" name="Picture 92" descr="Storage blob.png"/>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noFill/>
            </p:spPr>
          </p:pic>
          <p:pic>
            <p:nvPicPr>
              <p:cNvPr id="94" name="Picture 93"/>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noFill/>
            </p:spPr>
          </p:pic>
          <p:pic>
            <p:nvPicPr>
              <p:cNvPr id="96" name="Picture 95"/>
              <p:cNvPicPr>
                <a:picLocks noChangeAspect="1"/>
              </p:cNvPicPr>
              <p:nvPr/>
            </p:nvPicPr>
            <p:blipFill>
              <a:blip r:embed="rId14" cstate="hq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noFill/>
            </p:spPr>
          </p:pic>
          <p:pic>
            <p:nvPicPr>
              <p:cNvPr id="97" name="Picture 96"/>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noFill/>
            </p:spPr>
          </p:pic>
          <p:pic>
            <p:nvPicPr>
              <p:cNvPr id="100" name="Picture 99" descr="Storage table.png"/>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noFill/>
            </p:spPr>
          </p:pic>
        </p:grpSp>
      </p:grpSp>
      <p:grpSp>
        <p:nvGrpSpPr>
          <p:cNvPr id="101" name="Group 100"/>
          <p:cNvGrpSpPr/>
          <p:nvPr/>
        </p:nvGrpSpPr>
        <p:grpSpPr>
          <a:xfrm>
            <a:off x="7953353" y="2039539"/>
            <a:ext cx="1085530" cy="1092713"/>
            <a:chOff x="9716686" y="3636098"/>
            <a:chExt cx="1085684" cy="1092868"/>
          </a:xfrm>
        </p:grpSpPr>
        <p:grpSp>
          <p:nvGrpSpPr>
            <p:cNvPr id="103" name="Group 102"/>
            <p:cNvGrpSpPr/>
            <p:nvPr/>
          </p:nvGrpSpPr>
          <p:grpSpPr>
            <a:xfrm>
              <a:off x="9807936" y="3636098"/>
              <a:ext cx="918421" cy="846402"/>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a:endParaRPr>
              </a:p>
            </p:txBody>
          </p:sp>
        </p:grpSp>
        <p:sp>
          <p:nvSpPr>
            <p:cNvPr id="113" name="TextBox 112"/>
            <p:cNvSpPr txBox="1"/>
            <p:nvPr/>
          </p:nvSpPr>
          <p:spPr>
            <a:xfrm>
              <a:off x="9716686" y="4441502"/>
              <a:ext cx="1085684" cy="287464"/>
            </a:xfrm>
            <a:prstGeom prst="rect">
              <a:avLst/>
            </a:prstGeom>
          </p:spPr>
          <p:txBody>
            <a:bodyPr vert="horz" wrap="square" lIns="91414" tIns="91414" rIns="91414" bIns="91414" rtlCol="0" anchor="t">
              <a:noAutofit/>
            </a:bodyPr>
            <a:lstStyle/>
            <a:p>
              <a:pPr marL="233273" indent="-233273" defTabSz="914192">
                <a:lnSpc>
                  <a:spcPct val="90000"/>
                </a:lnSpc>
                <a:defRPr/>
              </a:pPr>
              <a:r>
                <a:rPr lang="en-US" sz="1100">
                  <a:gradFill>
                    <a:gsLst>
                      <a:gs pos="0">
                        <a:schemeClr val="bg1"/>
                      </a:gs>
                      <a:gs pos="32000">
                        <a:schemeClr val="bg1"/>
                      </a:gs>
                    </a:gsLst>
                    <a:lin ang="5400000" scaled="0"/>
                  </a:gradFill>
                  <a:latin typeface="Segoe UI"/>
                  <a:cs typeface="Segoe UI" pitchFamily="34" charset="0"/>
                </a:rPr>
                <a:t>App Services</a:t>
              </a:r>
            </a:p>
            <a:p>
              <a:pPr marL="233273" indent="-233273" defTabSz="914192">
                <a:lnSpc>
                  <a:spcPct val="90000"/>
                </a:lnSpc>
                <a:defRPr/>
              </a:pPr>
              <a:r>
                <a:rPr lang="en-US" sz="1100">
                  <a:gradFill>
                    <a:gsLst>
                      <a:gs pos="0">
                        <a:schemeClr val="bg1"/>
                      </a:gs>
                      <a:gs pos="32000">
                        <a:schemeClr val="bg1"/>
                      </a:gs>
                    </a:gsLst>
                    <a:lin ang="5400000" scaled="0"/>
                  </a:gradFill>
                  <a:latin typeface="Segoe UI"/>
                  <a:cs typeface="Segoe UI" pitchFamily="34" charset="0"/>
                </a:rPr>
                <a:t>Hosting Plans</a:t>
              </a:r>
            </a:p>
          </p:txBody>
        </p:sp>
      </p:grpSp>
      <p:grpSp>
        <p:nvGrpSpPr>
          <p:cNvPr id="9" name="Group 8"/>
          <p:cNvGrpSpPr/>
          <p:nvPr/>
        </p:nvGrpSpPr>
        <p:grpSpPr>
          <a:xfrm>
            <a:off x="10014489" y="1906869"/>
            <a:ext cx="1602805" cy="1440742"/>
            <a:chOff x="10183026" y="1826275"/>
            <a:chExt cx="1634945" cy="1469632"/>
          </a:xfrm>
        </p:grpSpPr>
        <p:grpSp>
          <p:nvGrpSpPr>
            <p:cNvPr id="116" name="Group 115"/>
            <p:cNvGrpSpPr/>
            <p:nvPr/>
          </p:nvGrpSpPr>
          <p:grpSpPr>
            <a:xfrm>
              <a:off x="10183026" y="1826275"/>
              <a:ext cx="1107297" cy="1469632"/>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1414" tIns="91414" rIns="91414" bIns="91414" rtlCol="0" anchor="t">
                <a:noAutofit/>
              </a:bodyPr>
              <a:lstStyle/>
              <a:p>
                <a:pPr marL="233273" indent="-233273" defTabSz="914192">
                  <a:defRPr/>
                </a:pPr>
                <a:r>
                  <a:rPr lang="en-US" sz="1100">
                    <a:gradFill>
                      <a:gsLst>
                        <a:gs pos="0">
                          <a:schemeClr val="bg1"/>
                        </a:gs>
                        <a:gs pos="32000">
                          <a:schemeClr val="bg1"/>
                        </a:gs>
                      </a:gsLst>
                      <a:lin ang="5400000" scaled="0"/>
                    </a:gradFill>
                    <a:latin typeface="Segoe UI"/>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1" cstate="hq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noFill/>
              </p:spPr>
            </p:pic>
            <p:pic>
              <p:nvPicPr>
                <p:cNvPr id="120" name="Picture 119" descr="Storage blob.png"/>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noFill/>
              </p:spPr>
            </p:pic>
            <p:pic>
              <p:nvPicPr>
                <p:cNvPr id="121" name="Picture 120"/>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noFill/>
              </p:spPr>
            </p:pic>
            <p:pic>
              <p:nvPicPr>
                <p:cNvPr id="122" name="Picture 121"/>
                <p:cNvPicPr>
                  <a:picLocks noChangeAspect="1"/>
                </p:cNvPicPr>
                <p:nvPr/>
              </p:nvPicPr>
              <p:blipFill>
                <a:blip r:embed="rId14" cstate="hq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noFill/>
              </p:spPr>
            </p:pic>
            <p:pic>
              <p:nvPicPr>
                <p:cNvPr id="123" name="Picture 122"/>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noFill/>
              </p:spPr>
            </p:pic>
            <p:pic>
              <p:nvPicPr>
                <p:cNvPr id="124" name="Picture 123" descr="Storage table.png"/>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noFill/>
              </p:spPr>
            </p:pic>
          </p:grpSp>
        </p:grpSp>
        <p:pic>
          <p:nvPicPr>
            <p:cNvPr id="125" name="Picture 124"/>
            <p:cNvPicPr>
              <a:picLocks noChangeAspect="1"/>
            </p:cNvPicPr>
            <p:nvPr/>
          </p:nvPicPr>
          <p:blipFill>
            <a:blip r:embed="rId17"/>
            <a:stretch>
              <a:fillRect/>
            </a:stretch>
          </p:blipFill>
          <p:spPr>
            <a:xfrm>
              <a:off x="11194973" y="2288597"/>
              <a:ext cx="622998" cy="311499"/>
            </a:xfrm>
            <a:prstGeom prst="rect">
              <a:avLst/>
            </a:prstGeom>
          </p:spPr>
        </p:pic>
      </p:grpSp>
      <p:grpSp>
        <p:nvGrpSpPr>
          <p:cNvPr id="8" name="Group 7"/>
          <p:cNvGrpSpPr/>
          <p:nvPr/>
        </p:nvGrpSpPr>
        <p:grpSpPr>
          <a:xfrm>
            <a:off x="583295" y="1826696"/>
            <a:ext cx="1734505" cy="1520844"/>
            <a:chOff x="551960" y="1755252"/>
            <a:chExt cx="1769285" cy="1551340"/>
          </a:xfrm>
        </p:grpSpPr>
        <p:grpSp>
          <p:nvGrpSpPr>
            <p:cNvPr id="84" name="Group 83"/>
            <p:cNvGrpSpPr/>
            <p:nvPr/>
          </p:nvGrpSpPr>
          <p:grpSpPr>
            <a:xfrm>
              <a:off x="1373654" y="1755252"/>
              <a:ext cx="947591" cy="652552"/>
              <a:chOff x="1542307" y="1901424"/>
              <a:chExt cx="929095" cy="639816"/>
            </a:xfrm>
          </p:grpSpPr>
          <p:pic>
            <p:nvPicPr>
              <p:cNvPr id="50" name="Picture 49"/>
              <p:cNvPicPr>
                <a:picLocks noChangeAspect="1"/>
              </p:cNvPicPr>
              <p:nvPr/>
            </p:nvPicPr>
            <p:blipFill rotWithShape="1">
              <a:blip r:embed="rId18"/>
              <a:srcRect t="9057"/>
              <a:stretch/>
            </p:blipFill>
            <p:spPr>
              <a:xfrm>
                <a:off x="1804190" y="1901424"/>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1414" tIns="91414" rIns="91414" bIns="91414" rtlCol="0" anchor="t">
                <a:noAutofit/>
              </a:bodyPr>
              <a:lstStyle/>
              <a:p>
                <a:pPr marL="233273" indent="-233273" algn="ctr" defTabSz="914192">
                  <a:defRPr/>
                </a:pPr>
                <a:r>
                  <a:rPr lang="en-US" sz="1100">
                    <a:gradFill>
                      <a:gsLst>
                        <a:gs pos="0">
                          <a:schemeClr val="bg1"/>
                        </a:gs>
                        <a:gs pos="32000">
                          <a:schemeClr val="bg1"/>
                        </a:gs>
                      </a:gsLst>
                      <a:lin ang="5400000" scaled="0"/>
                    </a:gradFill>
                    <a:latin typeface="Segoe UI"/>
                    <a:cs typeface="Segoe UI" pitchFamily="34" charset="0"/>
                  </a:rPr>
                  <a:t>Web </a:t>
                </a:r>
              </a:p>
              <a:p>
                <a:pPr marL="233273" indent="-233273" algn="ctr" defTabSz="914192">
                  <a:defRPr/>
                </a:pPr>
                <a:r>
                  <a:rPr lang="en-US" sz="1100">
                    <a:gradFill>
                      <a:gsLst>
                        <a:gs pos="0">
                          <a:schemeClr val="bg1"/>
                        </a:gs>
                        <a:gs pos="32000">
                          <a:schemeClr val="bg1"/>
                        </a:gs>
                      </a:gsLst>
                      <a:lin ang="5400000" scaled="0"/>
                    </a:gradFill>
                    <a:latin typeface="Segoe UI"/>
                    <a:cs typeface="Segoe UI" pitchFamily="34" charset="0"/>
                  </a:rPr>
                  <a:t>Hooks</a:t>
                </a:r>
              </a:p>
            </p:txBody>
          </p:sp>
        </p:grpSp>
        <p:grpSp>
          <p:nvGrpSpPr>
            <p:cNvPr id="88" name="Group 87"/>
            <p:cNvGrpSpPr/>
            <p:nvPr/>
          </p:nvGrpSpPr>
          <p:grpSpPr>
            <a:xfrm>
              <a:off x="551960" y="1855798"/>
              <a:ext cx="1107297" cy="1450794"/>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1" cstate="hqprint">
                    <a:biLevel thresh="25000"/>
                    <a:extLst>
                      <a:ext uri="{28A0092B-C50C-407E-A947-70E740481C1C}">
                        <a14:useLocalDpi xmlns:a14="http://schemas.microsoft.com/office/drawing/2010/main" val="0"/>
                      </a:ext>
                    </a:extLst>
                  </a:blip>
                  <a:stretch>
                    <a:fillRect/>
                  </a:stretch>
                </p:blipFill>
                <p:spPr>
                  <a:xfrm>
                    <a:off x="955490" y="1476192"/>
                    <a:ext cx="361147" cy="361148"/>
                  </a:xfrm>
                  <a:prstGeom prst="rect">
                    <a:avLst/>
                  </a:prstGeom>
                  <a:noFill/>
                </p:spPr>
              </p:pic>
              <p:pic>
                <p:nvPicPr>
                  <p:cNvPr id="79" name="Picture 78" descr="Storage blob.png"/>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955490" y="1887456"/>
                    <a:ext cx="367455" cy="367457"/>
                  </a:xfrm>
                  <a:prstGeom prst="rect">
                    <a:avLst/>
                  </a:prstGeom>
                  <a:noFill/>
                </p:spPr>
              </p:pic>
              <p:pic>
                <p:nvPicPr>
                  <p:cNvPr id="80" name="Picture 79"/>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1382572" y="1872954"/>
                    <a:ext cx="373934" cy="373934"/>
                  </a:xfrm>
                  <a:prstGeom prst="rect">
                    <a:avLst/>
                  </a:prstGeom>
                  <a:noFill/>
                </p:spPr>
              </p:pic>
              <p:pic>
                <p:nvPicPr>
                  <p:cNvPr id="81" name="Picture 80"/>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1398871" y="1460989"/>
                    <a:ext cx="357634" cy="362902"/>
                  </a:xfrm>
                  <a:prstGeom prst="rect">
                    <a:avLst/>
                  </a:prstGeom>
                  <a:noFill/>
                </p:spPr>
              </p:pic>
            </p:grpSp>
            <p:sp>
              <p:nvSpPr>
                <p:cNvPr id="85" name="TextBox 84"/>
                <p:cNvSpPr txBox="1"/>
                <p:nvPr/>
              </p:nvSpPr>
              <p:spPr>
                <a:xfrm>
                  <a:off x="746014" y="2180527"/>
                  <a:ext cx="1085684" cy="287464"/>
                </a:xfrm>
                <a:prstGeom prst="rect">
                  <a:avLst/>
                </a:prstGeom>
              </p:spPr>
              <p:txBody>
                <a:bodyPr vert="horz" wrap="square" lIns="91414" tIns="91414" rIns="91414" bIns="91414" rtlCol="0" anchor="t">
                  <a:noAutofit/>
                </a:bodyPr>
                <a:lstStyle/>
                <a:p>
                  <a:pPr marL="233273" indent="-233273" defTabSz="914192">
                    <a:defRPr/>
                  </a:pPr>
                  <a:r>
                    <a:rPr lang="en-US" sz="1100">
                      <a:gradFill>
                        <a:gsLst>
                          <a:gs pos="0">
                            <a:schemeClr val="bg1"/>
                          </a:gs>
                          <a:gs pos="32000">
                            <a:schemeClr val="bg1"/>
                          </a:gs>
                        </a:gsLst>
                        <a:lin ang="5400000" scaled="0"/>
                      </a:gradFill>
                      <a:latin typeface="Segoe UI"/>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20" cstate="hqprint">
                <a:biLevel thresh="25000"/>
                <a:extLst>
                  <a:ext uri="{28A0092B-C50C-407E-A947-70E740481C1C}">
                    <a14:useLocalDpi xmlns:a14="http://schemas.microsoft.com/office/drawing/2010/main" val="0"/>
                  </a:ext>
                </a:extLst>
              </a:blip>
              <a:stretch>
                <a:fillRect/>
              </a:stretch>
            </p:blipFill>
            <p:spPr>
              <a:xfrm>
                <a:off x="1113367" y="1495706"/>
                <a:ext cx="370431" cy="370431"/>
              </a:xfrm>
              <a:prstGeom prst="rect">
                <a:avLst/>
              </a:prstGeom>
              <a:noFill/>
            </p:spPr>
          </p:pic>
        </p:grpSp>
        <p:pic>
          <p:nvPicPr>
            <p:cNvPr id="127" name="Picture 126"/>
            <p:cNvPicPr>
              <a:picLocks noChangeAspect="1"/>
            </p:cNvPicPr>
            <p:nvPr/>
          </p:nvPicPr>
          <p:blipFill>
            <a:blip r:embed="rId17"/>
            <a:stretch>
              <a:fillRect/>
            </a:stretch>
          </p:blipFill>
          <p:spPr>
            <a:xfrm>
              <a:off x="1498181" y="2697870"/>
              <a:ext cx="622998" cy="311499"/>
            </a:xfrm>
            <a:prstGeom prst="rect">
              <a:avLst/>
            </a:prstGeom>
          </p:spPr>
        </p:pic>
      </p:grpSp>
      <p:pic>
        <p:nvPicPr>
          <p:cNvPr id="130" name="Picture 129"/>
          <p:cNvPicPr>
            <a:picLocks noChangeAspect="1"/>
          </p:cNvPicPr>
          <p:nvPr/>
        </p:nvPicPr>
        <p:blipFill>
          <a:blip r:embed="rId4"/>
          <a:stretch>
            <a:fillRect/>
          </a:stretch>
        </p:blipFill>
        <p:spPr>
          <a:xfrm>
            <a:off x="7715902" y="4360089"/>
            <a:ext cx="2097748" cy="1523094"/>
          </a:xfrm>
          <a:prstGeom prst="rect">
            <a:avLst/>
          </a:prstGeom>
          <a:ln>
            <a:noFill/>
          </a:ln>
        </p:spPr>
      </p:pic>
      <p:cxnSp>
        <p:nvCxnSpPr>
          <p:cNvPr id="95" name="Straight Arrow Connector 94"/>
          <p:cNvCxnSpPr>
            <a:cxnSpLocks/>
            <a:stCxn id="41" idx="2"/>
          </p:cNvCxnSpPr>
          <p:nvPr/>
        </p:nvCxnSpPr>
        <p:spPr>
          <a:xfrm>
            <a:off x="8514631" y="3511064"/>
            <a:ext cx="0" cy="673808"/>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cxnSpLocks/>
            <a:stCxn id="89" idx="1"/>
            <a:endCxn id="90" idx="3"/>
          </p:cNvCxnSpPr>
          <p:nvPr/>
        </p:nvCxnSpPr>
        <p:spPr>
          <a:xfrm flipH="1">
            <a:off x="6865981" y="5121635"/>
            <a:ext cx="613068" cy="0"/>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p:cNvCxnSpPr>
          <p:nvPr/>
        </p:nvCxnSpPr>
        <p:spPr>
          <a:xfrm flipH="1" flipV="1">
            <a:off x="7056851" y="3510549"/>
            <a:ext cx="422198" cy="674322"/>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p:cNvCxnSpPr>
          <p:nvPr/>
        </p:nvCxnSpPr>
        <p:spPr>
          <a:xfrm flipV="1">
            <a:off x="5573810" y="3510549"/>
            <a:ext cx="265605" cy="946661"/>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p:cNvCxnSpPr>
          <p:nvPr/>
        </p:nvCxnSpPr>
        <p:spPr>
          <a:xfrm flipV="1">
            <a:off x="4960742" y="3510549"/>
            <a:ext cx="386177" cy="970484"/>
          </a:xfrm>
          <a:prstGeom prst="straightConnector1">
            <a:avLst/>
          </a:prstGeom>
          <a:ln w="25400" cap="sq">
            <a:solidFill>
              <a:schemeClr val="tx2"/>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241" y="289957"/>
            <a:ext cx="11922760" cy="899537"/>
          </a:xfrm>
        </p:spPr>
        <p:txBody>
          <a:bodyPr/>
          <a:lstStyle/>
          <a:p>
            <a:r>
              <a:rPr lang="en-US"/>
              <a:t>Seamless DevOps experience with Functions</a:t>
            </a:r>
            <a:br>
              <a:rPr lang="en-US"/>
            </a:br>
            <a:endParaRPr lang="en-US"/>
          </a:p>
        </p:txBody>
      </p:sp>
    </p:spTree>
    <p:extLst>
      <p:ext uri="{BB962C8B-B14F-4D97-AF65-F5344CB8AC3E}">
        <p14:creationId xmlns:p14="http://schemas.microsoft.com/office/powerpoint/2010/main" val="2687746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a:t>
            </a:r>
          </a:p>
        </p:txBody>
      </p:sp>
      <p:sp>
        <p:nvSpPr>
          <p:cNvPr id="5" name="Text Placeholder 4">
            <a:extLst>
              <a:ext uri="{FF2B5EF4-FFF2-40B4-BE49-F238E27FC236}">
                <a16:creationId xmlns:a16="http://schemas.microsoft.com/office/drawing/2014/main" id="{3EA073DA-659E-4A60-B96A-061BE77D19C7}"/>
              </a:ext>
            </a:extLst>
          </p:cNvPr>
          <p:cNvSpPr>
            <a:spLocks noGrp="1"/>
          </p:cNvSpPr>
          <p:nvPr>
            <p:ph type="body" sz="quarter" idx="12"/>
          </p:nvPr>
        </p:nvSpPr>
        <p:spPr>
          <a:xfrm>
            <a:off x="269239" y="3178030"/>
            <a:ext cx="9860674" cy="724246"/>
          </a:xfrm>
        </p:spPr>
        <p:txBody>
          <a:bodyPr/>
          <a:lstStyle/>
          <a:p>
            <a:r>
              <a:rPr lang="en-US" dirty="0"/>
              <a:t>Azure Functions</a:t>
            </a:r>
            <a:endParaRPr lang="de-DE" dirty="0"/>
          </a:p>
        </p:txBody>
      </p:sp>
    </p:spTree>
    <p:extLst>
      <p:ext uri="{BB962C8B-B14F-4D97-AF65-F5344CB8AC3E}">
        <p14:creationId xmlns:p14="http://schemas.microsoft.com/office/powerpoint/2010/main" val="3973340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670BE-1FCA-4087-BC7A-35F79A5DDC18}"/>
              </a:ext>
            </a:extLst>
          </p:cNvPr>
          <p:cNvSpPr>
            <a:spLocks noGrp="1"/>
          </p:cNvSpPr>
          <p:nvPr>
            <p:ph type="title"/>
          </p:nvPr>
        </p:nvSpPr>
        <p:spPr>
          <a:xfrm>
            <a:off x="103868" y="109457"/>
            <a:ext cx="11653523" cy="1158793"/>
          </a:xfrm>
        </p:spPr>
        <p:txBody>
          <a:bodyPr/>
          <a:lstStyle/>
          <a:p>
            <a:r>
              <a:rPr lang="en-US" dirty="0"/>
              <a:t>Create Function (Portal)</a:t>
            </a:r>
            <a:endParaRPr lang="de-DE" dirty="0"/>
          </a:p>
        </p:txBody>
      </p:sp>
      <p:sp>
        <p:nvSpPr>
          <p:cNvPr id="5" name="Rectangle 4">
            <a:extLst>
              <a:ext uri="{FF2B5EF4-FFF2-40B4-BE49-F238E27FC236}">
                <a16:creationId xmlns:a16="http://schemas.microsoft.com/office/drawing/2014/main" id="{DA885663-EB14-4714-9CAD-28545DF8D0D0}"/>
              </a:ext>
            </a:extLst>
          </p:cNvPr>
          <p:cNvSpPr/>
          <p:nvPr/>
        </p:nvSpPr>
        <p:spPr>
          <a:xfrm>
            <a:off x="283516" y="1268250"/>
            <a:ext cx="10002982" cy="369332"/>
          </a:xfrm>
          <a:prstGeom prst="rect">
            <a:avLst/>
          </a:prstGeom>
        </p:spPr>
        <p:txBody>
          <a:bodyPr wrap="square">
            <a:spAutoFit/>
          </a:bodyPr>
          <a:lstStyle/>
          <a:p>
            <a:r>
              <a:rPr lang="de-DE" dirty="0">
                <a:hlinkClick r:id="rId3"/>
              </a:rPr>
              <a:t>https://docs.microsoft.com/en-us/azure/azure-functions/functions-create-first-azure-function</a:t>
            </a:r>
            <a:r>
              <a:rPr lang="de-DE" dirty="0"/>
              <a:t> </a:t>
            </a:r>
          </a:p>
        </p:txBody>
      </p:sp>
      <p:sp>
        <p:nvSpPr>
          <p:cNvPr id="2" name="Rectangle 1">
            <a:extLst>
              <a:ext uri="{FF2B5EF4-FFF2-40B4-BE49-F238E27FC236}">
                <a16:creationId xmlns:a16="http://schemas.microsoft.com/office/drawing/2014/main" id="{1A28893C-6DD8-418D-A7A7-AC015E098DAC}"/>
              </a:ext>
            </a:extLst>
          </p:cNvPr>
          <p:cNvSpPr/>
          <p:nvPr/>
        </p:nvSpPr>
        <p:spPr>
          <a:xfrm>
            <a:off x="1001947" y="2626469"/>
            <a:ext cx="10457235" cy="3293209"/>
          </a:xfrm>
          <a:prstGeom prst="rect">
            <a:avLst/>
          </a:prstGeom>
          <a:solidFill>
            <a:schemeClr val="tx1"/>
          </a:solidFill>
        </p:spPr>
        <p:txBody>
          <a:bodyPr wrap="square">
            <a:spAutoFit/>
          </a:bodyPr>
          <a:lstStyle/>
          <a:p>
            <a:r>
              <a:rPr lang="en-US" sz="1600" dirty="0">
                <a:solidFill>
                  <a:srgbClr val="000000"/>
                </a:solidFill>
                <a:latin typeface="Consolas" panose="020B0609020204030204" pitchFamily="49" charset="0"/>
              </a:rPr>
              <a:t>#r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Microsoft.WindowsAzure.Storage</a:t>
            </a:r>
            <a:r>
              <a:rPr lang="en-US" sz="1600" dirty="0">
                <a:solidFill>
                  <a:srgbClr val="A31515"/>
                </a:solidFill>
                <a:latin typeface="Consolas" panose="020B0609020204030204" pitchFamily="49" charset="0"/>
              </a:rPr>
              <a:t>"</a:t>
            </a:r>
            <a:endParaRPr lang="en-US" sz="1600" dirty="0">
              <a:solidFill>
                <a:srgbClr val="000000"/>
              </a:solidFill>
              <a:latin typeface="Consolas" panose="020B0609020204030204" pitchFamily="49" charset="0"/>
            </a:endParaRPr>
          </a:p>
          <a:p>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using</a:t>
            </a:r>
            <a:r>
              <a:rPr lang="en-US" sz="1600" dirty="0">
                <a:solidFill>
                  <a:srgbClr val="000000"/>
                </a:solidFill>
                <a:latin typeface="Consolas" panose="020B0609020204030204" pitchFamily="49" charset="0"/>
              </a:rPr>
              <a:t> System;</a:t>
            </a:r>
          </a:p>
          <a:p>
            <a:r>
              <a:rPr lang="en-US" sz="1600" dirty="0">
                <a:solidFill>
                  <a:srgbClr val="0000FF"/>
                </a:solidFill>
                <a:latin typeface="Consolas" panose="020B0609020204030204" pitchFamily="49" charset="0"/>
              </a:rPr>
              <a:t>using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Microsoft.WindowsAzure.Storage.Queue</a:t>
            </a:r>
            <a:r>
              <a:rPr lang="en-US" sz="1600" dirty="0">
                <a:solidFill>
                  <a:srgbClr val="000000"/>
                </a:solidFill>
                <a:latin typeface="Consolas" panose="020B0609020204030204" pitchFamily="49" charset="0"/>
              </a:rPr>
              <a:t>;</a:t>
            </a:r>
          </a:p>
          <a:p>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Run(</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myQueueItem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CloudQueue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myOutQueueItem</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ILogger</a:t>
            </a:r>
            <a:r>
              <a:rPr lang="en-US" sz="1600" dirty="0">
                <a:solidFill>
                  <a:srgbClr val="000000"/>
                </a:solidFill>
                <a:latin typeface="Consolas" panose="020B0609020204030204" pitchFamily="49" charset="0"/>
              </a:rPr>
              <a:t> log)</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log.LogInformation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$"C# Queue trigger function processed: {</a:t>
            </a:r>
            <a:r>
              <a:rPr lang="en-US" sz="1600" dirty="0" err="1">
                <a:solidFill>
                  <a:srgbClr val="000000"/>
                </a:solidFill>
                <a:latin typeface="Consolas" panose="020B0609020204030204" pitchFamily="49" charset="0"/>
              </a:rPr>
              <a:t>myQueueItem</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myOutQueueItem.AddMessageAsync</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CloudQueueMessage</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000000"/>
                </a:solidFill>
                <a:latin typeface="Consolas" panose="020B0609020204030204" pitchFamily="49" charset="0"/>
              </a:rPr>
              <a:t>myQueueItem</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)).Wait(); </a:t>
            </a:r>
          </a:p>
          <a:p>
            <a:r>
              <a:rPr lang="en-US" sz="1600" dirty="0">
                <a:solidFill>
                  <a:srgbClr val="000000"/>
                </a:solidFill>
                <a:latin typeface="Consolas" panose="020B0609020204030204" pitchFamily="49" charset="0"/>
              </a:rPr>
              <a:t>}</a:t>
            </a:r>
          </a:p>
          <a:p>
            <a:br>
              <a:rPr lang="en-US" sz="1600" dirty="0">
                <a:solidFill>
                  <a:srgbClr val="000000"/>
                </a:solidFill>
                <a:latin typeface="Consolas" panose="020B0609020204030204" pitchFamily="49" charset="0"/>
              </a:rPr>
            </a:b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384267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670BE-1FCA-4087-BC7A-35F79A5DDC18}"/>
              </a:ext>
            </a:extLst>
          </p:cNvPr>
          <p:cNvSpPr>
            <a:spLocks noGrp="1"/>
          </p:cNvSpPr>
          <p:nvPr>
            <p:ph type="title"/>
          </p:nvPr>
        </p:nvSpPr>
        <p:spPr>
          <a:xfrm>
            <a:off x="323530" y="476813"/>
            <a:ext cx="11653523" cy="1158793"/>
          </a:xfrm>
        </p:spPr>
        <p:txBody>
          <a:bodyPr/>
          <a:lstStyle/>
          <a:p>
            <a:r>
              <a:rPr lang="en-US" dirty="0"/>
              <a:t>Create Function (CLI)</a:t>
            </a:r>
            <a:endParaRPr lang="de-DE" dirty="0"/>
          </a:p>
        </p:txBody>
      </p:sp>
      <p:sp>
        <p:nvSpPr>
          <p:cNvPr id="8" name="Rectangle 7">
            <a:extLst>
              <a:ext uri="{FF2B5EF4-FFF2-40B4-BE49-F238E27FC236}">
                <a16:creationId xmlns:a16="http://schemas.microsoft.com/office/drawing/2014/main" id="{CC021BA5-61DF-4031-A6AF-9C47A6E28A80}"/>
              </a:ext>
            </a:extLst>
          </p:cNvPr>
          <p:cNvSpPr/>
          <p:nvPr/>
        </p:nvSpPr>
        <p:spPr>
          <a:xfrm>
            <a:off x="503178" y="4346405"/>
            <a:ext cx="2664704" cy="369332"/>
          </a:xfrm>
          <a:prstGeom prst="rect">
            <a:avLst/>
          </a:prstGeom>
        </p:spPr>
        <p:txBody>
          <a:bodyPr wrap="none">
            <a:spAutoFit/>
          </a:bodyPr>
          <a:lstStyle/>
          <a:p>
            <a:r>
              <a:rPr lang="de-DE" dirty="0" err="1"/>
              <a:t>func</a:t>
            </a:r>
            <a:r>
              <a:rPr lang="de-DE" dirty="0"/>
              <a:t> </a:t>
            </a:r>
            <a:r>
              <a:rPr lang="de-DE" dirty="0" err="1"/>
              <a:t>init</a:t>
            </a:r>
            <a:r>
              <a:rPr lang="de-DE" dirty="0"/>
              <a:t> </a:t>
            </a:r>
            <a:r>
              <a:rPr lang="de-DE" dirty="0" err="1"/>
              <a:t>MyFunctionProj</a:t>
            </a:r>
            <a:endParaRPr lang="de-DE" dirty="0"/>
          </a:p>
        </p:txBody>
      </p:sp>
      <p:sp>
        <p:nvSpPr>
          <p:cNvPr id="9" name="Rectangle 8">
            <a:extLst>
              <a:ext uri="{FF2B5EF4-FFF2-40B4-BE49-F238E27FC236}">
                <a16:creationId xmlns:a16="http://schemas.microsoft.com/office/drawing/2014/main" id="{AC963DA6-8854-4C02-8567-D0CF7DADE13E}"/>
              </a:ext>
            </a:extLst>
          </p:cNvPr>
          <p:cNvSpPr/>
          <p:nvPr/>
        </p:nvSpPr>
        <p:spPr>
          <a:xfrm>
            <a:off x="400477" y="4791132"/>
            <a:ext cx="12003089" cy="369332"/>
          </a:xfrm>
          <a:prstGeom prst="rect">
            <a:avLst/>
          </a:prstGeom>
        </p:spPr>
        <p:txBody>
          <a:bodyPr wrap="square">
            <a:spAutoFit/>
          </a:bodyPr>
          <a:lstStyle/>
          <a:p>
            <a:r>
              <a:rPr lang="de-DE" dirty="0"/>
              <a:t> Tutorial: </a:t>
            </a:r>
            <a:r>
              <a:rPr lang="de-DE" dirty="0">
                <a:hlinkClick r:id="rId2"/>
              </a:rPr>
              <a:t>https://docs.microsoft.com/en-us/azure/azure-functions/functions-create-first-azure-function-azure-cli</a:t>
            </a:r>
            <a:r>
              <a:rPr lang="de-DE" dirty="0"/>
              <a:t> </a:t>
            </a:r>
          </a:p>
        </p:txBody>
      </p:sp>
    </p:spTree>
    <p:extLst>
      <p:ext uri="{BB962C8B-B14F-4D97-AF65-F5344CB8AC3E}">
        <p14:creationId xmlns:p14="http://schemas.microsoft.com/office/powerpoint/2010/main" val="11634606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670BE-1FCA-4087-BC7A-35F79A5DDC18}"/>
              </a:ext>
            </a:extLst>
          </p:cNvPr>
          <p:cNvSpPr>
            <a:spLocks noGrp="1"/>
          </p:cNvSpPr>
          <p:nvPr>
            <p:ph type="title"/>
          </p:nvPr>
        </p:nvSpPr>
        <p:spPr/>
        <p:txBody>
          <a:bodyPr/>
          <a:lstStyle/>
          <a:p>
            <a:r>
              <a:rPr lang="en-US" dirty="0"/>
              <a:t>Create Function (VS)</a:t>
            </a:r>
            <a:endParaRPr lang="de-DE" dirty="0"/>
          </a:p>
        </p:txBody>
      </p:sp>
      <p:sp>
        <p:nvSpPr>
          <p:cNvPr id="5" name="Rectangle 4">
            <a:extLst>
              <a:ext uri="{FF2B5EF4-FFF2-40B4-BE49-F238E27FC236}">
                <a16:creationId xmlns:a16="http://schemas.microsoft.com/office/drawing/2014/main" id="{DA885663-EB14-4714-9CAD-28545DF8D0D0}"/>
              </a:ext>
            </a:extLst>
          </p:cNvPr>
          <p:cNvSpPr/>
          <p:nvPr/>
        </p:nvSpPr>
        <p:spPr>
          <a:xfrm>
            <a:off x="448886" y="3242965"/>
            <a:ext cx="10964977" cy="369332"/>
          </a:xfrm>
          <a:prstGeom prst="rect">
            <a:avLst/>
          </a:prstGeom>
        </p:spPr>
        <p:txBody>
          <a:bodyPr wrap="square">
            <a:spAutoFit/>
          </a:bodyPr>
          <a:lstStyle/>
          <a:p>
            <a:r>
              <a:rPr lang="de-DE" dirty="0">
                <a:hlinkClick r:id="rId2"/>
              </a:rPr>
              <a:t>https://docs.microsoft.com/en-us/azure/azure-functions/functions-create-your-first-function-visual-studio</a:t>
            </a:r>
            <a:r>
              <a:rPr lang="de-DE" dirty="0"/>
              <a:t> </a:t>
            </a:r>
          </a:p>
        </p:txBody>
      </p:sp>
      <p:sp>
        <p:nvSpPr>
          <p:cNvPr id="2" name="Rectangle 1">
            <a:extLst>
              <a:ext uri="{FF2B5EF4-FFF2-40B4-BE49-F238E27FC236}">
                <a16:creationId xmlns:a16="http://schemas.microsoft.com/office/drawing/2014/main" id="{8F27E6AD-A34A-448A-B28B-2ACA1477F913}"/>
              </a:ext>
            </a:extLst>
          </p:cNvPr>
          <p:cNvSpPr/>
          <p:nvPr/>
        </p:nvSpPr>
        <p:spPr>
          <a:xfrm>
            <a:off x="387573" y="6280691"/>
            <a:ext cx="12765741" cy="338554"/>
          </a:xfrm>
          <a:prstGeom prst="rect">
            <a:avLst/>
          </a:prstGeom>
        </p:spPr>
        <p:txBody>
          <a:bodyPr wrap="square">
            <a:spAutoFit/>
          </a:bodyPr>
          <a:lstStyle/>
          <a:p>
            <a:r>
              <a:rPr lang="de-DE" sz="1600" dirty="0">
                <a:hlinkClick r:id="rId3"/>
              </a:rPr>
              <a:t>https://docs.microsoft.com/en-us/azure/azure-functions/functions-bindings-service-bus#packages---functions-1x</a:t>
            </a:r>
            <a:r>
              <a:rPr lang="de-DE" sz="1600" dirty="0"/>
              <a:t> </a:t>
            </a:r>
          </a:p>
        </p:txBody>
      </p:sp>
      <p:sp>
        <p:nvSpPr>
          <p:cNvPr id="4" name="Rectangle 3">
            <a:extLst>
              <a:ext uri="{FF2B5EF4-FFF2-40B4-BE49-F238E27FC236}">
                <a16:creationId xmlns:a16="http://schemas.microsoft.com/office/drawing/2014/main" id="{EA09B92D-27F9-4567-9329-C8A1A5F67DEC}"/>
              </a:ext>
            </a:extLst>
          </p:cNvPr>
          <p:cNvSpPr/>
          <p:nvPr/>
        </p:nvSpPr>
        <p:spPr>
          <a:xfrm>
            <a:off x="269239" y="4875095"/>
            <a:ext cx="11345734" cy="892552"/>
          </a:xfrm>
          <a:prstGeom prst="rect">
            <a:avLst/>
          </a:prstGeom>
        </p:spPr>
        <p:txBody>
          <a:bodyPr wrap="square">
            <a:spAutoFit/>
          </a:bodyPr>
          <a:lstStyle/>
          <a:p>
            <a:r>
              <a:rPr lang="de-DE" dirty="0">
                <a:solidFill>
                  <a:srgbClr val="0000FF"/>
                </a:solidFill>
                <a:latin typeface="Consolas" panose="020B0609020204030204" pitchFamily="49" charset="0"/>
              </a:rPr>
              <a:t>   </a:t>
            </a:r>
            <a:r>
              <a:rPr lang="de-DE" sz="1600" dirty="0">
                <a:solidFill>
                  <a:srgbClr val="0000FF"/>
                </a:solidFill>
                <a:latin typeface="Consolas" panose="020B0609020204030204" pitchFamily="49" charset="0"/>
              </a:rPr>
              <a:t>&lt;</a:t>
            </a:r>
            <a:r>
              <a:rPr lang="de-DE" sz="1600" dirty="0" err="1">
                <a:solidFill>
                  <a:srgbClr val="A31515"/>
                </a:solidFill>
                <a:latin typeface="Consolas" panose="020B0609020204030204" pitchFamily="49" charset="0"/>
              </a:rPr>
              <a:t>PackageReference</a:t>
            </a:r>
            <a:r>
              <a:rPr lang="de-DE" sz="1600" dirty="0">
                <a:solidFill>
                  <a:srgbClr val="0000FF"/>
                </a:solidFill>
                <a:latin typeface="Consolas" panose="020B0609020204030204" pitchFamily="49" charset="0"/>
              </a:rPr>
              <a:t> </a:t>
            </a:r>
            <a:r>
              <a:rPr lang="de-DE" sz="1600" dirty="0" err="1">
                <a:solidFill>
                  <a:srgbClr val="FF0000"/>
                </a:solidFill>
                <a:latin typeface="Consolas" panose="020B0609020204030204" pitchFamily="49" charset="0"/>
              </a:rPr>
              <a:t>Include</a:t>
            </a:r>
            <a:r>
              <a:rPr lang="de-DE" sz="1600" dirty="0">
                <a:solidFill>
                  <a:srgbClr val="0000FF"/>
                </a:solidFill>
                <a:latin typeface="Consolas" panose="020B0609020204030204" pitchFamily="49" charset="0"/>
              </a:rPr>
              <a:t>=</a:t>
            </a:r>
            <a:r>
              <a:rPr lang="de-DE" sz="1600" dirty="0">
                <a:solidFill>
                  <a:srgbClr val="000000"/>
                </a:solidFill>
                <a:latin typeface="Consolas" panose="020B0609020204030204" pitchFamily="49" charset="0"/>
              </a:rPr>
              <a:t>"</a:t>
            </a:r>
            <a:r>
              <a:rPr lang="de-DE" sz="1600" dirty="0" err="1">
                <a:solidFill>
                  <a:srgbClr val="0000FF"/>
                </a:solidFill>
                <a:latin typeface="Consolas" panose="020B0609020204030204" pitchFamily="49" charset="0"/>
              </a:rPr>
              <a:t>Microsoft.Azure.WebJobs</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 </a:t>
            </a:r>
            <a:r>
              <a:rPr lang="de-DE" sz="1600" dirty="0">
                <a:solidFill>
                  <a:srgbClr val="FF0000"/>
                </a:solidFill>
                <a:latin typeface="Consolas" panose="020B0609020204030204" pitchFamily="49" charset="0"/>
              </a:rPr>
              <a:t>Version</a:t>
            </a:r>
            <a:r>
              <a:rPr lang="de-DE" sz="1600" dirty="0">
                <a:solidFill>
                  <a:srgbClr val="0000FF"/>
                </a:solidFill>
                <a:latin typeface="Consolas" panose="020B0609020204030204" pitchFamily="49" charset="0"/>
              </a:rPr>
              <a:t>=</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3.0.0-beta5</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 /&gt;</a:t>
            </a:r>
            <a:endParaRPr lang="de-DE" sz="1600" dirty="0">
              <a:solidFill>
                <a:srgbClr val="000000"/>
              </a:solidFill>
              <a:latin typeface="Consolas" panose="020B0609020204030204" pitchFamily="49" charset="0"/>
            </a:endParaRPr>
          </a:p>
          <a:p>
            <a:r>
              <a:rPr lang="de-DE" sz="1600" dirty="0">
                <a:solidFill>
                  <a:srgbClr val="0000FF"/>
                </a:solidFill>
                <a:latin typeface="Consolas" panose="020B0609020204030204" pitchFamily="49" charset="0"/>
              </a:rPr>
              <a:t>    &lt;</a:t>
            </a:r>
            <a:r>
              <a:rPr lang="de-DE" sz="1600" dirty="0" err="1">
                <a:solidFill>
                  <a:srgbClr val="A31515"/>
                </a:solidFill>
                <a:latin typeface="Consolas" panose="020B0609020204030204" pitchFamily="49" charset="0"/>
              </a:rPr>
              <a:t>PackageReference</a:t>
            </a:r>
            <a:r>
              <a:rPr lang="de-DE" sz="1600" dirty="0">
                <a:solidFill>
                  <a:srgbClr val="0000FF"/>
                </a:solidFill>
                <a:latin typeface="Consolas" panose="020B0609020204030204" pitchFamily="49" charset="0"/>
              </a:rPr>
              <a:t> </a:t>
            </a:r>
            <a:r>
              <a:rPr lang="de-DE" sz="1600" dirty="0" err="1">
                <a:solidFill>
                  <a:srgbClr val="FF0000"/>
                </a:solidFill>
                <a:latin typeface="Consolas" panose="020B0609020204030204" pitchFamily="49" charset="0"/>
              </a:rPr>
              <a:t>Include</a:t>
            </a:r>
            <a:r>
              <a:rPr lang="de-DE" sz="1600" dirty="0">
                <a:solidFill>
                  <a:srgbClr val="0000FF"/>
                </a:solidFill>
                <a:latin typeface="Consolas" panose="020B0609020204030204" pitchFamily="49" charset="0"/>
              </a:rPr>
              <a:t>=</a:t>
            </a:r>
            <a:r>
              <a:rPr lang="de-DE" sz="1600" dirty="0">
                <a:solidFill>
                  <a:srgbClr val="000000"/>
                </a:solidFill>
                <a:latin typeface="Consolas" panose="020B0609020204030204" pitchFamily="49" charset="0"/>
              </a:rPr>
              <a:t>"</a:t>
            </a:r>
            <a:r>
              <a:rPr lang="de-DE" sz="1600" dirty="0" err="1">
                <a:solidFill>
                  <a:srgbClr val="0000FF"/>
                </a:solidFill>
                <a:latin typeface="Consolas" panose="020B0609020204030204" pitchFamily="49" charset="0"/>
              </a:rPr>
              <a:t>Microsoft.Azure.WebJobs.ServiceBus</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 </a:t>
            </a:r>
            <a:r>
              <a:rPr lang="de-DE" sz="1600" dirty="0">
                <a:solidFill>
                  <a:srgbClr val="FF0000"/>
                </a:solidFill>
                <a:latin typeface="Consolas" panose="020B0609020204030204" pitchFamily="49" charset="0"/>
              </a:rPr>
              <a:t>Version</a:t>
            </a:r>
            <a:r>
              <a:rPr lang="de-DE" sz="1600" dirty="0">
                <a:solidFill>
                  <a:srgbClr val="0000FF"/>
                </a:solidFill>
                <a:latin typeface="Consolas" panose="020B0609020204030204" pitchFamily="49" charset="0"/>
              </a:rPr>
              <a:t>=</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3.0.0-beta5</a:t>
            </a:r>
            <a:r>
              <a:rPr lang="de-DE" sz="1600" dirty="0">
                <a:solidFill>
                  <a:srgbClr val="000000"/>
                </a:solidFill>
                <a:latin typeface="Consolas" panose="020B0609020204030204" pitchFamily="49" charset="0"/>
              </a:rPr>
              <a:t>"</a:t>
            </a:r>
            <a:r>
              <a:rPr lang="de-DE" sz="1600" dirty="0">
                <a:solidFill>
                  <a:srgbClr val="0000FF"/>
                </a:solidFill>
                <a:latin typeface="Consolas" panose="020B0609020204030204" pitchFamily="49" charset="0"/>
              </a:rPr>
              <a:t> /&gt;</a:t>
            </a:r>
            <a:endParaRPr lang="de-DE"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    &lt;</a:t>
            </a:r>
            <a:r>
              <a:rPr lang="en-GB" sz="1600" dirty="0" err="1">
                <a:solidFill>
                  <a:srgbClr val="A31515"/>
                </a:solidFill>
                <a:latin typeface="Consolas" panose="020B0609020204030204" pitchFamily="49" charset="0"/>
              </a:rPr>
              <a:t>PackageReference</a:t>
            </a:r>
            <a:r>
              <a:rPr lang="en-GB" sz="1600" dirty="0">
                <a:solidFill>
                  <a:srgbClr val="0000FF"/>
                </a:solidFill>
                <a:latin typeface="Consolas" panose="020B0609020204030204" pitchFamily="49" charset="0"/>
              </a:rPr>
              <a:t> </a:t>
            </a:r>
            <a:r>
              <a:rPr lang="en-GB" sz="1600" dirty="0">
                <a:solidFill>
                  <a:srgbClr val="FF0000"/>
                </a:solidFill>
                <a:latin typeface="Consolas" panose="020B0609020204030204" pitchFamily="49" charset="0"/>
              </a:rPr>
              <a:t>Include</a:t>
            </a:r>
            <a:r>
              <a:rPr lang="en-GB" sz="1600" dirty="0">
                <a:solidFill>
                  <a:srgbClr val="0000FF"/>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FF"/>
                </a:solidFill>
                <a:latin typeface="Consolas" panose="020B0609020204030204" pitchFamily="49" charset="0"/>
              </a:rPr>
              <a:t>Microsoft.NET.Sdk.Functions</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 </a:t>
            </a:r>
            <a:r>
              <a:rPr lang="en-GB" sz="1600" dirty="0">
                <a:solidFill>
                  <a:srgbClr val="FF0000"/>
                </a:solidFill>
                <a:latin typeface="Consolas" panose="020B0609020204030204" pitchFamily="49" charset="0"/>
              </a:rPr>
              <a:t>Version</a:t>
            </a:r>
            <a:r>
              <a:rPr lang="en-GB" sz="1600" dirty="0">
                <a:solidFill>
                  <a:srgbClr val="0000FF"/>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1.0.14</a:t>
            </a:r>
            <a:r>
              <a:rPr lang="en-GB" sz="1600" dirty="0">
                <a:solidFill>
                  <a:srgbClr val="000000"/>
                </a:solidFill>
                <a:latin typeface="Consolas" panose="020B0609020204030204" pitchFamily="49" charset="0"/>
              </a:rPr>
              <a:t>"</a:t>
            </a:r>
            <a:r>
              <a:rPr lang="en-GB" sz="1600" dirty="0">
                <a:solidFill>
                  <a:srgbClr val="0000FF"/>
                </a:solidFill>
                <a:latin typeface="Consolas" panose="020B0609020204030204" pitchFamily="49" charset="0"/>
              </a:rPr>
              <a:t> /&gt;</a:t>
            </a:r>
            <a:endParaRPr lang="de-DE" sz="1600" dirty="0"/>
          </a:p>
        </p:txBody>
      </p:sp>
    </p:spTree>
    <p:extLst>
      <p:ext uri="{BB962C8B-B14F-4D97-AF65-F5344CB8AC3E}">
        <p14:creationId xmlns:p14="http://schemas.microsoft.com/office/powerpoint/2010/main" val="34300713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peech Bubble: Rectangle 17">
            <a:extLst>
              <a:ext uri="{FF2B5EF4-FFF2-40B4-BE49-F238E27FC236}">
                <a16:creationId xmlns:a16="http://schemas.microsoft.com/office/drawing/2014/main" id="{DBA1D5AF-6194-4D1A-9E09-8451C0385F46}"/>
              </a:ext>
            </a:extLst>
          </p:cNvPr>
          <p:cNvSpPr/>
          <p:nvPr/>
        </p:nvSpPr>
        <p:spPr bwMode="auto">
          <a:xfrm>
            <a:off x="7201793" y="4204012"/>
            <a:ext cx="4679186" cy="690161"/>
          </a:xfrm>
          <a:prstGeom prst="wedgeRectCallout">
            <a:avLst>
              <a:gd name="adj1" fmla="val 10858"/>
              <a:gd name="adj2" fmla="val 17504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Create function app and deploy container</a:t>
            </a:r>
            <a:endParaRPr lang="de-DE"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694670BE-1FCA-4087-BC7A-35F79A5DDC18}"/>
              </a:ext>
            </a:extLst>
          </p:cNvPr>
          <p:cNvSpPr>
            <a:spLocks noGrp="1"/>
          </p:cNvSpPr>
          <p:nvPr>
            <p:ph type="title"/>
          </p:nvPr>
        </p:nvSpPr>
        <p:spPr>
          <a:xfrm>
            <a:off x="317648" y="325297"/>
            <a:ext cx="11653523" cy="1158793"/>
          </a:xfrm>
        </p:spPr>
        <p:txBody>
          <a:bodyPr/>
          <a:lstStyle/>
          <a:p>
            <a:r>
              <a:rPr lang="en-US" dirty="0"/>
              <a:t>Create Function (docker)</a:t>
            </a:r>
            <a:endParaRPr lang="de-DE" dirty="0"/>
          </a:p>
        </p:txBody>
      </p:sp>
      <p:sp>
        <p:nvSpPr>
          <p:cNvPr id="4" name="Rectangle 1">
            <a:extLst>
              <a:ext uri="{FF2B5EF4-FFF2-40B4-BE49-F238E27FC236}">
                <a16:creationId xmlns:a16="http://schemas.microsoft.com/office/drawing/2014/main" id="{A552BAA1-0106-474C-9A3C-2A13CA5BA567}"/>
              </a:ext>
            </a:extLst>
          </p:cNvPr>
          <p:cNvSpPr>
            <a:spLocks noChangeArrowheads="1"/>
          </p:cNvSpPr>
          <p:nvPr/>
        </p:nvSpPr>
        <p:spPr bwMode="auto">
          <a:xfrm>
            <a:off x="587689" y="2680811"/>
            <a:ext cx="2727991" cy="4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7591"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nlo"/>
              </a:rPr>
              <a:t>docker build -t myazfunc:v1 .</a:t>
            </a:r>
            <a:r>
              <a:rPr kumimoji="0" lang="en-US" altLang="en-US" sz="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AE672DAD-97F4-47FD-91BF-4B95A0E57F40}"/>
              </a:ext>
            </a:extLst>
          </p:cNvPr>
          <p:cNvSpPr>
            <a:spLocks noChangeArrowheads="1"/>
          </p:cNvSpPr>
          <p:nvPr/>
        </p:nvSpPr>
        <p:spPr bwMode="auto">
          <a:xfrm>
            <a:off x="589902" y="1648415"/>
            <a:ext cx="1736629" cy="4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7591" rIns="0" bIns="0" numCol="1" anchor="ctr" anchorCtr="0" compatLnSpc="1">
            <a:prstTxWarp prst="textNoShape">
              <a:avLst/>
            </a:prstTxWarp>
            <a:spAutoFit/>
          </a:bodyPr>
          <a:lstStyle/>
          <a:p>
            <a:pPr lvl="0" eaLnBrk="0" fontAlgn="base" hangingPunct="0">
              <a:spcBef>
                <a:spcPct val="0"/>
              </a:spcBef>
              <a:spcAft>
                <a:spcPct val="0"/>
              </a:spcAft>
            </a:pPr>
            <a:r>
              <a:rPr lang="en-US" altLang="en-US" dirty="0" err="1">
                <a:latin typeface="Menlo"/>
              </a:rPr>
              <a:t>func</a:t>
            </a:r>
            <a:r>
              <a:rPr lang="en-US" altLang="en-US" dirty="0">
                <a:latin typeface="Menlo"/>
              </a:rPr>
              <a:t> </a:t>
            </a:r>
            <a:r>
              <a:rPr lang="en-US" altLang="en-US" dirty="0" err="1">
                <a:latin typeface="Menlo"/>
              </a:rPr>
              <a:t>init</a:t>
            </a:r>
            <a:r>
              <a:rPr lang="en-US" altLang="en-US" dirty="0">
                <a:latin typeface="Menlo"/>
              </a:rPr>
              <a:t> . --docker</a:t>
            </a:r>
            <a:r>
              <a:rPr lang="en-US" altLang="en-US" sz="800" dirty="0"/>
              <a:t> </a:t>
            </a:r>
            <a:endParaRPr lang="en-US" altLang="en-US" sz="2800" dirty="0">
              <a:latin typeface="Arial" panose="020B0604020202020204" pitchFamily="34" charset="0"/>
            </a:endParaRPr>
          </a:p>
        </p:txBody>
      </p:sp>
      <p:sp>
        <p:nvSpPr>
          <p:cNvPr id="11" name="Rectangle 1">
            <a:extLst>
              <a:ext uri="{FF2B5EF4-FFF2-40B4-BE49-F238E27FC236}">
                <a16:creationId xmlns:a16="http://schemas.microsoft.com/office/drawing/2014/main" id="{7D5C1B63-CD74-4F09-8692-98AA0B020291}"/>
              </a:ext>
            </a:extLst>
          </p:cNvPr>
          <p:cNvSpPr>
            <a:spLocks noChangeArrowheads="1"/>
          </p:cNvSpPr>
          <p:nvPr/>
        </p:nvSpPr>
        <p:spPr bwMode="auto">
          <a:xfrm>
            <a:off x="589902" y="2190403"/>
            <a:ext cx="894925" cy="4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7591" rIns="0" bIns="0" numCol="1" anchor="ctr" anchorCtr="0" compatLnSpc="1">
            <a:prstTxWarp prst="textNoShape">
              <a:avLst/>
            </a:prstTxWarp>
            <a:spAutoFit/>
          </a:bodyPr>
          <a:lstStyle/>
          <a:p>
            <a:pPr lvl="0" eaLnBrk="0" fontAlgn="base" hangingPunct="0">
              <a:spcBef>
                <a:spcPct val="0"/>
              </a:spcBef>
              <a:spcAft>
                <a:spcPct val="0"/>
              </a:spcAft>
            </a:pPr>
            <a:r>
              <a:rPr lang="en-US" altLang="en-US" dirty="0" err="1">
                <a:latin typeface="Menlo"/>
              </a:rPr>
              <a:t>func</a:t>
            </a:r>
            <a:r>
              <a:rPr lang="en-US" altLang="en-US" dirty="0">
                <a:latin typeface="Menlo"/>
              </a:rPr>
              <a:t> new</a:t>
            </a:r>
            <a:r>
              <a:rPr lang="en-US" altLang="en-US" sz="800" dirty="0"/>
              <a:t> </a:t>
            </a:r>
            <a:endParaRPr lang="en-US" altLang="en-US" sz="2800" dirty="0">
              <a:latin typeface="Arial" panose="020B0604020202020204" pitchFamily="34" charset="0"/>
            </a:endParaRPr>
          </a:p>
        </p:txBody>
      </p:sp>
      <p:sp>
        <p:nvSpPr>
          <p:cNvPr id="12" name="Rectangle 11">
            <a:extLst>
              <a:ext uri="{FF2B5EF4-FFF2-40B4-BE49-F238E27FC236}">
                <a16:creationId xmlns:a16="http://schemas.microsoft.com/office/drawing/2014/main" id="{9D6E7567-BCAF-4374-801E-5630A577824D}"/>
              </a:ext>
            </a:extLst>
          </p:cNvPr>
          <p:cNvSpPr/>
          <p:nvPr/>
        </p:nvSpPr>
        <p:spPr>
          <a:xfrm>
            <a:off x="466164" y="1309861"/>
            <a:ext cx="9775115" cy="338554"/>
          </a:xfrm>
          <a:prstGeom prst="rect">
            <a:avLst/>
          </a:prstGeom>
        </p:spPr>
        <p:txBody>
          <a:bodyPr wrap="square">
            <a:spAutoFit/>
          </a:bodyPr>
          <a:lstStyle/>
          <a:p>
            <a:r>
              <a:rPr lang="en-US" sz="1600" dirty="0">
                <a:hlinkClick r:id="rId3"/>
              </a:rPr>
              <a:t>https://docs.microsoft.com/en-us/azure/azure-functions/functions-create-function-linux-custom-image</a:t>
            </a:r>
            <a:endParaRPr lang="en-US" sz="1600" dirty="0"/>
          </a:p>
        </p:txBody>
      </p:sp>
      <p:sp>
        <p:nvSpPr>
          <p:cNvPr id="13" name="Rectangle 12">
            <a:extLst>
              <a:ext uri="{FF2B5EF4-FFF2-40B4-BE49-F238E27FC236}">
                <a16:creationId xmlns:a16="http://schemas.microsoft.com/office/drawing/2014/main" id="{1C25A53A-A095-42A1-8D8B-61051BC76071}"/>
              </a:ext>
            </a:extLst>
          </p:cNvPr>
          <p:cNvSpPr/>
          <p:nvPr/>
        </p:nvSpPr>
        <p:spPr>
          <a:xfrm>
            <a:off x="466164" y="5772556"/>
            <a:ext cx="11275807" cy="646331"/>
          </a:xfrm>
          <a:prstGeom prst="rect">
            <a:avLst/>
          </a:prstGeom>
        </p:spPr>
        <p:txBody>
          <a:bodyPr wrap="square">
            <a:spAutoFit/>
          </a:bodyPr>
          <a:lstStyle/>
          <a:p>
            <a:r>
              <a:rPr lang="en-US" dirty="0" err="1"/>
              <a:t>az</a:t>
            </a:r>
            <a:r>
              <a:rPr lang="en-US" dirty="0"/>
              <a:t> </a:t>
            </a:r>
            <a:r>
              <a:rPr lang="en-US" dirty="0" err="1"/>
              <a:t>functionapp</a:t>
            </a:r>
            <a:r>
              <a:rPr lang="en-US" dirty="0"/>
              <a:t> create --name </a:t>
            </a:r>
            <a:r>
              <a:rPr lang="en-US" dirty="0" err="1"/>
              <a:t>azfuncapp</a:t>
            </a:r>
            <a:r>
              <a:rPr lang="en-US" dirty="0"/>
              <a:t> --storage-account  &lt;</a:t>
            </a:r>
            <a:r>
              <a:rPr lang="en-US" dirty="0" err="1"/>
              <a:t>storage_name</a:t>
            </a:r>
            <a:r>
              <a:rPr lang="en-US" dirty="0"/>
              <a:t>&gt;  --resource-group RG-MYFNC --plan </a:t>
            </a:r>
            <a:r>
              <a:rPr lang="en-US" dirty="0" err="1"/>
              <a:t>myAppServiceFncPlan</a:t>
            </a:r>
            <a:r>
              <a:rPr lang="en-US" dirty="0"/>
              <a:t> --deployment-container-image-name &lt;docker-id&gt;/mydockerimage:v1.0.0</a:t>
            </a:r>
          </a:p>
        </p:txBody>
      </p:sp>
      <p:sp>
        <p:nvSpPr>
          <p:cNvPr id="15" name="Rectangle 14">
            <a:extLst>
              <a:ext uri="{FF2B5EF4-FFF2-40B4-BE49-F238E27FC236}">
                <a16:creationId xmlns:a16="http://schemas.microsoft.com/office/drawing/2014/main" id="{70229064-2C47-433B-9A51-2F1C7F5C35A2}"/>
              </a:ext>
            </a:extLst>
          </p:cNvPr>
          <p:cNvSpPr/>
          <p:nvPr/>
        </p:nvSpPr>
        <p:spPr>
          <a:xfrm>
            <a:off x="466164" y="5209585"/>
            <a:ext cx="11275807" cy="369332"/>
          </a:xfrm>
          <a:prstGeom prst="rect">
            <a:avLst/>
          </a:prstGeom>
        </p:spPr>
        <p:txBody>
          <a:bodyPr wrap="square">
            <a:spAutoFit/>
          </a:bodyPr>
          <a:lstStyle/>
          <a:p>
            <a:r>
              <a:rPr lang="en-GB" dirty="0" err="1"/>
              <a:t>az</a:t>
            </a:r>
            <a:r>
              <a:rPr lang="en-GB" dirty="0"/>
              <a:t> </a:t>
            </a:r>
            <a:r>
              <a:rPr lang="en-GB" dirty="0" err="1"/>
              <a:t>appservice</a:t>
            </a:r>
            <a:r>
              <a:rPr lang="en-GB" dirty="0"/>
              <a:t> plan create --name </a:t>
            </a:r>
            <a:r>
              <a:rPr lang="en-GB" dirty="0" err="1"/>
              <a:t>myAppServicePlan</a:t>
            </a:r>
            <a:r>
              <a:rPr lang="en-GB" dirty="0"/>
              <a:t> --resource-group </a:t>
            </a:r>
            <a:r>
              <a:rPr lang="en-GB" dirty="0" err="1"/>
              <a:t>myResourceGroup</a:t>
            </a:r>
            <a:r>
              <a:rPr lang="en-GB" dirty="0"/>
              <a:t> --</a:t>
            </a:r>
            <a:r>
              <a:rPr lang="en-GB" dirty="0" err="1"/>
              <a:t>sku</a:t>
            </a:r>
            <a:r>
              <a:rPr lang="en-GB" dirty="0"/>
              <a:t> B1 --is-</a:t>
            </a:r>
            <a:r>
              <a:rPr lang="en-GB" dirty="0" err="1"/>
              <a:t>linux</a:t>
            </a:r>
            <a:endParaRPr lang="en-US" dirty="0"/>
          </a:p>
        </p:txBody>
      </p:sp>
      <p:sp>
        <p:nvSpPr>
          <p:cNvPr id="16" name="Rectangle 1">
            <a:extLst>
              <a:ext uri="{FF2B5EF4-FFF2-40B4-BE49-F238E27FC236}">
                <a16:creationId xmlns:a16="http://schemas.microsoft.com/office/drawing/2014/main" id="{BA31CA7A-2D12-43F8-A011-8C948D6440A0}"/>
              </a:ext>
            </a:extLst>
          </p:cNvPr>
          <p:cNvSpPr>
            <a:spLocks noChangeArrowheads="1"/>
          </p:cNvSpPr>
          <p:nvPr/>
        </p:nvSpPr>
        <p:spPr bwMode="auto">
          <a:xfrm>
            <a:off x="587689" y="3196984"/>
            <a:ext cx="3699411" cy="4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7591"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Menlo"/>
              </a:rPr>
              <a:t>docker run –it –p 8080:80 myazfunc:v1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7" name="Speech Bubble: Rectangle 16">
            <a:extLst>
              <a:ext uri="{FF2B5EF4-FFF2-40B4-BE49-F238E27FC236}">
                <a16:creationId xmlns:a16="http://schemas.microsoft.com/office/drawing/2014/main" id="{17FACE09-8ACB-484E-BBB6-A6A6F9CB078E}"/>
              </a:ext>
            </a:extLst>
          </p:cNvPr>
          <p:cNvSpPr/>
          <p:nvPr/>
        </p:nvSpPr>
        <p:spPr bwMode="auto">
          <a:xfrm>
            <a:off x="1197863" y="4203004"/>
            <a:ext cx="4679186" cy="690161"/>
          </a:xfrm>
          <a:prstGeom prst="wedgeRectCallout">
            <a:avLst>
              <a:gd name="adj1" fmla="val -9614"/>
              <a:gd name="adj2" fmla="val 10564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Create :Linux </a:t>
            </a:r>
            <a:r>
              <a:rPr lang="en-US" dirty="0" err="1">
                <a:gradFill>
                  <a:gsLst>
                    <a:gs pos="0">
                      <a:srgbClr val="FFFFFF"/>
                    </a:gs>
                    <a:gs pos="100000">
                      <a:srgbClr val="FFFFFF"/>
                    </a:gs>
                  </a:gsLst>
                  <a:lin ang="5400000" scaled="0"/>
                </a:gradFill>
                <a:ea typeface="Segoe UI" pitchFamily="34" charset="0"/>
                <a:cs typeface="Segoe UI" pitchFamily="34" charset="0"/>
              </a:rPr>
              <a:t>AppPlan</a:t>
            </a:r>
            <a:r>
              <a:rPr lang="en-US" dirty="0">
                <a:gradFill>
                  <a:gsLst>
                    <a:gs pos="0">
                      <a:srgbClr val="FFFFFF"/>
                    </a:gs>
                    <a:gs pos="100000">
                      <a:srgbClr val="FFFFFF"/>
                    </a:gs>
                  </a:gsLst>
                  <a:lin ang="5400000" scaled="0"/>
                </a:gradFill>
                <a:ea typeface="Segoe UI" pitchFamily="34" charset="0"/>
                <a:cs typeface="Segoe UI" pitchFamily="34" charset="0"/>
              </a:rPr>
              <a:t> (physical cluster)</a:t>
            </a:r>
            <a:endParaRPr lang="de-DE"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Speech Bubble: Rectangle 18">
            <a:extLst>
              <a:ext uri="{FF2B5EF4-FFF2-40B4-BE49-F238E27FC236}">
                <a16:creationId xmlns:a16="http://schemas.microsoft.com/office/drawing/2014/main" id="{148080DF-538E-48D9-955C-198718B5D558}"/>
              </a:ext>
            </a:extLst>
          </p:cNvPr>
          <p:cNvSpPr/>
          <p:nvPr/>
        </p:nvSpPr>
        <p:spPr bwMode="auto">
          <a:xfrm>
            <a:off x="5511716" y="1845322"/>
            <a:ext cx="4679186" cy="690161"/>
          </a:xfrm>
          <a:prstGeom prst="wedgeRectCallout">
            <a:avLst>
              <a:gd name="adj1" fmla="val -72361"/>
              <a:gd name="adj2" fmla="val 3804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Create </a:t>
            </a:r>
            <a:r>
              <a:rPr lang="en-US" dirty="0" err="1">
                <a:gradFill>
                  <a:gsLst>
                    <a:gs pos="0">
                      <a:srgbClr val="FFFFFF"/>
                    </a:gs>
                    <a:gs pos="100000">
                      <a:srgbClr val="FFFFFF"/>
                    </a:gs>
                  </a:gsLst>
                  <a:lin ang="5400000" scaled="0"/>
                </a:gradFill>
                <a:ea typeface="Segoe UI" pitchFamily="34" charset="0"/>
                <a:cs typeface="Segoe UI" pitchFamily="34" charset="0"/>
              </a:rPr>
              <a:t>AzFunction</a:t>
            </a:r>
            <a:r>
              <a:rPr lang="en-US" dirty="0">
                <a:gradFill>
                  <a:gsLst>
                    <a:gs pos="0">
                      <a:srgbClr val="FFFFFF"/>
                    </a:gs>
                    <a:gs pos="100000">
                      <a:srgbClr val="FFFFFF"/>
                    </a:gs>
                  </a:gsLst>
                  <a:lin ang="5400000" scaled="0"/>
                </a:gradFill>
                <a:ea typeface="Segoe UI" pitchFamily="34" charset="0"/>
                <a:cs typeface="Segoe UI" pitchFamily="34" charset="0"/>
              </a:rPr>
              <a:t> in docker container and run it anywhere.</a:t>
            </a:r>
            <a:endParaRPr lang="de-DE"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13052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9F730-4490-40ED-BFD7-05814CFBC8EC}"/>
              </a:ext>
            </a:extLst>
          </p:cNvPr>
          <p:cNvSpPr>
            <a:spLocks noGrp="1"/>
          </p:cNvSpPr>
          <p:nvPr>
            <p:ph type="title"/>
          </p:nvPr>
        </p:nvSpPr>
        <p:spPr>
          <a:xfrm>
            <a:off x="182153" y="130964"/>
            <a:ext cx="11653523" cy="1158793"/>
          </a:xfrm>
        </p:spPr>
        <p:txBody>
          <a:bodyPr/>
          <a:lstStyle/>
          <a:p>
            <a:r>
              <a:rPr lang="en-US" dirty="0"/>
              <a:t>Create Function (docker)</a:t>
            </a:r>
          </a:p>
        </p:txBody>
      </p:sp>
      <p:pic>
        <p:nvPicPr>
          <p:cNvPr id="3" name="Picture 2">
            <a:extLst>
              <a:ext uri="{FF2B5EF4-FFF2-40B4-BE49-F238E27FC236}">
                <a16:creationId xmlns:a16="http://schemas.microsoft.com/office/drawing/2014/main" id="{E74DD358-3F79-48F4-8C69-24086E333741}"/>
              </a:ext>
            </a:extLst>
          </p:cNvPr>
          <p:cNvPicPr>
            <a:picLocks noChangeAspect="1"/>
          </p:cNvPicPr>
          <p:nvPr/>
        </p:nvPicPr>
        <p:blipFill>
          <a:blip r:embed="rId2"/>
          <a:stretch>
            <a:fillRect/>
          </a:stretch>
        </p:blipFill>
        <p:spPr>
          <a:xfrm>
            <a:off x="440337" y="1106535"/>
            <a:ext cx="7832294" cy="5713811"/>
          </a:xfrm>
          <a:prstGeom prst="rect">
            <a:avLst/>
          </a:prstGeom>
        </p:spPr>
      </p:pic>
      <p:pic>
        <p:nvPicPr>
          <p:cNvPr id="4" name="Picture 3">
            <a:extLst>
              <a:ext uri="{FF2B5EF4-FFF2-40B4-BE49-F238E27FC236}">
                <a16:creationId xmlns:a16="http://schemas.microsoft.com/office/drawing/2014/main" id="{F152F95E-6DB0-40AB-99CB-8A4B7B446DE2}"/>
              </a:ext>
            </a:extLst>
          </p:cNvPr>
          <p:cNvPicPr>
            <a:picLocks noChangeAspect="1"/>
          </p:cNvPicPr>
          <p:nvPr/>
        </p:nvPicPr>
        <p:blipFill>
          <a:blip r:embed="rId3"/>
          <a:stretch>
            <a:fillRect/>
          </a:stretch>
        </p:blipFill>
        <p:spPr>
          <a:xfrm>
            <a:off x="6639492" y="2098229"/>
            <a:ext cx="5615029" cy="4372007"/>
          </a:xfrm>
          <a:prstGeom prst="rect">
            <a:avLst/>
          </a:prstGeom>
        </p:spPr>
      </p:pic>
      <p:cxnSp>
        <p:nvCxnSpPr>
          <p:cNvPr id="6" name="Straight Arrow Connector 5">
            <a:extLst>
              <a:ext uri="{FF2B5EF4-FFF2-40B4-BE49-F238E27FC236}">
                <a16:creationId xmlns:a16="http://schemas.microsoft.com/office/drawing/2014/main" id="{B9B19FC7-0129-4782-99A1-B59496729DFE}"/>
              </a:ext>
            </a:extLst>
          </p:cNvPr>
          <p:cNvCxnSpPr/>
          <p:nvPr/>
        </p:nvCxnSpPr>
        <p:spPr>
          <a:xfrm flipV="1">
            <a:off x="6486861" y="3114339"/>
            <a:ext cx="4308438" cy="7476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FB90714-D5A9-425F-9DD0-87BBEFDA7CE7}"/>
              </a:ext>
            </a:extLst>
          </p:cNvPr>
          <p:cNvCxnSpPr>
            <a:cxnSpLocks/>
          </p:cNvCxnSpPr>
          <p:nvPr/>
        </p:nvCxnSpPr>
        <p:spPr>
          <a:xfrm flipV="1">
            <a:off x="6384664" y="3114339"/>
            <a:ext cx="4507454" cy="747656"/>
          </a:xfrm>
          <a:prstGeom prst="straightConnector1">
            <a:avLst/>
          </a:prstGeom>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Speech Bubble: Rectangle 9">
            <a:extLst>
              <a:ext uri="{FF2B5EF4-FFF2-40B4-BE49-F238E27FC236}">
                <a16:creationId xmlns:a16="http://schemas.microsoft.com/office/drawing/2014/main" id="{0E37FD10-6411-4718-BC9D-6B8A0DFBE328}"/>
              </a:ext>
            </a:extLst>
          </p:cNvPr>
          <p:cNvSpPr/>
          <p:nvPr/>
        </p:nvSpPr>
        <p:spPr bwMode="auto">
          <a:xfrm>
            <a:off x="3281082" y="1265364"/>
            <a:ext cx="6250192" cy="541922"/>
          </a:xfrm>
          <a:prstGeom prst="wedgeRectCallout">
            <a:avLst>
              <a:gd name="adj1" fmla="val -71538"/>
              <a:gd name="adj2" fmla="val 405967"/>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Automatically populated by </a:t>
            </a:r>
            <a:r>
              <a:rPr lang="en-US" sz="1600" dirty="0" err="1">
                <a:gradFill>
                  <a:gsLst>
                    <a:gs pos="0">
                      <a:srgbClr val="FFFFFF"/>
                    </a:gs>
                    <a:gs pos="100000">
                      <a:srgbClr val="FFFFFF"/>
                    </a:gs>
                  </a:gsLst>
                  <a:lin ang="5400000" scaled="0"/>
                </a:gradFill>
                <a:ea typeface="Segoe UI" pitchFamily="34" charset="0"/>
                <a:cs typeface="Segoe UI" pitchFamily="34" charset="0"/>
              </a:rPr>
              <a:t>az</a:t>
            </a:r>
            <a:r>
              <a:rPr lang="en-US" sz="1600" dirty="0">
                <a:gradFill>
                  <a:gsLst>
                    <a:gs pos="0">
                      <a:srgbClr val="FFFFFF"/>
                    </a:gs>
                    <a:gs pos="100000">
                      <a:srgbClr val="FFFFFF"/>
                    </a:gs>
                  </a:gsLst>
                  <a:lin ang="5400000" scaled="0"/>
                </a:gradFill>
                <a:ea typeface="Segoe UI" pitchFamily="34" charset="0"/>
                <a:cs typeface="Segoe UI" pitchFamily="34" charset="0"/>
              </a:rPr>
              <a:t> </a:t>
            </a:r>
            <a:r>
              <a:rPr lang="en-US" sz="1600" dirty="0" err="1">
                <a:gradFill>
                  <a:gsLst>
                    <a:gs pos="0">
                      <a:srgbClr val="FFFFFF"/>
                    </a:gs>
                    <a:gs pos="100000">
                      <a:srgbClr val="FFFFFF"/>
                    </a:gs>
                  </a:gsLst>
                  <a:lin ang="5400000" scaled="0"/>
                </a:gradFill>
                <a:ea typeface="Segoe UI" pitchFamily="34" charset="0"/>
                <a:cs typeface="Segoe UI" pitchFamily="34" charset="0"/>
              </a:rPr>
              <a:t>functionapp</a:t>
            </a:r>
            <a:r>
              <a:rPr lang="en-US" sz="1600" dirty="0">
                <a:gradFill>
                  <a:gsLst>
                    <a:gs pos="0">
                      <a:srgbClr val="FFFFFF"/>
                    </a:gs>
                    <a:gs pos="100000">
                      <a:srgbClr val="FFFFFF"/>
                    </a:gs>
                  </a:gsLst>
                  <a:lin ang="5400000" scaled="0"/>
                </a:gradFill>
                <a:ea typeface="Segoe UI" pitchFamily="34" charset="0"/>
                <a:cs typeface="Segoe UI" pitchFamily="34" charset="0"/>
              </a:rPr>
              <a:t> create. </a:t>
            </a:r>
            <a:endParaRPr lang="de-DE"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71F13163-26DD-4DAB-9881-21D696BCB8F6}"/>
              </a:ext>
            </a:extLst>
          </p:cNvPr>
          <p:cNvSpPr/>
          <p:nvPr/>
        </p:nvSpPr>
        <p:spPr bwMode="auto">
          <a:xfrm>
            <a:off x="582706" y="5480504"/>
            <a:ext cx="6250192" cy="541922"/>
          </a:xfrm>
          <a:prstGeom prst="wedgeRectCallout">
            <a:avLst>
              <a:gd name="adj1" fmla="val -35357"/>
              <a:gd name="adj2" fmla="val -10730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If your registry is private one, you MUST add these settings.</a:t>
            </a:r>
            <a:endParaRPr lang="de-DE"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Speech Bubble: Rectangle 11">
            <a:extLst>
              <a:ext uri="{FF2B5EF4-FFF2-40B4-BE49-F238E27FC236}">
                <a16:creationId xmlns:a16="http://schemas.microsoft.com/office/drawing/2014/main" id="{05CAC246-3CC9-4465-8E99-CEDC263B8367}"/>
              </a:ext>
            </a:extLst>
          </p:cNvPr>
          <p:cNvSpPr/>
          <p:nvPr/>
        </p:nvSpPr>
        <p:spPr bwMode="auto">
          <a:xfrm>
            <a:off x="5147535" y="4579217"/>
            <a:ext cx="6250192" cy="541922"/>
          </a:xfrm>
          <a:prstGeom prst="wedgeRectCallout">
            <a:avLst>
              <a:gd name="adj1" fmla="val -35357"/>
              <a:gd name="adj2" fmla="val -10730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Navigate here to </a:t>
            </a:r>
            <a:r>
              <a:rPr lang="en-US" sz="1600">
                <a:gradFill>
                  <a:gsLst>
                    <a:gs pos="0">
                      <a:srgbClr val="FFFFFF"/>
                    </a:gs>
                    <a:gs pos="100000">
                      <a:srgbClr val="FFFFFF"/>
                    </a:gs>
                  </a:gsLst>
                  <a:lin ang="5400000" scaled="0"/>
                </a:gradFill>
                <a:ea typeface="Segoe UI" pitchFamily="34" charset="0"/>
                <a:cs typeface="Segoe UI" pitchFamily="34" charset="0"/>
              </a:rPr>
              <a:t>test application</a:t>
            </a:r>
            <a:endParaRPr lang="de-DE" sz="1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6643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B71633-A5CE-4664-B204-10AAC22768F9}"/>
              </a:ext>
            </a:extLst>
          </p:cNvPr>
          <p:cNvSpPr>
            <a:spLocks noGrp="1"/>
          </p:cNvSpPr>
          <p:nvPr>
            <p:ph type="title"/>
          </p:nvPr>
        </p:nvSpPr>
        <p:spPr>
          <a:xfrm>
            <a:off x="269240" y="1186356"/>
            <a:ext cx="9859116" cy="1115780"/>
          </a:xfrm>
        </p:spPr>
        <p:txBody>
          <a:bodyPr/>
          <a:lstStyle/>
          <a:p>
            <a:r>
              <a:rPr lang="en-US" sz="6000" dirty="0"/>
              <a:t>Run Console in Azure Function</a:t>
            </a:r>
            <a:endParaRPr lang="de-DE" sz="6000" dirty="0"/>
          </a:p>
        </p:txBody>
      </p:sp>
      <p:sp>
        <p:nvSpPr>
          <p:cNvPr id="6" name="Rectangle 5">
            <a:extLst>
              <a:ext uri="{FF2B5EF4-FFF2-40B4-BE49-F238E27FC236}">
                <a16:creationId xmlns:a16="http://schemas.microsoft.com/office/drawing/2014/main" id="{9270DF71-455F-492A-8A7F-0377CBDC54DA}"/>
              </a:ext>
            </a:extLst>
          </p:cNvPr>
          <p:cNvSpPr/>
          <p:nvPr/>
        </p:nvSpPr>
        <p:spPr>
          <a:xfrm>
            <a:off x="360678" y="2117470"/>
            <a:ext cx="13043349" cy="369332"/>
          </a:xfrm>
          <a:prstGeom prst="rect">
            <a:avLst/>
          </a:prstGeom>
        </p:spPr>
        <p:txBody>
          <a:bodyPr wrap="square">
            <a:spAutoFit/>
          </a:bodyPr>
          <a:lstStyle/>
          <a:p>
            <a:r>
              <a:rPr lang="de-DE" dirty="0">
                <a:hlinkClick r:id="rId2"/>
              </a:rPr>
              <a:t>https://azure.microsoft.com/en-us/resources/samples/functions-dotnet-migrating-console-apps</a:t>
            </a:r>
            <a:r>
              <a:rPr lang="de-DE" dirty="0"/>
              <a:t> </a:t>
            </a:r>
          </a:p>
        </p:txBody>
      </p:sp>
    </p:spTree>
    <p:extLst>
      <p:ext uri="{BB962C8B-B14F-4D97-AF65-F5344CB8AC3E}">
        <p14:creationId xmlns:p14="http://schemas.microsoft.com/office/powerpoint/2010/main" val="2460500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p:sp>
      <p:sp>
        <p:nvSpPr>
          <p:cNvPr id="3" name="TextBox 2"/>
          <p:cNvSpPr txBox="1"/>
          <p:nvPr/>
        </p:nvSpPr>
        <p:spPr>
          <a:xfrm>
            <a:off x="270068" y="259751"/>
            <a:ext cx="8749087" cy="798145"/>
          </a:xfrm>
          <a:prstGeom prst="rect">
            <a:avLst/>
          </a:prstGeom>
          <a:noFill/>
        </p:spPr>
        <p:txBody>
          <a:bodyPr wrap="square" lIns="179259" tIns="143407" rIns="179259" bIns="14340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Customer Success Stories</a:t>
            </a:r>
          </a:p>
        </p:txBody>
      </p:sp>
      <p:sp>
        <p:nvSpPr>
          <p:cNvPr id="9" name="TextBox 8"/>
          <p:cNvSpPr txBox="1"/>
          <p:nvPr/>
        </p:nvSpPr>
        <p:spPr>
          <a:xfrm>
            <a:off x="357281" y="1669356"/>
            <a:ext cx="5300921" cy="3577396"/>
          </a:xfrm>
          <a:prstGeom prst="rect">
            <a:avLst/>
          </a:prstGeom>
          <a:noFill/>
        </p:spPr>
        <p:txBody>
          <a:bodyPr wrap="square" lIns="182854" tIns="146284" rIns="182854" bIns="146284" rtlCol="0">
            <a:spAutoFit/>
          </a:bodyPr>
          <a:lstStyle/>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 popular online retailer was able to ship new features within…., which used to  them xxx to do. </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 large manufacturer was able to scale 3.6 times in a week to nearly 600 million events without scaling infrastructure. </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5" name="MCSC60_final_02_hd_STRE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673" y="486"/>
            <a:ext cx="12582505" cy="7077659"/>
          </a:xfrm>
          <a:prstGeom prst="rect">
            <a:avLst/>
          </a:prstGeom>
        </p:spPr>
      </p:pic>
      <p:sp>
        <p:nvSpPr>
          <p:cNvPr id="2" name="Rectangle 1">
            <a:extLst>
              <a:ext uri="{FF2B5EF4-FFF2-40B4-BE49-F238E27FC236}">
                <a16:creationId xmlns:a16="http://schemas.microsoft.com/office/drawing/2014/main" id="{254A8125-EF0D-46CF-9ED9-025816E45573}"/>
              </a:ext>
            </a:extLst>
          </p:cNvPr>
          <p:cNvSpPr/>
          <p:nvPr/>
        </p:nvSpPr>
        <p:spPr>
          <a:xfrm>
            <a:off x="2325329" y="3363931"/>
            <a:ext cx="8986684" cy="646331"/>
          </a:xfrm>
          <a:prstGeom prst="rect">
            <a:avLst/>
          </a:prstGeom>
        </p:spPr>
        <p:txBody>
          <a:bodyPr wrap="square">
            <a:spAutoFit/>
          </a:bodyPr>
          <a:lstStyle/>
          <a:p>
            <a:r>
              <a:rPr lang="de-DE" dirty="0">
                <a:hlinkClick r:id="rId6"/>
              </a:rPr>
              <a:t>https://github.com/Azure/Azure-Functions/wiki/Samples-and-content</a:t>
            </a:r>
            <a:endParaRPr lang="de-DE" dirty="0"/>
          </a:p>
          <a:p>
            <a:endParaRPr lang="de-DE" dirty="0"/>
          </a:p>
        </p:txBody>
      </p:sp>
    </p:spTree>
    <p:extLst>
      <p:ext uri="{BB962C8B-B14F-4D97-AF65-F5344CB8AC3E}">
        <p14:creationId xmlns:p14="http://schemas.microsoft.com/office/powerpoint/2010/main" val="1573699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5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6491">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B9EA99-77B5-4BD1-867B-DF9E68002DE7}"/>
              </a:ext>
            </a:extLst>
          </p:cNvPr>
          <p:cNvSpPr>
            <a:spLocks noGrp="1"/>
          </p:cNvSpPr>
          <p:nvPr>
            <p:ph type="title"/>
          </p:nvPr>
        </p:nvSpPr>
        <p:spPr/>
        <p:txBody>
          <a:bodyPr/>
          <a:lstStyle/>
          <a:p>
            <a:r>
              <a:rPr lang="en-US" dirty="0"/>
              <a:t>References //Build 2019</a:t>
            </a:r>
          </a:p>
        </p:txBody>
      </p:sp>
      <p:sp>
        <p:nvSpPr>
          <p:cNvPr id="5" name="Text Placeholder 4">
            <a:extLst>
              <a:ext uri="{FF2B5EF4-FFF2-40B4-BE49-F238E27FC236}">
                <a16:creationId xmlns:a16="http://schemas.microsoft.com/office/drawing/2014/main" id="{0979D1FA-B5C5-4926-8687-5F3EECC0A5CB}"/>
              </a:ext>
            </a:extLst>
          </p:cNvPr>
          <p:cNvSpPr>
            <a:spLocks noGrp="1"/>
          </p:cNvSpPr>
          <p:nvPr>
            <p:ph type="body" sz="quarter" idx="10"/>
          </p:nvPr>
        </p:nvSpPr>
        <p:spPr>
          <a:xfrm>
            <a:off x="269240" y="1189177"/>
            <a:ext cx="11655078" cy="4505849"/>
          </a:xfrm>
        </p:spPr>
        <p:txBody>
          <a:bodyPr/>
          <a:lstStyle/>
          <a:p>
            <a:pPr marL="571500" indent="-571500">
              <a:buFont typeface="Arial" panose="020B0604020202020204" pitchFamily="34" charset="0"/>
              <a:buChar char="•"/>
            </a:pPr>
            <a:r>
              <a:rPr lang="en-GB" sz="2400" dirty="0">
                <a:hlinkClick r:id="rId2"/>
              </a:rPr>
              <a:t>Closing the key gaps of serverless with Azure Functions - BRK3042</a:t>
            </a:r>
            <a:endParaRPr lang="en-GB" sz="2400" dirty="0"/>
          </a:p>
          <a:p>
            <a:pPr marL="571500" indent="-571500">
              <a:buFont typeface="Arial" panose="020B0604020202020204" pitchFamily="34" charset="0"/>
              <a:buChar char="•"/>
            </a:pPr>
            <a:r>
              <a:rPr lang="en-GB" sz="2400" dirty="0">
                <a:hlinkClick r:id="rId3"/>
              </a:rPr>
              <a:t>Mixing Stateful and Serverless – workflow orchestration and actors - THR3011</a:t>
            </a:r>
            <a:endParaRPr lang="en-GB" sz="2400" dirty="0"/>
          </a:p>
          <a:p>
            <a:pPr marL="571500" indent="-571500">
              <a:buFont typeface="Arial" panose="020B0604020202020204" pitchFamily="34" charset="0"/>
              <a:buChar char="•"/>
            </a:pPr>
            <a:r>
              <a:rPr lang="en-GB" sz="2400" dirty="0">
                <a:hlinkClick r:id="rId4"/>
              </a:rPr>
              <a:t>Serverless web apps with </a:t>
            </a:r>
            <a:r>
              <a:rPr lang="en-GB" sz="2400" dirty="0" err="1">
                <a:hlinkClick r:id="rId4"/>
              </a:rPr>
              <a:t>Blazor</a:t>
            </a:r>
            <a:r>
              <a:rPr lang="en-GB" sz="2400" dirty="0">
                <a:hlinkClick r:id="rId4"/>
              </a:rPr>
              <a:t> Azure Functions and Azure Storage - THR2003</a:t>
            </a:r>
            <a:endParaRPr lang="en-GB" sz="2400" dirty="0"/>
          </a:p>
          <a:p>
            <a:pPr marL="571500" indent="-571500">
              <a:buFont typeface="Arial" panose="020B0604020202020204" pitchFamily="34" charset="0"/>
              <a:buChar char="•"/>
            </a:pPr>
            <a:r>
              <a:rPr lang="en-GB" sz="2400" dirty="0">
                <a:hlinkClick r:id="rId5"/>
              </a:rPr>
              <a:t>Serverless Kubernetes KEDA and Azure Functions - PRE14</a:t>
            </a:r>
            <a:endParaRPr lang="en-GB" sz="2400" dirty="0"/>
          </a:p>
          <a:p>
            <a:pPr marL="571500" indent="-571500">
              <a:buFont typeface="Arial" panose="020B0604020202020204" pitchFamily="34" charset="0"/>
              <a:buChar char="•"/>
            </a:pPr>
            <a:r>
              <a:rPr lang="en-GB" sz="2400" dirty="0">
                <a:hlinkClick r:id="rId6"/>
              </a:rPr>
              <a:t>6 things you need to know about serverless - THR3009</a:t>
            </a:r>
            <a:endParaRPr lang="en-GB" sz="2400" dirty="0"/>
          </a:p>
          <a:p>
            <a:pPr marL="571500" indent="-571500">
              <a:buFont typeface="Arial" panose="020B0604020202020204" pitchFamily="34" charset="0"/>
              <a:buChar char="•"/>
            </a:pPr>
            <a:r>
              <a:rPr lang="en-GB" sz="2400" dirty="0">
                <a:hlinkClick r:id="rId7"/>
              </a:rPr>
              <a:t>Event-driven design patterns to enhance existing applications using Azure Functions - BRK3041</a:t>
            </a:r>
            <a:endParaRPr lang="en-GB" sz="2400" dirty="0"/>
          </a:p>
          <a:p>
            <a:pPr marL="571500" indent="-571500">
              <a:buFont typeface="Arial" panose="020B0604020202020204" pitchFamily="34" charset="0"/>
              <a:buChar char="•"/>
            </a:pPr>
            <a:r>
              <a:rPr lang="en-GB" sz="2400" dirty="0">
                <a:hlinkClick r:id="rId8"/>
              </a:rPr>
              <a:t>Serverless Python Applications with Azure Functions - PRE13</a:t>
            </a:r>
            <a:endParaRPr lang="en-GB" sz="2400" dirty="0"/>
          </a:p>
          <a:p>
            <a:pPr marL="571500" indent="-571500">
              <a:buFont typeface="Arial" panose="020B0604020202020204" pitchFamily="34" charset="0"/>
              <a:buChar char="•"/>
            </a:pPr>
            <a:r>
              <a:rPr lang="en-GB" sz="2400" dirty="0">
                <a:hlinkClick r:id="rId9"/>
              </a:rPr>
              <a:t>The good the bad and the ugly of Serverless - CFS2025</a:t>
            </a:r>
            <a:endParaRPr lang="en-GB" sz="2400" dirty="0"/>
          </a:p>
          <a:p>
            <a:pPr marL="571500" indent="-571500">
              <a:buFont typeface="Arial" panose="020B0604020202020204" pitchFamily="34" charset="0"/>
              <a:buChar char="•"/>
            </a:pPr>
            <a:r>
              <a:rPr lang="en-GB" sz="2400" dirty="0">
                <a:hlinkClick r:id="rId10"/>
              </a:rPr>
              <a:t>Bring serverless apps to life with Azure </a:t>
            </a:r>
            <a:r>
              <a:rPr lang="en-GB" sz="2400" dirty="0" err="1">
                <a:hlinkClick r:id="rId10"/>
              </a:rPr>
              <a:t>SignalR</a:t>
            </a:r>
            <a:r>
              <a:rPr lang="en-GB" sz="2400" dirty="0">
                <a:hlinkClick r:id="rId10"/>
              </a:rPr>
              <a:t> Service - THR3008</a:t>
            </a:r>
            <a:endParaRPr lang="en-GB" sz="2400" dirty="0"/>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41517409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901433" y="3797857"/>
            <a:ext cx="1012747"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PaaS</a:t>
            </a:r>
          </a:p>
        </p:txBody>
      </p:sp>
      <p:sp>
        <p:nvSpPr>
          <p:cNvPr id="28" name="TextBox 27"/>
          <p:cNvSpPr txBox="1"/>
          <p:nvPr/>
        </p:nvSpPr>
        <p:spPr>
          <a:xfrm>
            <a:off x="5072620" y="3797857"/>
            <a:ext cx="921389"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IaaS</a:t>
            </a:r>
          </a:p>
        </p:txBody>
      </p:sp>
      <p:sp>
        <p:nvSpPr>
          <p:cNvPr id="27" name="TextBox 26"/>
          <p:cNvSpPr txBox="1"/>
          <p:nvPr/>
        </p:nvSpPr>
        <p:spPr>
          <a:xfrm>
            <a:off x="539913" y="3797857"/>
            <a:ext cx="2093018" cy="621968"/>
          </a:xfrm>
          <a:prstGeom prst="rect">
            <a:avLst/>
          </a:prstGeom>
          <a:noFill/>
        </p:spPr>
        <p:txBody>
          <a:bodyPr wrap="none" lIns="179259" tIns="143407" rIns="179259" bIns="143407" rtlCol="0">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On-Premises</a:t>
            </a:r>
          </a:p>
        </p:txBody>
      </p:sp>
      <p:sp>
        <p:nvSpPr>
          <p:cNvPr id="2" name="Title 1"/>
          <p:cNvSpPr>
            <a:spLocks noGrp="1"/>
          </p:cNvSpPr>
          <p:nvPr>
            <p:ph type="title"/>
          </p:nvPr>
        </p:nvSpPr>
        <p:spPr/>
        <p:txBody>
          <a:bodyPr/>
          <a:lstStyle/>
          <a:p>
            <a:r>
              <a:rPr lang="en-US"/>
              <a:t>The “evolution” of application platforms</a:t>
            </a:r>
          </a:p>
        </p:txBody>
      </p:sp>
      <p:cxnSp>
        <p:nvCxnSpPr>
          <p:cNvPr id="11" name="Straight Arrow Connector 10"/>
          <p:cNvCxnSpPr>
            <a:cxnSpLocks/>
          </p:cNvCxnSpPr>
          <p:nvPr/>
        </p:nvCxnSpPr>
        <p:spPr>
          <a:xfrm>
            <a:off x="-13182" y="3604782"/>
            <a:ext cx="11756970"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746492"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275256"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103451"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33903" y="3518588"/>
            <a:ext cx="172389" cy="172389"/>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6" name="Group 55"/>
          <p:cNvGrpSpPr/>
          <p:nvPr/>
        </p:nvGrpSpPr>
        <p:grpSpPr>
          <a:xfrm>
            <a:off x="451143" y="2338549"/>
            <a:ext cx="939487" cy="1002564"/>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58" name="Group 16"/>
          <p:cNvGrpSpPr>
            <a:grpSpLocks noChangeAspect="1"/>
          </p:cNvGrpSpPr>
          <p:nvPr/>
        </p:nvGrpSpPr>
        <p:grpSpPr bwMode="auto">
          <a:xfrm>
            <a:off x="7808249" y="2467524"/>
            <a:ext cx="755245" cy="873589"/>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3" name="Group 31"/>
          <p:cNvGrpSpPr>
            <a:grpSpLocks noChangeAspect="1"/>
          </p:cNvGrpSpPr>
          <p:nvPr/>
        </p:nvGrpSpPr>
        <p:grpSpPr bwMode="auto">
          <a:xfrm>
            <a:off x="4975469" y="2631557"/>
            <a:ext cx="678840" cy="709556"/>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4" name="Right Brace 93"/>
          <p:cNvSpPr/>
          <p:nvPr/>
        </p:nvSpPr>
        <p:spPr>
          <a:xfrm rot="5400000">
            <a:off x="8081439" y="1298551"/>
            <a:ext cx="328861" cy="6989013"/>
          </a:xfrm>
          <a:prstGeom prst="rightBrace">
            <a:avLst>
              <a:gd name="adj1" fmla="val 146892"/>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Freeform 50"/>
          <p:cNvSpPr>
            <a:spLocks/>
          </p:cNvSpPr>
          <p:nvPr/>
        </p:nvSpPr>
        <p:spPr bwMode="auto">
          <a:xfrm>
            <a:off x="7780107" y="5268607"/>
            <a:ext cx="857253" cy="5748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Freeform 50"/>
          <p:cNvSpPr>
            <a:spLocks/>
          </p:cNvSpPr>
          <p:nvPr/>
        </p:nvSpPr>
        <p:spPr bwMode="auto">
          <a:xfrm flipH="1">
            <a:off x="8172071" y="5439102"/>
            <a:ext cx="602346" cy="40392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5"/>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10" name="Group 109"/>
          <p:cNvGrpSpPr/>
          <p:nvPr/>
        </p:nvGrpSpPr>
        <p:grpSpPr>
          <a:xfrm>
            <a:off x="10460128" y="2466935"/>
            <a:ext cx="655975" cy="866142"/>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rgbClr val="737373"/>
            </a:solidFill>
            <a:ln w="28575">
              <a:solidFill>
                <a:schemeClr val="bg1"/>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72" name="TextBox 71"/>
          <p:cNvSpPr txBox="1"/>
          <p:nvPr/>
        </p:nvSpPr>
        <p:spPr>
          <a:xfrm>
            <a:off x="10086346" y="3743170"/>
            <a:ext cx="3086714" cy="615089"/>
          </a:xfrm>
          <a:prstGeom prst="rect">
            <a:avLst/>
          </a:prstGeom>
          <a:noFill/>
        </p:spPr>
        <p:txBody>
          <a:bodyPr wrap="square" lIns="179259" tIns="143407" rIns="179259" bIns="143407" rtlCol="0" anchor="t">
            <a:sp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235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cs typeface="Segoe UI"/>
              </a:rPr>
              <a:t>Serverless</a:t>
            </a:r>
            <a:endParaRPr kumimoji="0" lang="en-US" sz="2353"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4085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1.21011E-6 2.17885E-7 L -1.21011E-6 0.04358 " pathEditMode="relative" rAng="0" ptsTypes="AA">
                                      <p:cBhvr>
                                        <p:cTn id="17" dur="500" spd="-100000" fill="hold"/>
                                        <p:tgtEl>
                                          <p:spTgt spid="27"/>
                                        </p:tgtEl>
                                        <p:attrNameLst>
                                          <p:attrName>ppt_x</p:attrName>
                                          <p:attrName>ppt_y</p:attrName>
                                        </p:attrNameLst>
                                      </p:cBhvr>
                                      <p:rCtr x="0" y="2179"/>
                                    </p:animMotion>
                                  </p:childTnLst>
                                </p:cTn>
                              </p:par>
                              <p:par>
                                <p:cTn id="18" presetID="10"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42" presetClass="path" presetSubtype="0" decel="100000" fill="hold" nodeType="withEffect">
                                  <p:stCondLst>
                                    <p:cond delay="0"/>
                                  </p:stCondLst>
                                  <p:childTnLst>
                                    <p:animMotion origin="layout" path="M 3.55629E-6 4.87971E-6 L 3.55629E-6 -0.05448 " pathEditMode="relative" rAng="0" ptsTypes="AA">
                                      <p:cBhvr>
                                        <p:cTn id="22" dur="500" spd="-100000" fill="hold"/>
                                        <p:tgtEl>
                                          <p:spTgt spid="56"/>
                                        </p:tgtEl>
                                        <p:attrNameLst>
                                          <p:attrName>ppt_x</p:attrName>
                                          <p:attrName>ppt_y</p:attrName>
                                        </p:attrNameLst>
                                      </p:cBhvr>
                                      <p:rCtr x="0" y="-2724"/>
                                    </p:animMotion>
                                  </p:childTnLst>
                                </p:cTn>
                              </p:par>
                              <p:par>
                                <p:cTn id="23" presetID="53" presetClass="entr" presetSubtype="16" fill="hold" grpId="0"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42" presetClass="path" presetSubtype="0" decel="100000" fill="hold" grpId="1" nodeType="withEffect">
                                  <p:stCondLst>
                                    <p:cond delay="300"/>
                                  </p:stCondLst>
                                  <p:childTnLst>
                                    <p:animMotion origin="layout" path="M -1.21011E-6 2.17885E-7 L -1.21011E-6 0.04358 " pathEditMode="relative" rAng="0" ptsTypes="AA">
                                      <p:cBhvr>
                                        <p:cTn id="32" dur="500" spd="-100000" fill="hold"/>
                                        <p:tgtEl>
                                          <p:spTgt spid="28"/>
                                        </p:tgtEl>
                                        <p:attrNameLst>
                                          <p:attrName>ppt_x</p:attrName>
                                          <p:attrName>ppt_y</p:attrName>
                                        </p:attrNameLst>
                                      </p:cBhvr>
                                      <p:rCtr x="0" y="2179"/>
                                    </p:animMotion>
                                  </p:childTnLst>
                                </p:cTn>
                              </p:par>
                              <p:par>
                                <p:cTn id="33" presetID="10" presetClass="entr" presetSubtype="0" fill="hold" nodeType="withEffect">
                                  <p:stCondLst>
                                    <p:cond delay="2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par>
                                <p:cTn id="36" presetID="42" presetClass="path" presetSubtype="0" decel="100000" fill="hold" nodeType="withEffect">
                                  <p:stCondLst>
                                    <p:cond delay="200"/>
                                  </p:stCondLst>
                                  <p:childTnLst>
                                    <p:animMotion origin="layout" path="M 3.55629E-6 4.87971E-6 L 3.55629E-6 -0.05448 " pathEditMode="relative" rAng="0" ptsTypes="AA">
                                      <p:cBhvr>
                                        <p:cTn id="37" dur="500" spd="-100000" fill="hold"/>
                                        <p:tgtEl>
                                          <p:spTgt spid="73"/>
                                        </p:tgtEl>
                                        <p:attrNameLst>
                                          <p:attrName>ppt_x</p:attrName>
                                          <p:attrName>ppt_y</p:attrName>
                                        </p:attrNameLst>
                                      </p:cBhvr>
                                      <p:rCtr x="0" y="-2724"/>
                                    </p:animMotion>
                                  </p:childTnLst>
                                </p:cTn>
                              </p:par>
                              <p:par>
                                <p:cTn id="38" presetID="53" presetClass="entr" presetSubtype="16" fill="hold" grpId="0" nodeType="withEffect">
                                  <p:stCondLst>
                                    <p:cond delay="400"/>
                                  </p:stCondLst>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ppt_w</p:attrName>
                                        </p:attrNameLst>
                                      </p:cBhvr>
                                      <p:tavLst>
                                        <p:tav tm="0">
                                          <p:val>
                                            <p:fltVal val="0"/>
                                          </p:val>
                                        </p:tav>
                                        <p:tav tm="100000">
                                          <p:val>
                                            <p:strVal val="#ppt_w"/>
                                          </p:val>
                                        </p:tav>
                                      </p:tavLst>
                                    </p:anim>
                                    <p:anim calcmode="lin" valueType="num">
                                      <p:cBhvr>
                                        <p:cTn id="41" dur="500" fill="hold"/>
                                        <p:tgtEl>
                                          <p:spTgt spid="21"/>
                                        </p:tgtEl>
                                        <p:attrNameLst>
                                          <p:attrName>ppt_h</p:attrName>
                                        </p:attrNameLst>
                                      </p:cBhvr>
                                      <p:tavLst>
                                        <p:tav tm="0">
                                          <p:val>
                                            <p:fltVal val="0"/>
                                          </p:val>
                                        </p:tav>
                                        <p:tav tm="100000">
                                          <p:val>
                                            <p:strVal val="#ppt_h"/>
                                          </p:val>
                                        </p:tav>
                                      </p:tavLst>
                                    </p:anim>
                                    <p:animEffect transition="in" filter="fade">
                                      <p:cBhvr>
                                        <p:cTn id="42" dur="500"/>
                                        <p:tgtEl>
                                          <p:spTgt spid="21"/>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grpId="1" nodeType="withEffect">
                                  <p:stCondLst>
                                    <p:cond delay="500"/>
                                  </p:stCondLst>
                                  <p:childTnLst>
                                    <p:animMotion origin="layout" path="M -1.21011E-6 2.17885E-7 L -1.21011E-6 0.04358 " pathEditMode="relative" rAng="0" ptsTypes="AA">
                                      <p:cBhvr>
                                        <p:cTn id="47" dur="500" spd="-100000" fill="hold"/>
                                        <p:tgtEl>
                                          <p:spTgt spid="29"/>
                                        </p:tgtEl>
                                        <p:attrNameLst>
                                          <p:attrName>ppt_x</p:attrName>
                                          <p:attrName>ppt_y</p:attrName>
                                        </p:attrNameLst>
                                      </p:cBhvr>
                                      <p:rCtr x="0" y="2179"/>
                                    </p:animMotion>
                                  </p:childTnLst>
                                </p:cTn>
                              </p:par>
                              <p:par>
                                <p:cTn id="48" presetID="10" presetClass="entr" presetSubtype="0" fill="hold" nodeType="withEffect">
                                  <p:stCondLst>
                                    <p:cond delay="40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42" presetClass="path" presetSubtype="0" decel="100000" fill="hold" nodeType="withEffect">
                                  <p:stCondLst>
                                    <p:cond delay="400"/>
                                  </p:stCondLst>
                                  <p:childTnLst>
                                    <p:animMotion origin="layout" path="M 3.55629E-6 4.87971E-6 L 3.55629E-6 -0.05448 " pathEditMode="relative" rAng="0" ptsTypes="AA">
                                      <p:cBhvr>
                                        <p:cTn id="52" dur="500" spd="-100000" fill="hold"/>
                                        <p:tgtEl>
                                          <p:spTgt spid="58"/>
                                        </p:tgtEl>
                                        <p:attrNameLst>
                                          <p:attrName>ppt_x</p:attrName>
                                          <p:attrName>ppt_y</p:attrName>
                                        </p:attrNameLst>
                                      </p:cBhvr>
                                      <p:rCtr x="0" y="-2724"/>
                                    </p:animMotion>
                                  </p:childTnLst>
                                </p:cTn>
                              </p:par>
                              <p:par>
                                <p:cTn id="53" presetID="53" presetClass="entr" presetSubtype="16" fill="hold" grpId="0" nodeType="withEffect">
                                  <p:stCondLst>
                                    <p:cond delay="8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10" presetClass="entr" presetSubtype="0" fill="hold" nodeType="withEffect">
                                  <p:stCondLst>
                                    <p:cond delay="80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42" presetClass="path" presetSubtype="0" decel="100000" fill="hold" nodeType="withEffect">
                                  <p:stCondLst>
                                    <p:cond delay="800"/>
                                  </p:stCondLst>
                                  <p:childTnLst>
                                    <p:animMotion origin="layout" path="M 3.55629E-6 4.87971E-6 L 3.55629E-6 -0.05448 " pathEditMode="relative" rAng="0" ptsTypes="AA">
                                      <p:cBhvr>
                                        <p:cTn id="62" dur="500" spd="-100000" fill="hold"/>
                                        <p:tgtEl>
                                          <p:spTgt spid="110"/>
                                        </p:tgtEl>
                                        <p:attrNameLst>
                                          <p:attrName>ppt_x</p:attrName>
                                          <p:attrName>ppt_y</p:attrName>
                                        </p:attrNameLst>
                                      </p:cBhvr>
                                      <p:rCtr x="0" y="-2724"/>
                                    </p:animMotion>
                                  </p:childTnLst>
                                </p:cTn>
                              </p:par>
                            </p:childTnLst>
                          </p:cTn>
                        </p:par>
                        <p:par>
                          <p:cTn id="63" fill="hold">
                            <p:stCondLst>
                              <p:cond delay="1300"/>
                            </p:stCondLst>
                            <p:childTnLst>
                              <p:par>
                                <p:cTn id="64" presetID="16" presetClass="entr" presetSubtype="21" fill="hold" grpId="0"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barn(inVertical)">
                                      <p:cBhvr>
                                        <p:cTn id="66" dur="750"/>
                                        <p:tgtEl>
                                          <p:spTgt spid="94"/>
                                        </p:tgtEl>
                                      </p:cBhvr>
                                    </p:animEffect>
                                  </p:childTnLst>
                                </p:cTn>
                              </p:par>
                              <p:par>
                                <p:cTn id="67" presetID="10" presetClass="entr" presetSubtype="0" fill="hold" grpId="0" nodeType="withEffect">
                                  <p:stCondLst>
                                    <p:cond delay="350"/>
                                  </p:stCondLst>
                                  <p:childTnLst>
                                    <p:set>
                                      <p:cBhvr>
                                        <p:cTn id="68" dur="1" fill="hold">
                                          <p:stCondLst>
                                            <p:cond delay="0"/>
                                          </p:stCondLst>
                                        </p:cTn>
                                        <p:tgtEl>
                                          <p:spTgt spid="99"/>
                                        </p:tgtEl>
                                        <p:attrNameLst>
                                          <p:attrName>style.visibility</p:attrName>
                                        </p:attrNameLst>
                                      </p:cBhvr>
                                      <p:to>
                                        <p:strVal val="visible"/>
                                      </p:to>
                                    </p:set>
                                    <p:animEffect transition="in" filter="fade">
                                      <p:cBhvr>
                                        <p:cTn id="69" dur="500"/>
                                        <p:tgtEl>
                                          <p:spTgt spid="99"/>
                                        </p:tgtEl>
                                      </p:cBhvr>
                                    </p:animEffect>
                                  </p:childTnLst>
                                </p:cTn>
                              </p:par>
                              <p:par>
                                <p:cTn id="70" presetID="42" presetClass="path" presetSubtype="0" decel="100000" fill="hold" grpId="1" nodeType="withEffect">
                                  <p:stCondLst>
                                    <p:cond delay="350"/>
                                  </p:stCondLst>
                                  <p:childTnLst>
                                    <p:animMotion origin="layout" path="M -7.42915E-7 5.85565E-7 L -0.03676 5.85565E-7 " pathEditMode="relative" rAng="0" ptsTypes="AA">
                                      <p:cBhvr>
                                        <p:cTn id="71" dur="500" spd="-100000" fill="hold"/>
                                        <p:tgtEl>
                                          <p:spTgt spid="99"/>
                                        </p:tgtEl>
                                        <p:attrNameLst>
                                          <p:attrName>ppt_x</p:attrName>
                                          <p:attrName>ppt_y</p:attrName>
                                        </p:attrNameLst>
                                      </p:cBhvr>
                                      <p:rCtr x="-1838" y="0"/>
                                    </p:animMotion>
                                  </p:childTnLst>
                                </p:cTn>
                              </p:par>
                              <p:par>
                                <p:cTn id="72" presetID="10" presetClass="entr" presetSubtype="0" fill="hold" grpId="0" nodeType="withEffect">
                                  <p:stCondLst>
                                    <p:cond delay="35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par>
                                <p:cTn id="75" presetID="42" presetClass="path" presetSubtype="0" decel="100000" fill="hold" grpId="1" nodeType="withEffect">
                                  <p:stCondLst>
                                    <p:cond delay="350"/>
                                  </p:stCondLst>
                                  <p:childTnLst>
                                    <p:animMotion origin="layout" path="M 4.02349E-6 -4.07626E-6 L 0.03676 -4.07626E-6 " pathEditMode="relative" rAng="0" ptsTypes="AA">
                                      <p:cBhvr>
                                        <p:cTn id="76" dur="500" spd="-100000" fill="hold"/>
                                        <p:tgtEl>
                                          <p:spTgt spid="100"/>
                                        </p:tgtEl>
                                        <p:attrNameLst>
                                          <p:attrName>ppt_x</p:attrName>
                                          <p:attrName>ppt_y</p:attrName>
                                        </p:attrNameLst>
                                      </p:cBhvr>
                                      <p:rCtr x="1838" y="0"/>
                                    </p:animMotion>
                                  </p:childTnLst>
                                </p:cTn>
                              </p:par>
                              <p:par>
                                <p:cTn id="77" presetID="10" presetClass="entr" presetSubtype="0" fill="hold" grpId="0" nodeType="withEffect">
                                  <p:stCondLst>
                                    <p:cond delay="50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42" presetClass="path" presetSubtype="0" decel="100000" fill="hold" grpId="1" nodeType="withEffect">
                                  <p:stCondLst>
                                    <p:cond delay="500"/>
                                  </p:stCondLst>
                                  <p:childTnLst>
                                    <p:animMotion origin="layout" path="M -1.21011E-6 2.17885E-7 L -1.21011E-6 0.04358 " pathEditMode="relative" rAng="0" ptsTypes="AA">
                                      <p:cBhvr>
                                        <p:cTn id="81" dur="500" spd="-100000" fill="hold"/>
                                        <p:tgtEl>
                                          <p:spTgt spid="72"/>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8" grpId="0"/>
      <p:bldP spid="28" grpId="1"/>
      <p:bldP spid="27" grpId="0"/>
      <p:bldP spid="27" grpId="1"/>
      <p:bldP spid="12" grpId="0" animBg="1"/>
      <p:bldP spid="20" grpId="0" animBg="1"/>
      <p:bldP spid="21" grpId="0" animBg="1"/>
      <p:bldP spid="22" grpId="0" animBg="1"/>
      <p:bldP spid="94" grpId="0" animBg="1"/>
      <p:bldP spid="99" grpId="0" animBg="1"/>
      <p:bldP spid="99" grpId="1" animBg="1"/>
      <p:bldP spid="100" grpId="0" animBg="1"/>
      <p:bldP spid="100" grpId="1" animBg="1"/>
      <p:bldP spid="72" grpId="0"/>
      <p:bldP spid="7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 Apps</a:t>
            </a:r>
          </a:p>
        </p:txBody>
      </p:sp>
      <p:sp>
        <p:nvSpPr>
          <p:cNvPr id="4" name="Text Placeholder 6">
            <a:extLst>
              <a:ext uri="{FF2B5EF4-FFF2-40B4-BE49-F238E27FC236}">
                <a16:creationId xmlns:a16="http://schemas.microsoft.com/office/drawing/2014/main" id="{AC2EBC15-7908-4696-829F-5ABC172065EC}"/>
              </a:ext>
            </a:extLst>
          </p:cNvPr>
          <p:cNvSpPr>
            <a:spLocks noGrp="1"/>
          </p:cNvSpPr>
          <p:nvPr>
            <p:ph type="body" sz="quarter" idx="12"/>
          </p:nvPr>
        </p:nvSpPr>
        <p:spPr>
          <a:xfrm>
            <a:off x="269240" y="3877277"/>
            <a:ext cx="9860674" cy="1560940"/>
          </a:xfrm>
        </p:spPr>
        <p:txBody>
          <a:bodyPr/>
          <a:lstStyle/>
          <a:p>
            <a:r>
              <a:rPr lang="en-US" dirty="0"/>
              <a:t>Damir Dobric </a:t>
            </a:r>
          </a:p>
          <a:p>
            <a:r>
              <a:rPr lang="en-US" sz="2000" dirty="0"/>
              <a:t>daenet GmbH</a:t>
            </a:r>
            <a:br>
              <a:rPr lang="en-US" sz="2000" dirty="0"/>
            </a:br>
            <a:r>
              <a:rPr lang="en-US" sz="2000" dirty="0"/>
              <a:t>Microsoft Regional Director, Azure MVP</a:t>
            </a:r>
            <a:br>
              <a:rPr lang="en-US" sz="2000" dirty="0"/>
            </a:br>
            <a:r>
              <a:rPr lang="en-US" sz="2000" dirty="0"/>
              <a:t>Partner Technical Solution Professional</a:t>
            </a:r>
          </a:p>
        </p:txBody>
      </p:sp>
    </p:spTree>
    <p:extLst>
      <p:ext uri="{BB962C8B-B14F-4D97-AF65-F5344CB8AC3E}">
        <p14:creationId xmlns:p14="http://schemas.microsoft.com/office/powerpoint/2010/main" val="3977882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tabLst>
                <a:tab pos="1515764" algn="l"/>
              </a:tabLst>
            </a:pPr>
            <a:r>
              <a:rPr lang="en-US"/>
              <a:t>Introducing Azure Logic Apps</a:t>
            </a:r>
            <a:br>
              <a:rPr lang="en-US">
                <a:solidFill>
                  <a:schemeClr val="tx1"/>
                </a:solidFill>
              </a:rPr>
            </a:br>
            <a:endParaRPr lang="en-US"/>
          </a:p>
        </p:txBody>
      </p:sp>
      <p:grpSp>
        <p:nvGrpSpPr>
          <p:cNvPr id="15" name="Group 14"/>
          <p:cNvGrpSpPr/>
          <p:nvPr/>
        </p:nvGrpSpPr>
        <p:grpSpPr>
          <a:xfrm>
            <a:off x="8243876" y="487"/>
            <a:ext cx="3948125" cy="6857027"/>
            <a:chOff x="8409182" y="0"/>
            <a:chExt cx="4027293" cy="6994525"/>
          </a:xfrm>
        </p:grpSpPr>
        <p:sp>
          <p:nvSpPr>
            <p:cNvPr id="4" name="Rectangle 3"/>
            <p:cNvSpPr/>
            <p:nvPr/>
          </p:nvSpPr>
          <p:spPr bwMode="auto">
            <a:xfrm>
              <a:off x="8409182" y="0"/>
              <a:ext cx="4027293"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 name="Group 7"/>
            <p:cNvGrpSpPr/>
            <p:nvPr/>
          </p:nvGrpSpPr>
          <p:grpSpPr>
            <a:xfrm>
              <a:off x="9324507" y="2941801"/>
              <a:ext cx="2028656" cy="1110923"/>
              <a:chOff x="7712710" y="2866532"/>
              <a:chExt cx="900970" cy="493385"/>
            </a:xfrm>
          </p:grpSpPr>
          <p:sp>
            <p:nvSpPr>
              <p:cNvPr id="9" name="Rectangle 8"/>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Left Brace 11"/>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Left Brace 12"/>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Left Brace 13"/>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6" name="Rectangle 15"/>
          <p:cNvSpPr/>
          <p:nvPr/>
        </p:nvSpPr>
        <p:spPr>
          <a:xfrm>
            <a:off x="355642" y="1046183"/>
            <a:ext cx="6094444" cy="995697"/>
          </a:xfrm>
          <a:prstGeom prst="rect">
            <a:avLst/>
          </a:prstGeom>
        </p:spPr>
        <p:txBody>
          <a:bodyP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941"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Powerful Integration and </a:t>
            </a:r>
            <a:br>
              <a:rPr kumimoji="0" lang="en-US" sz="2941"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941"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Workflow Engine in Azure</a:t>
            </a:r>
            <a:endParaRPr kumimoji="0" lang="en-US" sz="2941"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7" name="Picture 6">
            <a:extLst>
              <a:ext uri="{FF2B5EF4-FFF2-40B4-BE49-F238E27FC236}">
                <a16:creationId xmlns:a16="http://schemas.microsoft.com/office/drawing/2014/main" id="{8554CF9B-F496-46A2-AF8B-0E7402EF6D88}"/>
              </a:ext>
            </a:extLst>
          </p:cNvPr>
          <p:cNvPicPr>
            <a:picLocks noChangeAspect="1"/>
          </p:cNvPicPr>
          <p:nvPr/>
        </p:nvPicPr>
        <p:blipFill>
          <a:blip r:embed="rId3"/>
          <a:stretch>
            <a:fillRect/>
          </a:stretch>
        </p:blipFill>
        <p:spPr>
          <a:xfrm>
            <a:off x="462488" y="2638194"/>
            <a:ext cx="6971273" cy="3173623"/>
          </a:xfrm>
          <a:prstGeom prst="rect">
            <a:avLst/>
          </a:prstGeom>
        </p:spPr>
      </p:pic>
    </p:spTree>
    <p:extLst>
      <p:ext uri="{BB962C8B-B14F-4D97-AF65-F5344CB8AC3E}">
        <p14:creationId xmlns:p14="http://schemas.microsoft.com/office/powerpoint/2010/main" val="234116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FA13E-AB90-4095-8E8E-FCFD33743EAB}"/>
              </a:ext>
            </a:extLst>
          </p:cNvPr>
          <p:cNvSpPr>
            <a:spLocks noGrp="1"/>
          </p:cNvSpPr>
          <p:nvPr>
            <p:ph type="title"/>
          </p:nvPr>
        </p:nvSpPr>
        <p:spPr/>
        <p:txBody>
          <a:bodyPr/>
          <a:lstStyle/>
          <a:p>
            <a:r>
              <a:rPr lang="en-US" dirty="0"/>
              <a:t>Integration</a:t>
            </a:r>
            <a:endParaRPr lang="de-DE" dirty="0"/>
          </a:p>
        </p:txBody>
      </p:sp>
      <p:sp>
        <p:nvSpPr>
          <p:cNvPr id="3" name="Text Placeholder 2">
            <a:extLst>
              <a:ext uri="{FF2B5EF4-FFF2-40B4-BE49-F238E27FC236}">
                <a16:creationId xmlns:a16="http://schemas.microsoft.com/office/drawing/2014/main" id="{CB2B5570-8E3B-43B0-91B2-AB9D21C86FD0}"/>
              </a:ext>
            </a:extLst>
          </p:cNvPr>
          <p:cNvSpPr>
            <a:spLocks noGrp="1"/>
          </p:cNvSpPr>
          <p:nvPr>
            <p:ph type="body" sz="quarter" idx="10"/>
          </p:nvPr>
        </p:nvSpPr>
        <p:spPr>
          <a:xfrm>
            <a:off x="269303" y="1187644"/>
            <a:ext cx="11655078" cy="4257897"/>
          </a:xfrm>
        </p:spPr>
        <p:txBody>
          <a:bodyPr/>
          <a:lstStyle/>
          <a:p>
            <a:r>
              <a:rPr lang="en-US" dirty="0"/>
              <a:t>BizTalk Server (</a:t>
            </a:r>
            <a:r>
              <a:rPr lang="en-US" dirty="0" err="1"/>
              <a:t>xLANG</a:t>
            </a:r>
            <a:r>
              <a:rPr lang="en-US" dirty="0"/>
              <a:t>)</a:t>
            </a:r>
          </a:p>
          <a:p>
            <a:r>
              <a:rPr lang="en-US" dirty="0"/>
              <a:t>Workflow Foundation (Process)</a:t>
            </a:r>
          </a:p>
          <a:p>
            <a:r>
              <a:rPr lang="en-US" dirty="0"/>
              <a:t>AppFabric (IIS Pool)</a:t>
            </a:r>
          </a:p>
          <a:p>
            <a:r>
              <a:rPr lang="en-US" dirty="0"/>
              <a:t>Workflow Manager (Process, Service Bus)</a:t>
            </a:r>
          </a:p>
          <a:p>
            <a:r>
              <a:rPr lang="en-US" dirty="0"/>
              <a:t>Durable Task Framework (Process, Service Bus)</a:t>
            </a:r>
          </a:p>
          <a:p>
            <a:r>
              <a:rPr lang="en-US" dirty="0" err="1"/>
              <a:t>LogicApps</a:t>
            </a:r>
            <a:r>
              <a:rPr lang="en-US" dirty="0"/>
              <a:t> (ARM)</a:t>
            </a:r>
          </a:p>
          <a:p>
            <a:r>
              <a:rPr lang="en-US" dirty="0"/>
              <a:t>Flows (</a:t>
            </a:r>
            <a:r>
              <a:rPr lang="en-US" dirty="0" err="1"/>
              <a:t>LogicApp</a:t>
            </a:r>
            <a:r>
              <a:rPr lang="en-US" dirty="0"/>
              <a:t>)</a:t>
            </a:r>
            <a:endParaRPr lang="de-DE" dirty="0"/>
          </a:p>
        </p:txBody>
      </p:sp>
    </p:spTree>
    <p:extLst>
      <p:ext uri="{BB962C8B-B14F-4D97-AF65-F5344CB8AC3E}">
        <p14:creationId xmlns:p14="http://schemas.microsoft.com/office/powerpoint/2010/main" val="1975248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 y="490"/>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69241" y="490"/>
            <a:ext cx="3585698" cy="6857027"/>
          </a:xfrm>
          <a:prstGeom prst="rect">
            <a:avLst/>
          </a:prstGeom>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1250">
                      <a:schemeClr val="bg1"/>
                    </a:gs>
                    <a:gs pos="100000">
                      <a:schemeClr val="bg1"/>
                    </a:gs>
                  </a:gsLst>
                  <a:lin ang="5400000" scaled="0"/>
                </a:gradFill>
              </a:rPr>
              <a:t>Logic apps connectors—Over 100 and growing</a:t>
            </a:r>
            <a:endParaRPr lang="en-NZ">
              <a:gradFill>
                <a:gsLst>
                  <a:gs pos="1250">
                    <a:schemeClr val="bg1"/>
                  </a:gs>
                  <a:gs pos="100000">
                    <a:schemeClr val="bg1"/>
                  </a:gs>
                </a:gsLst>
                <a:lin ang="5400000" scaled="0"/>
              </a:gradFill>
            </a:endParaRPr>
          </a:p>
        </p:txBody>
      </p:sp>
      <p:grpSp>
        <p:nvGrpSpPr>
          <p:cNvPr id="11" name="Group 10"/>
          <p:cNvGrpSpPr/>
          <p:nvPr/>
        </p:nvGrpSpPr>
        <p:grpSpPr>
          <a:xfrm>
            <a:off x="4472948" y="431486"/>
            <a:ext cx="6990090" cy="1240745"/>
            <a:chOff x="4472948" y="431483"/>
            <a:chExt cx="6990090" cy="1240745"/>
          </a:xfrm>
        </p:grpSpPr>
        <p:pic>
          <p:nvPicPr>
            <p:cNvPr id="1028" name="Picture 4" descr="Image result for github logo pn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203037" y="758818"/>
              <a:ext cx="2260001" cy="751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4472948" y="431483"/>
              <a:ext cx="3252192" cy="1240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99805" y="562137"/>
              <a:ext cx="979436" cy="97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807767" y="3822754"/>
            <a:ext cx="6859452" cy="1297556"/>
            <a:chOff x="4950923" y="3490665"/>
            <a:chExt cx="6859452" cy="1297556"/>
          </a:xfrm>
        </p:grpSpPr>
        <p:pic>
          <p:nvPicPr>
            <p:cNvPr id="1032" name="Picture 8" descr="Image result for slack logo png"/>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493705" y="4001011"/>
              <a:ext cx="1910071" cy="54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0923" y="3490665"/>
              <a:ext cx="1964984" cy="1220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575" y="3507423"/>
              <a:ext cx="1828800" cy="1280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613593" y="2121399"/>
            <a:ext cx="7351860" cy="1225747"/>
            <a:chOff x="4711625" y="1818974"/>
            <a:chExt cx="7351860" cy="1225747"/>
          </a:xfrm>
        </p:grpSpPr>
        <p:pic>
          <p:nvPicPr>
            <p:cNvPr id="1026" name="Picture 2" descr="Image result for facebook logo png"/>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711625" y="2159592"/>
              <a:ext cx="2590991" cy="544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203037" y="1818974"/>
              <a:ext cx="2860448" cy="12257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7785792" y="2015229"/>
              <a:ext cx="1378492" cy="76059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6084028" y="5700166"/>
            <a:ext cx="4626141" cy="804066"/>
          </a:xfrm>
          <a:prstGeom prst="rect">
            <a:avLst/>
          </a:prstGeom>
          <a:noFill/>
        </p:spPr>
        <p:txBody>
          <a:bodyPr wrap="square" lIns="182880" tIns="146304" rIns="182880" bIns="146304" rtlCol="0">
            <a:spAutoFit/>
          </a:bodyPr>
          <a:lstStyle/>
          <a:p>
            <a:pPr algn="ctr">
              <a:lnSpc>
                <a:spcPct val="90000"/>
              </a:lnSpc>
              <a:spcAft>
                <a:spcPts val="600"/>
              </a:spcAft>
            </a:pPr>
            <a:r>
              <a:rPr lang="en-US" sz="3600">
                <a:solidFill>
                  <a:schemeClr val="tx2"/>
                </a:solidFill>
              </a:rPr>
              <a:t>….and more!</a:t>
            </a:r>
          </a:p>
        </p:txBody>
      </p:sp>
    </p:spTree>
    <p:extLst>
      <p:ext uri="{BB962C8B-B14F-4D97-AF65-F5344CB8AC3E}">
        <p14:creationId xmlns:p14="http://schemas.microsoft.com/office/powerpoint/2010/main" val="363523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2.25428E-6 0.04607 L 2.25428E-6 2.41943E-6 " pathEditMode="relative" rAng="0" ptsTypes="AA">
                                      <p:cBhvr>
                                        <p:cTn id="14" dur="1000" fill="hold"/>
                                        <p:tgtEl>
                                          <p:spTgt spid="12"/>
                                        </p:tgtEl>
                                        <p:attrNameLst>
                                          <p:attrName>ppt_x</p:attrName>
                                          <p:attrName>ppt_y</p:attrName>
                                        </p:attrNameLst>
                                      </p:cBhvr>
                                      <p:rCtr x="0" y="-2315"/>
                                    </p:animMotion>
                                  </p:childTnLst>
                                </p:cTn>
                              </p:par>
                              <p:par>
                                <p:cTn id="15" presetID="10" presetClass="entr" presetSubtype="0" fill="hold"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2.25428E-6 0.04607 L 2.25428E-6 2.41943E-6 " pathEditMode="relative" rAng="0" ptsTypes="AA">
                                      <p:cBhvr>
                                        <p:cTn id="19" dur="1000" fill="hold"/>
                                        <p:tgtEl>
                                          <p:spTgt spid="10"/>
                                        </p:tgtEl>
                                        <p:attrNameLst>
                                          <p:attrName>ppt_x</p:attrName>
                                          <p:attrName>ppt_y</p:attrName>
                                        </p:attrNameLst>
                                      </p:cBhvr>
                                      <p:rCtr x="0" y="-2315"/>
                                    </p:animMotion>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1.875E-6 -0.04491 L -1.875E-6 -3.7037E-7 " pathEditMode="relative" rAng="0" ptsTypes="AA">
                                      <p:cBhvr>
                                        <p:cTn id="24" dur="1000" fill="hold"/>
                                        <p:tgtEl>
                                          <p:spTgt spid="1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p:cNvSpPr>
          <p:nvPr/>
        </p:nvSpPr>
        <p:spPr>
          <a:xfrm>
            <a:off x="4440745" y="358189"/>
            <a:ext cx="6361486" cy="5071753"/>
          </a:xfrm>
          <a:prstGeom prst="rect">
            <a:avLst/>
          </a:prstGeom>
          <a:noFill/>
        </p:spPr>
        <p:txBody>
          <a:bodyPr wrap="square" lIns="179133" tIns="143306" rIns="179133" bIns="0" numCol="3" rtlCol="0">
            <a:noAutofit/>
          </a:body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appFigures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Asana</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API Management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App Services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Automation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Face API</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LUIS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Text Analytics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Cognitive Vision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Data Lake Store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Document DB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Event Hub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Functions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Machine Learning</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Resource Manager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Service Bus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SQL</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Storage Blob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Azure Storage Queues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Basecamp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Bing Search</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BitBucket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Bitly</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Blogger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Box</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Buffer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Campfire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Chatter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Common Data Service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Disqus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DocuSign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Dropbox</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AX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CRM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CRM Service Bus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Financials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Dynamics Operations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Easy </a:t>
            </a: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Redmine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Eventbrite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Facebook</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FreshBooks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Freshdesk</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GitHub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Gmail</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Calendar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Contacts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Drive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Sheets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Google Tasks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GoTo</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Meeting</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GoTo</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Training</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GoTo</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Webinar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Harvest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HelloSign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Infusionsoft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JIRA</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Insightly</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Instagram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Instapaper</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MailChimp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Mandrill</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Medium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Microsoft Project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Microsoft Translator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MSN Weather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Muhimbi</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PDF</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 365</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a:t>
            </a:r>
            <a:r>
              <a:rPr kumimoji="0" lang="ja-JP" alt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365</a:t>
            </a:r>
            <a:r>
              <a:rPr kumimoji="0" lang="ja-JP" alt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 </a:t>
            </a: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Users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altLang="ja-JP"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Office 365 Video</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OneDrive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OneDrive for Business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OneNote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Outlook.com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Outlook Tasks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PagerDuty</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Pinterest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Pipedrive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Pivotal Tracker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Power BI</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Project Online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Redmine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Salesforce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Salesforce Chatter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SendGrid</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SharePoint Online </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Slack</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SmartSheet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SparkPost</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Stripe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Survey Monkey</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Todoist</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Toodledo</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Trello</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Twilio</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Twitter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Typeform</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UserVoice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VS Team Services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Webmerge</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Wordpress</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Wunderlist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Yammer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YouTube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Zendesk</a:t>
            </a:r>
            <a:endPar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endParaRPr>
          </a:p>
        </p:txBody>
      </p:sp>
      <p:sp>
        <p:nvSpPr>
          <p:cNvPr id="9" name="Rectangle 8"/>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a:xfrm>
            <a:off x="10010493" y="415653"/>
            <a:ext cx="2280721" cy="1940979"/>
          </a:xfrm>
          <a:prstGeom prst="rect">
            <a:avLst/>
          </a:prstGeom>
        </p:spPr>
        <p:txBody>
          <a:bodyPr wrap="square" lIns="179158" tIns="89580" bIns="89580">
            <a:spAutoFit/>
          </a:body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HTTP, HTTPS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HTTP </a:t>
            </a: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Webhook</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FTP, SFTP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SMTP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RSS</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Compose, Query, </a:t>
            </a:r>
            <a:b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b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Parse JSON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Wait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Terminate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Workflow</a:t>
            </a:r>
          </a:p>
        </p:txBody>
      </p:sp>
      <p:sp>
        <p:nvSpPr>
          <p:cNvPr id="13" name="Rectangle 12"/>
          <p:cNvSpPr/>
          <p:nvPr/>
        </p:nvSpPr>
        <p:spPr>
          <a:xfrm>
            <a:off x="9999001" y="188770"/>
            <a:ext cx="2060515" cy="430263"/>
          </a:xfrm>
          <a:prstGeom prst="rect">
            <a:avLst/>
          </a:prstGeom>
        </p:spPr>
        <p:txBody>
          <a:bodyPr wrap="non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2917">
                      <a:srgbClr val="0078D7"/>
                    </a:gs>
                    <a:gs pos="32000">
                      <a:srgbClr val="0078D7"/>
                    </a:gs>
                  </a:gsLst>
                  <a:lin ang="5400000" scaled="0"/>
                </a:gradFill>
                <a:effectLst/>
                <a:uLnTx/>
                <a:uFillTx/>
                <a:latin typeface="Segoe UI"/>
                <a:ea typeface="+mn-ea"/>
                <a:cs typeface="+mn-cs"/>
              </a:rPr>
              <a:t>Protocols/Native</a:t>
            </a:r>
          </a:p>
        </p:txBody>
      </p:sp>
      <p:sp>
        <p:nvSpPr>
          <p:cNvPr id="16" name="Rectangle 15"/>
          <p:cNvSpPr/>
          <p:nvPr/>
        </p:nvSpPr>
        <p:spPr>
          <a:xfrm>
            <a:off x="10006471" y="2628859"/>
            <a:ext cx="2079163" cy="1762458"/>
          </a:xfrm>
          <a:prstGeom prst="rect">
            <a:avLst/>
          </a:prstGeom>
        </p:spPr>
        <p:txBody>
          <a:bodyPr wrap="square" lIns="179158" tIns="89580" bIns="89580">
            <a:spAutoFit/>
          </a:body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XML Validation</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Transform XML (+Mapper)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Flat File Encode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Flat File Decode</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X12</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EDIFACT</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AS2</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Integration Account Artifact Lookup</a:t>
            </a:r>
          </a:p>
        </p:txBody>
      </p:sp>
      <p:sp>
        <p:nvSpPr>
          <p:cNvPr id="17" name="Rectangle 16"/>
          <p:cNvSpPr/>
          <p:nvPr/>
        </p:nvSpPr>
        <p:spPr>
          <a:xfrm>
            <a:off x="10062437" y="2361833"/>
            <a:ext cx="2605632" cy="430263"/>
          </a:xfrm>
          <a:prstGeom prst="rect">
            <a:avLst/>
          </a:prstGeom>
        </p:spPr>
        <p:txBody>
          <a:bodyPr wrap="squar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2917">
                      <a:srgbClr val="0078D7"/>
                    </a:gs>
                    <a:gs pos="32000">
                      <a:srgbClr val="0078D7"/>
                    </a:gs>
                  </a:gsLst>
                </a:gradFill>
                <a:effectLst/>
                <a:uLnTx/>
                <a:uFillTx/>
                <a:latin typeface="Segoe UI"/>
                <a:ea typeface="+mn-ea"/>
                <a:cs typeface="+mn-cs"/>
              </a:rPr>
              <a:t>XML and EDI</a:t>
            </a:r>
          </a:p>
        </p:txBody>
      </p:sp>
      <p:sp>
        <p:nvSpPr>
          <p:cNvPr id="18" name="Rectangle 17"/>
          <p:cNvSpPr/>
          <p:nvPr/>
        </p:nvSpPr>
        <p:spPr>
          <a:xfrm>
            <a:off x="9991389" y="4364809"/>
            <a:ext cx="1046102" cy="430263"/>
          </a:xfrm>
          <a:prstGeom prst="rect">
            <a:avLst/>
          </a:prstGeom>
        </p:spPr>
        <p:txBody>
          <a:bodyPr wrap="non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2917">
                      <a:srgbClr val="0078D7"/>
                    </a:gs>
                    <a:gs pos="32000">
                      <a:srgbClr val="0078D7"/>
                    </a:gs>
                  </a:gsLst>
                </a:gradFill>
                <a:effectLst/>
                <a:uLnTx/>
                <a:uFillTx/>
                <a:latin typeface="Segoe UI"/>
                <a:ea typeface="+mn-ea"/>
                <a:cs typeface="+mn-cs"/>
              </a:rPr>
              <a:t>Hybrid</a:t>
            </a:r>
          </a:p>
        </p:txBody>
      </p:sp>
      <p:sp>
        <p:nvSpPr>
          <p:cNvPr id="19" name="TextBox 18"/>
          <p:cNvSpPr txBox="1"/>
          <p:nvPr/>
        </p:nvSpPr>
        <p:spPr>
          <a:xfrm>
            <a:off x="9994977" y="4677807"/>
            <a:ext cx="1813761" cy="1941483"/>
          </a:xfrm>
          <a:prstGeom prst="rect">
            <a:avLst/>
          </a:prstGeom>
        </p:spPr>
        <p:txBody>
          <a:bodyPr wrap="square" lIns="179158" tIns="89580" bIns="89580">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BizTalk Server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File System</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IBM DB2</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Informix</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Oracle DB</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SharePoint Server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rPr>
              <a:t>SQL Server</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SAP</a:t>
            </a:r>
          </a:p>
          <a:p>
            <a:pPr marL="89639" marR="0" lvl="0" indent="-89639" algn="l" defTabSz="913429" rtl="0" eaLnBrk="1" fontAlgn="auto" latinLnBrk="0" hangingPunct="1">
              <a:lnSpc>
                <a:spcPct val="100000"/>
              </a:lnSpc>
              <a:spcBef>
                <a:spcPts val="0"/>
              </a:spcBef>
              <a:spcAft>
                <a:spcPts val="98"/>
              </a:spcAft>
              <a:buClrTx/>
              <a:buSzTx/>
              <a:buFont typeface="Arial" panose="020B0604020202020204" pitchFamily="34" charset="0"/>
              <a:buChar char="•"/>
              <a:tabLst/>
              <a:defRPr/>
            </a:pPr>
            <a:r>
              <a:rPr kumimoji="0" lang="en-US" sz="1078" b="0" i="0" u="none" strike="noStrike" kern="0" cap="none" spc="0" normalizeH="0" baseline="0" noProof="0" err="1">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Websphere</a:t>
            </a:r>
            <a:r>
              <a:rPr kumimoji="0" lang="en-US" sz="1078" b="0" i="0" u="none" strike="noStrike" kern="0" cap="none" spc="0" normalizeH="0" baseline="0" noProof="0">
                <a:ln>
                  <a:noFill/>
                </a:ln>
                <a:gradFill>
                  <a:gsLst>
                    <a:gs pos="10145">
                      <a:srgbClr val="353535">
                        <a:lumMod val="60000"/>
                        <a:lumOff val="40000"/>
                      </a:srgbClr>
                    </a:gs>
                    <a:gs pos="31000">
                      <a:srgbClr val="353535">
                        <a:lumMod val="60000"/>
                        <a:lumOff val="40000"/>
                      </a:srgbClr>
                    </a:gs>
                  </a:gsLst>
                  <a:lin ang="5400000" scaled="0"/>
                </a:gradFill>
                <a:effectLst/>
                <a:uLnTx/>
                <a:uFillTx/>
                <a:latin typeface="Segoe UI"/>
                <a:ea typeface="+mn-ea"/>
                <a:cs typeface="+mn-cs"/>
              </a:rPr>
              <a:t> MQ</a:t>
            </a:r>
          </a:p>
          <a:p>
            <a:pPr marL="0" marR="0" lvl="0" indent="0" algn="l" defTabSz="932205" rtl="0" eaLnBrk="1" fontAlgn="auto" latinLnBrk="0" hangingPunct="1">
              <a:lnSpc>
                <a:spcPct val="100000"/>
              </a:lnSpc>
              <a:spcBef>
                <a:spcPts val="0"/>
              </a:spcBef>
              <a:spcAft>
                <a:spcPts val="150"/>
              </a:spcAft>
              <a:buClrTx/>
              <a:buSzTx/>
              <a:buFont typeface="Arial" panose="020B0604020202020204" pitchFamily="34" charset="0"/>
              <a:buNone/>
              <a:tabLst/>
              <a:defRPr/>
            </a:pPr>
            <a:endParaRPr kumimoji="0" lang="en-US" sz="1000" b="0" i="0" u="none" strike="noStrike" kern="0" cap="none" spc="0" normalizeH="0" baseline="0" noProof="0">
              <a:ln>
                <a:noFill/>
              </a:ln>
              <a:gradFill>
                <a:gsLst>
                  <a:gs pos="10145">
                    <a:srgbClr val="505050"/>
                  </a:gs>
                  <a:gs pos="30000">
                    <a:srgbClr val="505050"/>
                  </a:gs>
                </a:gsLst>
                <a:lin ang="5400000" scaled="0"/>
              </a:gradFill>
              <a:effectLst/>
              <a:uLnTx/>
              <a:uFillTx/>
              <a:latin typeface="Segoe UI"/>
              <a:ea typeface="+mn-ea"/>
              <a:cs typeface="+mn-cs"/>
            </a:endParaRPr>
          </a:p>
        </p:txBody>
      </p:sp>
      <p:sp>
        <p:nvSpPr>
          <p:cNvPr id="8" name="Rectangle 7"/>
          <p:cNvSpPr/>
          <p:nvPr/>
        </p:nvSpPr>
        <p:spPr>
          <a:xfrm>
            <a:off x="4435274" y="188770"/>
            <a:ext cx="842579" cy="430263"/>
          </a:xfrm>
          <a:prstGeom prst="rect">
            <a:avLst/>
          </a:prstGeom>
        </p:spPr>
        <p:txBody>
          <a:bodyPr wrap="none" lIns="179158" tIns="89580" rIns="179158" bIns="89580">
            <a:spAutoFit/>
          </a:bodyPr>
          <a:lstStyle/>
          <a:p>
            <a:pPr marL="0" marR="0" lvl="0" indent="0" algn="l" defTabSz="913429" rtl="0" eaLnBrk="1" fontAlgn="auto" latinLnBrk="0" hangingPunct="1">
              <a:lnSpc>
                <a:spcPct val="90000"/>
              </a:lnSpc>
              <a:spcBef>
                <a:spcPts val="0"/>
              </a:spcBef>
              <a:spcAft>
                <a:spcPts val="0"/>
              </a:spcAft>
              <a:buClrTx/>
              <a:buSzTx/>
              <a:buFontTx/>
              <a:buNone/>
              <a:tabLst/>
              <a:defRPr/>
            </a:pPr>
            <a:r>
              <a:rPr kumimoji="0" lang="en-US" sz="1766" b="0" i="0" u="none" strike="noStrike" kern="0" cap="none" spc="0" normalizeH="0" baseline="0" noProof="0">
                <a:ln>
                  <a:noFill/>
                </a:ln>
                <a:gradFill>
                  <a:gsLst>
                    <a:gs pos="10145">
                      <a:srgbClr val="0078D7"/>
                    </a:gs>
                    <a:gs pos="30000">
                      <a:srgbClr val="0078D7"/>
                    </a:gs>
                  </a:gsLst>
                  <a:lin ang="5400000" scaled="0"/>
                </a:gradFill>
                <a:effectLst/>
                <a:uLnTx/>
                <a:uFillTx/>
                <a:latin typeface="Segoe UI"/>
                <a:ea typeface="+mn-ea"/>
                <a:cs typeface="+mn-cs"/>
              </a:rPr>
              <a:t>SaaS</a:t>
            </a:r>
          </a:p>
        </p:txBody>
      </p:sp>
      <p:sp>
        <p:nvSpPr>
          <p:cNvPr id="22" name="Rectangle 21"/>
          <p:cNvSpPr/>
          <p:nvPr/>
        </p:nvSpPr>
        <p:spPr bwMode="auto">
          <a:xfrm>
            <a:off x="4503945" y="862434"/>
            <a:ext cx="2071578" cy="30036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bwMode="auto">
          <a:xfrm>
            <a:off x="4503945" y="4049079"/>
            <a:ext cx="1953568" cy="164841"/>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p:cNvSpPr/>
          <p:nvPr/>
        </p:nvSpPr>
        <p:spPr bwMode="auto">
          <a:xfrm>
            <a:off x="4503945" y="5438259"/>
            <a:ext cx="1953568" cy="190184"/>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Rectangle 24"/>
          <p:cNvSpPr/>
          <p:nvPr/>
        </p:nvSpPr>
        <p:spPr bwMode="auto">
          <a:xfrm>
            <a:off x="4503945" y="6178135"/>
            <a:ext cx="1953568" cy="51878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Rectangle 25"/>
          <p:cNvSpPr/>
          <p:nvPr/>
        </p:nvSpPr>
        <p:spPr bwMode="auto">
          <a:xfrm>
            <a:off x="6575523" y="503214"/>
            <a:ext cx="1739065" cy="345031"/>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6567972" y="5980284"/>
            <a:ext cx="1858300" cy="731896"/>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Rectangle 27"/>
          <p:cNvSpPr/>
          <p:nvPr/>
        </p:nvSpPr>
        <p:spPr bwMode="auto">
          <a:xfrm>
            <a:off x="8550010" y="486369"/>
            <a:ext cx="1522950" cy="720844"/>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Rectangle 28"/>
          <p:cNvSpPr/>
          <p:nvPr/>
        </p:nvSpPr>
        <p:spPr bwMode="auto">
          <a:xfrm>
            <a:off x="8550011" y="1926311"/>
            <a:ext cx="1522950" cy="339808"/>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p:cNvSpPr/>
          <p:nvPr/>
        </p:nvSpPr>
        <p:spPr bwMode="auto">
          <a:xfrm>
            <a:off x="8550011" y="2970169"/>
            <a:ext cx="1512427" cy="18229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Rectangle 30"/>
          <p:cNvSpPr/>
          <p:nvPr/>
        </p:nvSpPr>
        <p:spPr bwMode="auto">
          <a:xfrm>
            <a:off x="8573850" y="5286958"/>
            <a:ext cx="1464633" cy="16103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Rectangle 31"/>
          <p:cNvSpPr/>
          <p:nvPr/>
        </p:nvSpPr>
        <p:spPr bwMode="auto">
          <a:xfrm>
            <a:off x="8562358" y="5812088"/>
            <a:ext cx="1476126" cy="331569"/>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p:cNvSpPr/>
          <p:nvPr/>
        </p:nvSpPr>
        <p:spPr bwMode="auto">
          <a:xfrm>
            <a:off x="10142561" y="4771101"/>
            <a:ext cx="1674937" cy="156386"/>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33"/>
          <p:cNvSpPr/>
          <p:nvPr/>
        </p:nvSpPr>
        <p:spPr bwMode="auto">
          <a:xfrm>
            <a:off x="10142561" y="5638192"/>
            <a:ext cx="1674937" cy="361119"/>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p:cNvSpPr/>
          <p:nvPr/>
        </p:nvSpPr>
        <p:spPr bwMode="auto">
          <a:xfrm>
            <a:off x="6567972" y="5282930"/>
            <a:ext cx="1858300" cy="504933"/>
          </a:xfrm>
          <a:prstGeom prst="rect">
            <a:avLst/>
          </a:prstGeom>
          <a:noFill/>
          <a:ln w="28575">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Title 1"/>
          <p:cNvSpPr>
            <a:spLocks noGrp="1"/>
          </p:cNvSpPr>
          <p:nvPr>
            <p:ph type="title"/>
          </p:nvPr>
        </p:nvSpPr>
        <p:spPr>
          <a:xfrm>
            <a:off x="269242" y="289957"/>
            <a:ext cx="3735101" cy="899537"/>
          </a:xfrm>
        </p:spPr>
        <p:txBody>
          <a:bodyPr/>
          <a:lstStyle/>
          <a:p>
            <a:r>
              <a:rPr lang="en-NZ">
                <a:gradFill>
                  <a:gsLst>
                    <a:gs pos="2917">
                      <a:schemeClr val="bg1"/>
                    </a:gs>
                    <a:gs pos="30000">
                      <a:schemeClr val="bg1"/>
                    </a:gs>
                  </a:gsLst>
                  <a:lin ang="5400000" scaled="0"/>
                </a:gradFill>
              </a:rPr>
              <a:t>Logic Apps</a:t>
            </a:r>
            <a:br>
              <a:rPr lang="en-NZ">
                <a:gradFill>
                  <a:gsLst>
                    <a:gs pos="2917">
                      <a:schemeClr val="bg1"/>
                    </a:gs>
                    <a:gs pos="30000">
                      <a:schemeClr val="bg1"/>
                    </a:gs>
                  </a:gsLst>
                  <a:lin ang="5400000" scaled="0"/>
                </a:gradFill>
              </a:rPr>
            </a:br>
            <a:endParaRPr lang="en-NZ">
              <a:gradFill>
                <a:gsLst>
                  <a:gs pos="2917">
                    <a:schemeClr val="bg1"/>
                  </a:gs>
                  <a:gs pos="30000">
                    <a:schemeClr val="bg1"/>
                  </a:gs>
                </a:gsLst>
                <a:lin ang="5400000" scaled="0"/>
              </a:gradFill>
            </a:endParaRPr>
          </a:p>
        </p:txBody>
      </p:sp>
      <p:sp>
        <p:nvSpPr>
          <p:cNvPr id="37" name="Text Placeholder 2"/>
          <p:cNvSpPr txBox="1">
            <a:spLocks/>
          </p:cNvSpPr>
          <p:nvPr/>
        </p:nvSpPr>
        <p:spPr>
          <a:xfrm>
            <a:off x="275604" y="1242979"/>
            <a:ext cx="4164496" cy="2496640"/>
          </a:xfrm>
          <a:prstGeom prst="rect">
            <a:avLst/>
          </a:prstGeom>
        </p:spPr>
        <p:txBody>
          <a:bodyPr lIns="179183" tIns="143346" rIns="179183"/>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1218718" rtl="0" eaLnBrk="1" fontAlgn="auto" latinLnBrk="0" hangingPunct="1">
              <a:lnSpc>
                <a:spcPct val="90000"/>
              </a:lnSpc>
              <a:spcBef>
                <a:spcPct val="20000"/>
              </a:spcBef>
              <a:spcAft>
                <a:spcPts val="392"/>
              </a:spcAft>
              <a:buClrTx/>
              <a:buSzPct val="90000"/>
              <a:buFont typeface="Arial" pitchFamily="34" charset="0"/>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Cloud APIs and </a:t>
            </a:r>
            <a:b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platform functionality</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Over 120 built-in connectors</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Hosted and managed within </a:t>
            </a:r>
            <a:b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the platform</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Scales to meet your needs </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First class designer experience</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development</a:t>
            </a:r>
          </a:p>
        </p:txBody>
      </p:sp>
      <p:sp>
        <p:nvSpPr>
          <p:cNvPr id="38" name="Text Placeholder 2"/>
          <p:cNvSpPr txBox="1">
            <a:spLocks/>
          </p:cNvSpPr>
          <p:nvPr/>
        </p:nvSpPr>
        <p:spPr>
          <a:xfrm>
            <a:off x="256992" y="3993935"/>
            <a:ext cx="4171614" cy="2249726"/>
          </a:xfrm>
          <a:prstGeom prst="rect">
            <a:avLst/>
          </a:prstGeom>
        </p:spPr>
        <p:txBody>
          <a:bodyPr vert="horz" wrap="square" lIns="179183" tIns="143346" rIns="179183" bIns="89580"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18718" rtl="0" eaLnBrk="1" fontAlgn="auto" latinLnBrk="0" hangingPunct="1">
              <a:lnSpc>
                <a:spcPct val="90000"/>
              </a:lnSpc>
              <a:spcBef>
                <a:spcPct val="20000"/>
              </a:spcBef>
              <a:spcAft>
                <a:spcPts val="392"/>
              </a:spcAft>
              <a:buClrTx/>
              <a:buSzPct val="90000"/>
              <a:buFont typeface="Arial" pitchFamily="34" charset="0"/>
              <a:buNone/>
              <a:tabLst/>
              <a:defRPr/>
            </a:pPr>
            <a:r>
              <a:rPr kumimoji="0" lang="en-US" sz="1961"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API connections</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Authenticate once and reuse</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Differentiate connection </a:t>
            </a:r>
            <a:b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configuration</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Simple to deploy</a:t>
            </a:r>
          </a:p>
          <a:p>
            <a:pPr marL="0" marR="0" lvl="1" indent="0" algn="l" defTabSz="914367" rtl="0" eaLnBrk="1" fontAlgn="auto" latinLnBrk="0" hangingPunct="1">
              <a:lnSpc>
                <a:spcPct val="90000"/>
              </a:lnSpc>
              <a:spcBef>
                <a:spcPts val="0"/>
              </a:spcBef>
              <a:spcAft>
                <a:spcPts val="600"/>
              </a:spcAft>
              <a:buClrTx/>
              <a:buSzPct val="90000"/>
              <a:buFont typeface="Arial" pitchFamily="34" charset="0"/>
              <a:buNone/>
              <a:tabLst/>
              <a:defRPr/>
            </a:pP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Portal experience for managing </a:t>
            </a:r>
            <a:b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API Connections</a:t>
            </a:r>
          </a:p>
        </p:txBody>
      </p:sp>
    </p:spTree>
    <p:extLst>
      <p:ext uri="{BB962C8B-B14F-4D97-AF65-F5344CB8AC3E}">
        <p14:creationId xmlns:p14="http://schemas.microsoft.com/office/powerpoint/2010/main" val="6431363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1" y="487"/>
            <a:ext cx="3585698" cy="6857027"/>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33" y="2722847"/>
            <a:ext cx="5960036" cy="3617016"/>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5"/>
              <a:ext cx="1659168" cy="885190"/>
              <a:chOff x="7649759" y="3473718"/>
              <a:chExt cx="1692678" cy="903070"/>
            </a:xfrm>
          </p:grpSpPr>
          <p:sp>
            <p:nvSpPr>
              <p:cNvPr id="124" name="TextBox 123"/>
              <p:cNvSpPr txBox="1"/>
              <p:nvPr/>
            </p:nvSpPr>
            <p:spPr>
              <a:xfrm>
                <a:off x="7649759" y="3978710"/>
                <a:ext cx="1692678" cy="398078"/>
              </a:xfrm>
              <a:prstGeom prst="rect">
                <a:avLst/>
              </a:prstGeom>
              <a:noFill/>
            </p:spPr>
            <p:txBody>
              <a:bodyPr wrap="square" lIns="0" tIns="0" rIns="0" bIns="0" rtlCol="0">
                <a:spAutoFit/>
              </a:bodyPr>
              <a:lstStyle/>
              <a:p>
                <a:pPr marL="0" marR="0" lvl="0" indent="0" algn="ctr" defTabSz="896156"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119"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86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84802"/>
              </a:xfrm>
              <a:prstGeom prst="rect">
                <a:avLst/>
              </a:prstGeom>
              <a:noFill/>
            </p:spPr>
            <p:txBody>
              <a:bodyPr wrap="square" lIns="0" tIns="0" rIns="0" bIns="0" rtlCol="0">
                <a:spAutoFit/>
              </a:bodyPr>
              <a:lstStyle/>
              <a:p>
                <a:pPr marL="0" marR="0" lvl="0" indent="0" algn="l" defTabSz="896156" rtl="0"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98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98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12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86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7" tIns="44808" rIns="89617" bIns="44808" numCol="1" anchor="t" anchorCtr="0" compatLnSpc="1">
                        <a:prstTxWarp prst="textNoShape">
                          <a:avLst/>
                        </a:prstTxWarp>
                      </a:bodyPr>
                      <a:lstStyle/>
                      <a:p>
                        <a:pPr marL="0" marR="0" lvl="0" indent="0" algn="l" defTabSz="914132"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80" y="956502"/>
            <a:ext cx="1447514" cy="2341952"/>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26119" y="2273326"/>
            <a:ext cx="1746453" cy="479410"/>
          </a:xfrm>
          <a:prstGeom prst="rect">
            <a:avLst/>
          </a:prstGeom>
          <a:noFill/>
        </p:spPr>
        <p:txBody>
          <a:bodyPr wrap="none" lIns="179234" tIns="143387" rIns="179234" bIns="143387" rtlCol="0">
            <a:spAutoFit/>
          </a:bodyPr>
          <a:lstStyle/>
          <a:p>
            <a:pPr marL="0" marR="0" lvl="0" indent="0" algn="r" defTabSz="896156"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9"/>
          <a:stretch>
            <a:fillRect/>
          </a:stretch>
        </p:blipFill>
        <p:spPr>
          <a:xfrm>
            <a:off x="4549273" y="2272125"/>
            <a:ext cx="506007" cy="485660"/>
          </a:xfrm>
          <a:prstGeom prst="rect">
            <a:avLst/>
          </a:prstGeom>
        </p:spPr>
      </p:pic>
      <p:sp>
        <p:nvSpPr>
          <p:cNvPr id="60" name="TextBox 59"/>
          <p:cNvSpPr txBox="1"/>
          <p:nvPr/>
        </p:nvSpPr>
        <p:spPr>
          <a:xfrm>
            <a:off x="5273157" y="1650157"/>
            <a:ext cx="1209024"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62"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Service bus</a:t>
            </a:r>
          </a:p>
        </p:txBody>
      </p:sp>
      <p:sp>
        <p:nvSpPr>
          <p:cNvPr id="61" name="TextBox 60"/>
          <p:cNvSpPr txBox="1"/>
          <p:nvPr/>
        </p:nvSpPr>
        <p:spPr>
          <a:xfrm>
            <a:off x="5102045" y="3171020"/>
            <a:ext cx="1380135" cy="189836"/>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62"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10"/>
          <a:stretch>
            <a:fillRect/>
          </a:stretch>
        </p:blipFill>
        <p:spPr>
          <a:xfrm>
            <a:off x="4748012" y="3086707"/>
            <a:ext cx="362706" cy="334116"/>
          </a:xfrm>
          <a:prstGeom prst="rect">
            <a:avLst/>
          </a:prstGeom>
        </p:spPr>
      </p:pic>
      <p:sp>
        <p:nvSpPr>
          <p:cNvPr id="142" name="Rectangle 141"/>
          <p:cNvSpPr/>
          <p:nvPr/>
        </p:nvSpPr>
        <p:spPr bwMode="auto">
          <a:xfrm>
            <a:off x="4898992" y="884637"/>
            <a:ext cx="1583188"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692"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11"/>
          <a:stretch>
            <a:fillRect/>
          </a:stretch>
        </p:blipFill>
        <p:spPr>
          <a:xfrm>
            <a:off x="5252574" y="1593162"/>
            <a:ext cx="306471" cy="282314"/>
          </a:xfrm>
          <a:prstGeom prst="rect">
            <a:avLst/>
          </a:prstGeom>
        </p:spPr>
      </p:pic>
      <p:grpSp>
        <p:nvGrpSpPr>
          <p:cNvPr id="169" name="Group 168"/>
          <p:cNvGrpSpPr/>
          <p:nvPr/>
        </p:nvGrpSpPr>
        <p:grpSpPr>
          <a:xfrm>
            <a:off x="10342622" y="706930"/>
            <a:ext cx="1371318" cy="1224078"/>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513" y="1823781"/>
            <a:ext cx="1237083" cy="964922"/>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4" tIns="143387" rIns="179234" bIns="143387" rtlCol="0">
              <a:spAutoFit/>
            </a:bodyPr>
            <a:lstStyle/>
            <a:p>
              <a:pPr marL="0" marR="0" lvl="0" indent="0" algn="l" defTabSz="896156"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Logic Apps</a:t>
              </a:r>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a:extLst>
              <a:ext uri="{28A0092B-C50C-407E-A947-70E740481C1C}">
                <a14:useLocalDpi xmlns:a14="http://schemas.microsoft.com/office/drawing/2010/main" val="0"/>
              </a:ext>
            </a:extLst>
          </a:blip>
          <a:srcRect b="22366"/>
          <a:stretch/>
        </p:blipFill>
        <p:spPr bwMode="auto">
          <a:xfrm>
            <a:off x="10360534" y="3090657"/>
            <a:ext cx="1452565" cy="396685"/>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73" y="956502"/>
            <a:ext cx="1447514" cy="2341952"/>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a:stretch>
            <a:fillRect/>
          </a:stretch>
        </p:blipFill>
        <p:spPr>
          <a:xfrm>
            <a:off x="10345454" y="2210079"/>
            <a:ext cx="1129095" cy="644512"/>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53306" t="14008" b="11601"/>
          <a:stretch/>
        </p:blipFill>
        <p:spPr>
          <a:xfrm>
            <a:off x="4673406" y="719558"/>
            <a:ext cx="529274" cy="473887"/>
          </a:xfrm>
          <a:prstGeom prst="rect">
            <a:avLst/>
          </a:prstGeom>
        </p:spPr>
      </p:pic>
    </p:spTree>
    <p:extLst>
      <p:ext uri="{BB962C8B-B14F-4D97-AF65-F5344CB8AC3E}">
        <p14:creationId xmlns:p14="http://schemas.microsoft.com/office/powerpoint/2010/main" val="3399336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01" y="576911"/>
            <a:ext cx="7231530" cy="5722901"/>
          </a:xfrm>
          <a:prstGeom prst="rect">
            <a:avLst/>
          </a:prstGeom>
        </p:spPr>
      </p:pic>
      <p:sp>
        <p:nvSpPr>
          <p:cNvPr id="5" name="Rectangle 4"/>
          <p:cNvSpPr/>
          <p:nvPr/>
        </p:nvSpPr>
        <p:spPr bwMode="auto">
          <a:xfrm>
            <a:off x="1" y="487"/>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242" y="289957"/>
            <a:ext cx="373510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125" y="2358271"/>
            <a:ext cx="3219303" cy="3138426"/>
          </a:xfrm>
          <a:prstGeom prst="rect">
            <a:avLst/>
          </a:prstGeom>
        </p:spPr>
        <p:txBody>
          <a:bodyPr lIns="179183" tIns="143346" rIns="179183"/>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67"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17235612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633848"/>
          </a:xfrm>
        </p:spPr>
        <p:txBody>
          <a:bodyPr/>
          <a:lstStyle/>
          <a:p>
            <a:r>
              <a:rPr lang="en-US" sz="3431" spc="0">
                <a:latin typeface="Segoe UI Semibold" panose="020B0702040204020203" pitchFamily="34" charset="0"/>
                <a:cs typeface="Segoe UI Semibold" panose="020B0702040204020203" pitchFamily="34" charset="0"/>
              </a:rPr>
              <a:t>Scenario 1</a:t>
            </a:r>
            <a:br>
              <a:rPr lang="en-US"/>
            </a:br>
            <a:r>
              <a:rPr lang="en-US"/>
              <a:t>Real time Stream Analytics</a:t>
            </a:r>
          </a:p>
        </p:txBody>
      </p:sp>
    </p:spTree>
    <p:extLst>
      <p:ext uri="{BB962C8B-B14F-4D97-AF65-F5344CB8AC3E}">
        <p14:creationId xmlns:p14="http://schemas.microsoft.com/office/powerpoint/2010/main" val="17502786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2" descr="Image result for accuweather logo"/>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4656" t="7511" r="4685" b="18393"/>
          <a:stretch/>
        </p:blipFill>
        <p:spPr bwMode="auto">
          <a:xfrm>
            <a:off x="263655" y="221956"/>
            <a:ext cx="4218470" cy="8261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477456" y="437360"/>
            <a:ext cx="4664340" cy="705156"/>
          </a:xfrm>
          <a:prstGeom prst="rect">
            <a:avLst/>
          </a:prstGeom>
          <a:noFill/>
        </p:spPr>
        <p:txBody>
          <a:bodyPr wrap="none" lIns="179285" tIns="143428" rIns="179285" bIns="143428" rtlCol="0">
            <a:spAutoFit/>
          </a:bodyPr>
          <a:lstStyle/>
          <a:p>
            <a:pPr defTabSz="914378">
              <a:lnSpc>
                <a:spcPct val="90000"/>
              </a:lnSpc>
              <a:spcAft>
                <a:spcPts val="588"/>
              </a:spcAft>
              <a:defRPr/>
            </a:pPr>
            <a:r>
              <a:rPr lang="en-US" sz="2942">
                <a:gradFill>
                  <a:gsLst>
                    <a:gs pos="2917">
                      <a:srgbClr val="353535"/>
                    </a:gs>
                    <a:gs pos="30000">
                      <a:srgbClr val="353535"/>
                    </a:gs>
                  </a:gsLst>
                  <a:lin ang="5400000" scaled="0"/>
                </a:gradFill>
                <a:latin typeface="Segoe UI Semilight"/>
              </a:rPr>
              <a:t>Real-time stream analytics</a:t>
            </a:r>
          </a:p>
        </p:txBody>
      </p:sp>
      <p:grpSp>
        <p:nvGrpSpPr>
          <p:cNvPr id="6" name="Group 5"/>
          <p:cNvGrpSpPr/>
          <p:nvPr/>
        </p:nvGrpSpPr>
        <p:grpSpPr>
          <a:xfrm>
            <a:off x="269240" y="1187942"/>
            <a:ext cx="4025322" cy="5378549"/>
            <a:chOff x="269240" y="1187939"/>
            <a:chExt cx="4025322" cy="5378549"/>
          </a:xfrm>
        </p:grpSpPr>
        <p:sp>
          <p:nvSpPr>
            <p:cNvPr id="17" name="Rectangle 16"/>
            <p:cNvSpPr/>
            <p:nvPr/>
          </p:nvSpPr>
          <p:spPr bwMode="auto">
            <a:xfrm>
              <a:off x="269240" y="2084364"/>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270351" y="1187939"/>
              <a:ext cx="4024211" cy="3146709"/>
              <a:chOff x="270351" y="1187939"/>
              <a:chExt cx="4024211" cy="3146709"/>
            </a:xfrm>
          </p:grpSpPr>
          <p:sp>
            <p:nvSpPr>
              <p:cNvPr id="11" name="Rectangle 10"/>
              <p:cNvSpPr/>
              <p:nvPr/>
            </p:nvSpPr>
            <p:spPr bwMode="auto">
              <a:xfrm>
                <a:off x="270351" y="1187939"/>
                <a:ext cx="3834155" cy="896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Tasks and activities"/>
              <p:cNvGrpSpPr/>
              <p:nvPr/>
            </p:nvGrpSpPr>
            <p:grpSpPr>
              <a:xfrm>
                <a:off x="455044" y="1323683"/>
                <a:ext cx="3839518" cy="651702"/>
                <a:chOff x="274639" y="1233296"/>
                <a:chExt cx="3917063" cy="664865"/>
              </a:xfrm>
            </p:grpSpPr>
            <p:sp>
              <p:nvSpPr>
                <p:cNvPr id="181" name="Rectangle 180"/>
                <p:cNvSpPr/>
                <p:nvPr/>
              </p:nvSpPr>
              <p:spPr bwMode="auto">
                <a:xfrm>
                  <a:off x="274639" y="1233296"/>
                  <a:ext cx="3917063" cy="664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Tasks/activities </a:t>
                  </a:r>
                </a:p>
              </p:txBody>
            </p:sp>
            <p:grpSp>
              <p:nvGrpSpPr>
                <p:cNvPr id="182" name="Group 9"/>
                <p:cNvGrpSpPr>
                  <a:grpSpLocks noChangeAspect="1"/>
                </p:cNvGrpSpPr>
                <p:nvPr/>
              </p:nvGrpSpPr>
              <p:grpSpPr bwMode="auto">
                <a:xfrm>
                  <a:off x="284956" y="1391559"/>
                  <a:ext cx="306388" cy="355600"/>
                  <a:chOff x="-395" y="771"/>
                  <a:chExt cx="193" cy="224"/>
                </a:xfrm>
              </p:grpSpPr>
              <p:sp>
                <p:nvSpPr>
                  <p:cNvPr id="183" name="Freeform 10"/>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5" name="Freeform 11"/>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6" name="Line 12"/>
                  <p:cNvSpPr>
                    <a:spLocks noChangeShapeType="1"/>
                  </p:cNvSpPr>
                  <p:nvPr/>
                </p:nvSpPr>
                <p:spPr bwMode="auto">
                  <a:xfrm>
                    <a:off x="-327" y="820"/>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7" name="Line 13"/>
                  <p:cNvSpPr>
                    <a:spLocks noChangeShapeType="1"/>
                  </p:cNvSpPr>
                  <p:nvPr/>
                </p:nvSpPr>
                <p:spPr bwMode="auto">
                  <a:xfrm>
                    <a:off x="-327" y="866"/>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1" name="Line 14"/>
                  <p:cNvSpPr>
                    <a:spLocks noChangeShapeType="1"/>
                  </p:cNvSpPr>
                  <p:nvPr/>
                </p:nvSpPr>
                <p:spPr bwMode="auto">
                  <a:xfrm>
                    <a:off x="-327" y="915"/>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2" name="Line 15"/>
                  <p:cNvSpPr>
                    <a:spLocks noChangeShapeType="1"/>
                  </p:cNvSpPr>
                  <p:nvPr/>
                </p:nvSpPr>
                <p:spPr bwMode="auto">
                  <a:xfrm>
                    <a:off x="-361" y="820"/>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3" name="Line 16"/>
                  <p:cNvSpPr>
                    <a:spLocks noChangeShapeType="1"/>
                  </p:cNvSpPr>
                  <p:nvPr/>
                </p:nvSpPr>
                <p:spPr bwMode="auto">
                  <a:xfrm>
                    <a:off x="-361" y="866"/>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5" name="Line 17"/>
                  <p:cNvSpPr>
                    <a:spLocks noChangeShapeType="1"/>
                  </p:cNvSpPr>
                  <p:nvPr/>
                </p:nvSpPr>
                <p:spPr bwMode="auto">
                  <a:xfrm>
                    <a:off x="-361" y="915"/>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sp>
            <p:nvSpPr>
              <p:cNvPr id="212" name="Content Placeholder 2"/>
              <p:cNvSpPr txBox="1">
                <a:spLocks/>
              </p:cNvSpPr>
              <p:nvPr/>
            </p:nvSpPr>
            <p:spPr>
              <a:xfrm>
                <a:off x="678472" y="2159245"/>
                <a:ext cx="3488202" cy="217540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Replicate logs from one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data center to another </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Analyze the logs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Take action based on data</a:t>
                </a:r>
              </a:p>
              <a:p>
                <a:pPr marL="0" indent="0" defTabSz="914213">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t>
                </a:r>
              </a:p>
            </p:txBody>
          </p:sp>
          <p:grpSp>
            <p:nvGrpSpPr>
              <p:cNvPr id="254" name="Group 253"/>
              <p:cNvGrpSpPr/>
              <p:nvPr/>
            </p:nvGrpSpPr>
            <p:grpSpPr>
              <a:xfrm>
                <a:off x="460117" y="2296435"/>
                <a:ext cx="205839" cy="205839"/>
                <a:chOff x="397625" y="2634833"/>
                <a:chExt cx="299291" cy="299291"/>
              </a:xfrm>
            </p:grpSpPr>
            <p:sp>
              <p:nvSpPr>
                <p:cNvPr id="2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3" name="Rectangle 252"/>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56" name="Group 255"/>
              <p:cNvGrpSpPr/>
              <p:nvPr/>
            </p:nvGrpSpPr>
            <p:grpSpPr>
              <a:xfrm>
                <a:off x="457188" y="2990725"/>
                <a:ext cx="205839" cy="205839"/>
                <a:chOff x="397625" y="2634833"/>
                <a:chExt cx="299291" cy="299291"/>
              </a:xfrm>
            </p:grpSpPr>
            <p:sp>
              <p:nvSpPr>
                <p:cNvPr id="257"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8" name="Rectangle 257"/>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59" name="Group 258"/>
              <p:cNvGrpSpPr/>
              <p:nvPr/>
            </p:nvGrpSpPr>
            <p:grpSpPr>
              <a:xfrm>
                <a:off x="448399" y="3444800"/>
                <a:ext cx="205839" cy="205839"/>
                <a:chOff x="397625" y="2634837"/>
                <a:chExt cx="299291" cy="299291"/>
              </a:xfrm>
            </p:grpSpPr>
            <p:sp>
              <p:nvSpPr>
                <p:cNvPr id="260"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1" name="Rectangle 260"/>
                <p:cNvSpPr/>
                <p:nvPr/>
              </p:nvSpPr>
              <p:spPr bwMode="auto">
                <a:xfrm>
                  <a:off x="397625" y="2634837"/>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grpSp>
        <p:nvGrpSpPr>
          <p:cNvPr id="3" name="Group 2"/>
          <p:cNvGrpSpPr/>
          <p:nvPr/>
        </p:nvGrpSpPr>
        <p:grpSpPr>
          <a:xfrm>
            <a:off x="4193153" y="1187942"/>
            <a:ext cx="4092960" cy="5378549"/>
            <a:chOff x="4193153" y="1187939"/>
            <a:chExt cx="4092960" cy="5378549"/>
          </a:xfrm>
        </p:grpSpPr>
        <p:sp>
          <p:nvSpPr>
            <p:cNvPr id="177" name="Rectangle 176"/>
            <p:cNvSpPr/>
            <p:nvPr/>
          </p:nvSpPr>
          <p:spPr bwMode="auto">
            <a:xfrm>
              <a:off x="4194264" y="1187939"/>
              <a:ext cx="3834155" cy="896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7" name="Before Serverless"/>
            <p:cNvGrpSpPr/>
            <p:nvPr/>
          </p:nvGrpSpPr>
          <p:grpSpPr>
            <a:xfrm>
              <a:off x="4446595" y="1319785"/>
              <a:ext cx="3839518" cy="658896"/>
              <a:chOff x="4259708" y="1228084"/>
              <a:chExt cx="3917063" cy="672204"/>
            </a:xfrm>
          </p:grpSpPr>
          <p:sp>
            <p:nvSpPr>
              <p:cNvPr id="198" name="Rectangle 197"/>
              <p:cNvSpPr/>
              <p:nvPr/>
            </p:nvSpPr>
            <p:spPr bwMode="auto">
              <a:xfrm>
                <a:off x="4259708" y="1228084"/>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Before s</a:t>
                </a:r>
                <a:r>
                  <a:rPr lang="en-US" sz="2353" err="1">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erverless</a:t>
                </a:r>
                <a:endPar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endParaRPr>
              </a:p>
            </p:txBody>
          </p:sp>
          <p:grpSp>
            <p:nvGrpSpPr>
              <p:cNvPr id="199" name="Group 9"/>
              <p:cNvGrpSpPr>
                <a:grpSpLocks noChangeAspect="1"/>
              </p:cNvGrpSpPr>
              <p:nvPr/>
            </p:nvGrpSpPr>
            <p:grpSpPr bwMode="auto">
              <a:xfrm>
                <a:off x="4259708" y="1362983"/>
                <a:ext cx="363537" cy="363538"/>
                <a:chOff x="2737" y="438"/>
                <a:chExt cx="229" cy="229"/>
              </a:xfrm>
              <a:solidFill>
                <a:schemeClr val="tx2"/>
              </a:solidFill>
            </p:grpSpPr>
            <p:sp>
              <p:nvSpPr>
                <p:cNvPr id="200" name="Freeform 10"/>
                <p:cNvSpPr>
                  <a:spLocks/>
                </p:cNvSpPr>
                <p:nvPr/>
              </p:nvSpPr>
              <p:spPr bwMode="auto">
                <a:xfrm>
                  <a:off x="2844" y="495"/>
                  <a:ext cx="52" cy="102"/>
                </a:xfrm>
                <a:custGeom>
                  <a:avLst/>
                  <a:gdLst>
                    <a:gd name="T0" fmla="*/ 0 w 52"/>
                    <a:gd name="T1" fmla="*/ 0 h 102"/>
                    <a:gd name="T2" fmla="*/ 0 w 52"/>
                    <a:gd name="T3" fmla="*/ 61 h 102"/>
                    <a:gd name="T4" fmla="*/ 43 w 52"/>
                    <a:gd name="T5" fmla="*/ 102 h 102"/>
                    <a:gd name="T6" fmla="*/ 52 w 52"/>
                    <a:gd name="T7" fmla="*/ 93 h 102"/>
                    <a:gd name="T8" fmla="*/ 15 w 52"/>
                    <a:gd name="T9" fmla="*/ 54 h 102"/>
                    <a:gd name="T10" fmla="*/ 15 w 52"/>
                    <a:gd name="T11" fmla="*/ 0 h 102"/>
                    <a:gd name="T12" fmla="*/ 0 w 52"/>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52" h="102">
                      <a:moveTo>
                        <a:pt x="0" y="0"/>
                      </a:moveTo>
                      <a:lnTo>
                        <a:pt x="0" y="61"/>
                      </a:lnTo>
                      <a:lnTo>
                        <a:pt x="43" y="102"/>
                      </a:lnTo>
                      <a:lnTo>
                        <a:pt x="52" y="93"/>
                      </a:lnTo>
                      <a:lnTo>
                        <a:pt x="15" y="54"/>
                      </a:lnTo>
                      <a:lnTo>
                        <a:pt x="1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201" name="Freeform 11"/>
                <p:cNvSpPr>
                  <a:spLocks/>
                </p:cNvSpPr>
                <p:nvPr/>
              </p:nvSpPr>
              <p:spPr bwMode="auto">
                <a:xfrm>
                  <a:off x="2737" y="438"/>
                  <a:ext cx="229" cy="229"/>
                </a:xfrm>
                <a:custGeom>
                  <a:avLst/>
                  <a:gdLst>
                    <a:gd name="T0" fmla="*/ 64 w 128"/>
                    <a:gd name="T1" fmla="*/ 0 h 128"/>
                    <a:gd name="T2" fmla="*/ 8 w 128"/>
                    <a:gd name="T3" fmla="*/ 33 h 128"/>
                    <a:gd name="T4" fmla="*/ 8 w 128"/>
                    <a:gd name="T5" fmla="*/ 16 h 128"/>
                    <a:gd name="T6" fmla="*/ 0 w 128"/>
                    <a:gd name="T7" fmla="*/ 16 h 128"/>
                    <a:gd name="T8" fmla="*/ 0 w 128"/>
                    <a:gd name="T9" fmla="*/ 40 h 128"/>
                    <a:gd name="T10" fmla="*/ 0 w 128"/>
                    <a:gd name="T11" fmla="*/ 48 h 128"/>
                    <a:gd name="T12" fmla="*/ 8 w 128"/>
                    <a:gd name="T13" fmla="*/ 48 h 128"/>
                    <a:gd name="T14" fmla="*/ 32 w 128"/>
                    <a:gd name="T15" fmla="*/ 48 h 128"/>
                    <a:gd name="T16" fmla="*/ 32 w 128"/>
                    <a:gd name="T17" fmla="*/ 40 h 128"/>
                    <a:gd name="T18" fmla="*/ 13 w 128"/>
                    <a:gd name="T19" fmla="*/ 40 h 128"/>
                    <a:gd name="T20" fmla="*/ 64 w 128"/>
                    <a:gd name="T21" fmla="*/ 8 h 128"/>
                    <a:gd name="T22" fmla="*/ 120 w 128"/>
                    <a:gd name="T23" fmla="*/ 64 h 128"/>
                    <a:gd name="T24" fmla="*/ 64 w 128"/>
                    <a:gd name="T25" fmla="*/ 120 h 128"/>
                    <a:gd name="T26" fmla="*/ 8 w 128"/>
                    <a:gd name="T27" fmla="*/ 64 h 128"/>
                    <a:gd name="T28" fmla="*/ 0 w 128"/>
                    <a:gd name="T29" fmla="*/ 64 h 128"/>
                    <a:gd name="T30" fmla="*/ 64 w 128"/>
                    <a:gd name="T31" fmla="*/ 128 h 128"/>
                    <a:gd name="T32" fmla="*/ 128 w 128"/>
                    <a:gd name="T33" fmla="*/ 64 h 128"/>
                    <a:gd name="T34" fmla="*/ 64 w 128"/>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8">
                      <a:moveTo>
                        <a:pt x="64" y="0"/>
                      </a:moveTo>
                      <a:cubicBezTo>
                        <a:pt x="40" y="0"/>
                        <a:pt x="19" y="13"/>
                        <a:pt x="8" y="33"/>
                      </a:cubicBezTo>
                      <a:cubicBezTo>
                        <a:pt x="8" y="16"/>
                        <a:pt x="8" y="16"/>
                        <a:pt x="8" y="16"/>
                      </a:cubicBezTo>
                      <a:cubicBezTo>
                        <a:pt x="0" y="16"/>
                        <a:pt x="0" y="16"/>
                        <a:pt x="0" y="16"/>
                      </a:cubicBezTo>
                      <a:cubicBezTo>
                        <a:pt x="0" y="40"/>
                        <a:pt x="0" y="40"/>
                        <a:pt x="0" y="40"/>
                      </a:cubicBezTo>
                      <a:cubicBezTo>
                        <a:pt x="0" y="48"/>
                        <a:pt x="0" y="48"/>
                        <a:pt x="0" y="48"/>
                      </a:cubicBezTo>
                      <a:cubicBezTo>
                        <a:pt x="8" y="48"/>
                        <a:pt x="8" y="48"/>
                        <a:pt x="8" y="48"/>
                      </a:cubicBezTo>
                      <a:cubicBezTo>
                        <a:pt x="32" y="48"/>
                        <a:pt x="32" y="48"/>
                        <a:pt x="32" y="48"/>
                      </a:cubicBezTo>
                      <a:cubicBezTo>
                        <a:pt x="32" y="40"/>
                        <a:pt x="32" y="40"/>
                        <a:pt x="32" y="40"/>
                      </a:cubicBezTo>
                      <a:cubicBezTo>
                        <a:pt x="13" y="40"/>
                        <a:pt x="13" y="40"/>
                        <a:pt x="13" y="40"/>
                      </a:cubicBezTo>
                      <a:cubicBezTo>
                        <a:pt x="22" y="21"/>
                        <a:pt x="42"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99" y="128"/>
                        <a:pt x="128" y="99"/>
                        <a:pt x="128" y="64"/>
                      </a:cubicBezTo>
                      <a:cubicBezTo>
                        <a:pt x="128" y="29"/>
                        <a:pt x="99" y="0"/>
                        <a:pt x="6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sp>
          <p:nvSpPr>
            <p:cNvPr id="205" name="Rectangle 204"/>
            <p:cNvSpPr/>
            <p:nvPr/>
          </p:nvSpPr>
          <p:spPr bwMode="auto">
            <a:xfrm>
              <a:off x="4193153" y="2084364"/>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Content Placeholder 2"/>
            <p:cNvSpPr txBox="1">
              <a:spLocks/>
            </p:cNvSpPr>
            <p:nvPr/>
          </p:nvSpPr>
          <p:spPr>
            <a:xfrm>
              <a:off x="4613955" y="2159245"/>
              <a:ext cx="3390591" cy="2779242"/>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Setup a VM/Container/</a:t>
              </a:r>
              <a:r>
                <a:rPr lang="en-US" sz="1765"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WebJobs</a:t>
              </a: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Build/patch/deploy (OS)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Monitor infra (VM/Container)</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Manage FTP creds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Use FTP library</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Use Azure SDK</a:t>
              </a:r>
            </a:p>
          </p:txBody>
        </p:sp>
        <p:grpSp>
          <p:nvGrpSpPr>
            <p:cNvPr id="264" name="Group 263"/>
            <p:cNvGrpSpPr/>
            <p:nvPr/>
          </p:nvGrpSpPr>
          <p:grpSpPr>
            <a:xfrm>
              <a:off x="4395601" y="2264796"/>
              <a:ext cx="205839" cy="205839"/>
              <a:chOff x="397625" y="2634833"/>
              <a:chExt cx="299291" cy="299291"/>
            </a:xfrm>
          </p:grpSpPr>
          <p:sp>
            <p:nvSpPr>
              <p:cNvPr id="265"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6" name="Rectangle 265"/>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67" name="Group 266"/>
            <p:cNvGrpSpPr/>
            <p:nvPr/>
          </p:nvGrpSpPr>
          <p:grpSpPr>
            <a:xfrm>
              <a:off x="4395601" y="2730271"/>
              <a:ext cx="205839" cy="205839"/>
              <a:chOff x="397625" y="2634833"/>
              <a:chExt cx="299291" cy="299291"/>
            </a:xfrm>
          </p:grpSpPr>
          <p:sp>
            <p:nvSpPr>
              <p:cNvPr id="268"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9" name="Rectangle 268"/>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70" name="Group 269"/>
            <p:cNvGrpSpPr/>
            <p:nvPr/>
          </p:nvGrpSpPr>
          <p:grpSpPr>
            <a:xfrm>
              <a:off x="4395601" y="3195745"/>
              <a:ext cx="205839" cy="205839"/>
              <a:chOff x="397625" y="2634833"/>
              <a:chExt cx="299291" cy="299291"/>
            </a:xfrm>
          </p:grpSpPr>
          <p:sp>
            <p:nvSpPr>
              <p:cNvPr id="27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72" name="Rectangle 27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0" name="Group 329"/>
            <p:cNvGrpSpPr/>
            <p:nvPr/>
          </p:nvGrpSpPr>
          <p:grpSpPr>
            <a:xfrm>
              <a:off x="4395601" y="3661219"/>
              <a:ext cx="205839" cy="205839"/>
              <a:chOff x="397625" y="2634833"/>
              <a:chExt cx="299291" cy="299291"/>
            </a:xfrm>
          </p:grpSpPr>
          <p:sp>
            <p:nvSpPr>
              <p:cNvPr id="33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2" name="Rectangle 33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3" name="Group 332"/>
            <p:cNvGrpSpPr/>
            <p:nvPr/>
          </p:nvGrpSpPr>
          <p:grpSpPr>
            <a:xfrm>
              <a:off x="4395601" y="4126694"/>
              <a:ext cx="205839" cy="205839"/>
              <a:chOff x="397625" y="2634833"/>
              <a:chExt cx="299291" cy="299291"/>
            </a:xfrm>
          </p:grpSpPr>
          <p:sp>
            <p:nvSpPr>
              <p:cNvPr id="33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5" name="Rectangle 334"/>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6" name="Group 335"/>
            <p:cNvGrpSpPr/>
            <p:nvPr/>
          </p:nvGrpSpPr>
          <p:grpSpPr>
            <a:xfrm>
              <a:off x="4395601" y="4592170"/>
              <a:ext cx="205839" cy="205839"/>
              <a:chOff x="397625" y="2634833"/>
              <a:chExt cx="299291" cy="299291"/>
            </a:xfrm>
          </p:grpSpPr>
          <p:sp>
            <p:nvSpPr>
              <p:cNvPr id="337"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8" name="Rectangle 337"/>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nvGrpSpPr>
          <p:cNvPr id="4" name="Group 3"/>
          <p:cNvGrpSpPr/>
          <p:nvPr/>
        </p:nvGrpSpPr>
        <p:grpSpPr>
          <a:xfrm>
            <a:off x="8117066" y="1187942"/>
            <a:ext cx="4060994" cy="5378549"/>
            <a:chOff x="8117066" y="1187939"/>
            <a:chExt cx="4060994" cy="5378549"/>
          </a:xfrm>
        </p:grpSpPr>
        <p:sp>
          <p:nvSpPr>
            <p:cNvPr id="178" name="Rectangle 177"/>
            <p:cNvSpPr/>
            <p:nvPr/>
          </p:nvSpPr>
          <p:spPr bwMode="auto">
            <a:xfrm>
              <a:off x="8118176" y="1187939"/>
              <a:ext cx="3834155" cy="8964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2" name="Using serverless"/>
            <p:cNvGrpSpPr/>
            <p:nvPr/>
          </p:nvGrpSpPr>
          <p:grpSpPr>
            <a:xfrm>
              <a:off x="8338542" y="1319785"/>
              <a:ext cx="3839518" cy="658896"/>
              <a:chOff x="8244777" y="1228084"/>
              <a:chExt cx="3917063" cy="672204"/>
            </a:xfrm>
          </p:grpSpPr>
          <p:sp>
            <p:nvSpPr>
              <p:cNvPr id="203" name="Rectangle 202"/>
              <p:cNvSpPr/>
              <p:nvPr/>
            </p:nvSpPr>
            <p:spPr bwMode="auto">
              <a:xfrm>
                <a:off x="8244777" y="1228084"/>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Using s</a:t>
                </a:r>
                <a:r>
                  <a:rPr lang="en-US" sz="2353" err="1">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erverless</a:t>
                </a:r>
                <a:endPar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endParaRPr>
              </a:p>
            </p:txBody>
          </p:sp>
          <p:sp>
            <p:nvSpPr>
              <p:cNvPr id="204" name="Freeform 19"/>
              <p:cNvSpPr>
                <a:spLocks noEditPoints="1"/>
              </p:cNvSpPr>
              <p:nvPr/>
            </p:nvSpPr>
            <p:spPr bwMode="auto">
              <a:xfrm>
                <a:off x="8244777" y="1366444"/>
                <a:ext cx="365760" cy="365760"/>
              </a:xfrm>
              <a:custGeom>
                <a:avLst/>
                <a:gdLst>
                  <a:gd name="T0" fmla="*/ 38 w 220"/>
                  <a:gd name="T1" fmla="*/ 220 h 220"/>
                  <a:gd name="T2" fmla="*/ 110 w 220"/>
                  <a:gd name="T3" fmla="*/ 169 h 220"/>
                  <a:gd name="T4" fmla="*/ 182 w 220"/>
                  <a:gd name="T5" fmla="*/ 220 h 220"/>
                  <a:gd name="T6" fmla="*/ 152 w 220"/>
                  <a:gd name="T7" fmla="*/ 135 h 220"/>
                  <a:gd name="T8" fmla="*/ 220 w 220"/>
                  <a:gd name="T9" fmla="*/ 85 h 220"/>
                  <a:gd name="T10" fmla="*/ 135 w 220"/>
                  <a:gd name="T11" fmla="*/ 85 h 220"/>
                  <a:gd name="T12" fmla="*/ 110 w 220"/>
                  <a:gd name="T13" fmla="*/ 0 h 220"/>
                  <a:gd name="T14" fmla="*/ 85 w 220"/>
                  <a:gd name="T15" fmla="*/ 85 h 220"/>
                  <a:gd name="T16" fmla="*/ 0 w 220"/>
                  <a:gd name="T17" fmla="*/ 85 h 220"/>
                  <a:gd name="T18" fmla="*/ 68 w 220"/>
                  <a:gd name="T19" fmla="*/ 135 h 220"/>
                  <a:gd name="T20" fmla="*/ 38 w 220"/>
                  <a:gd name="T21" fmla="*/ 220 h 220"/>
                  <a:gd name="T22" fmla="*/ 51 w 220"/>
                  <a:gd name="T23" fmla="*/ 102 h 220"/>
                  <a:gd name="T24" fmla="*/ 85 w 220"/>
                  <a:gd name="T25" fmla="*/ 102 h 220"/>
                  <a:gd name="T26" fmla="*/ 97 w 220"/>
                  <a:gd name="T27" fmla="*/ 102 h 220"/>
                  <a:gd name="T28" fmla="*/ 102 w 220"/>
                  <a:gd name="T29" fmla="*/ 89 h 220"/>
                  <a:gd name="T30" fmla="*/ 110 w 220"/>
                  <a:gd name="T31" fmla="*/ 59 h 220"/>
                  <a:gd name="T32" fmla="*/ 118 w 220"/>
                  <a:gd name="T33" fmla="*/ 89 h 220"/>
                  <a:gd name="T34" fmla="*/ 123 w 220"/>
                  <a:gd name="T35" fmla="*/ 102 h 220"/>
                  <a:gd name="T36" fmla="*/ 135 w 220"/>
                  <a:gd name="T37" fmla="*/ 102 h 220"/>
                  <a:gd name="T38" fmla="*/ 169 w 220"/>
                  <a:gd name="T39" fmla="*/ 102 h 220"/>
                  <a:gd name="T40" fmla="*/ 142 w 220"/>
                  <a:gd name="T41" fmla="*/ 123 h 220"/>
                  <a:gd name="T42" fmla="*/ 133 w 220"/>
                  <a:gd name="T43" fmla="*/ 129 h 220"/>
                  <a:gd name="T44" fmla="*/ 135 w 220"/>
                  <a:gd name="T45" fmla="*/ 142 h 220"/>
                  <a:gd name="T46" fmla="*/ 148 w 220"/>
                  <a:gd name="T47" fmla="*/ 176 h 220"/>
                  <a:gd name="T48" fmla="*/ 121 w 220"/>
                  <a:gd name="T49" fmla="*/ 157 h 220"/>
                  <a:gd name="T50" fmla="*/ 110 w 220"/>
                  <a:gd name="T51" fmla="*/ 148 h 220"/>
                  <a:gd name="T52" fmla="*/ 99 w 220"/>
                  <a:gd name="T53" fmla="*/ 157 h 220"/>
                  <a:gd name="T54" fmla="*/ 72 w 220"/>
                  <a:gd name="T55" fmla="*/ 176 h 220"/>
                  <a:gd name="T56" fmla="*/ 85 w 220"/>
                  <a:gd name="T57" fmla="*/ 142 h 220"/>
                  <a:gd name="T58" fmla="*/ 87 w 220"/>
                  <a:gd name="T59" fmla="*/ 129 h 220"/>
                  <a:gd name="T60" fmla="*/ 78 w 220"/>
                  <a:gd name="T61" fmla="*/ 123 h 220"/>
                  <a:gd name="T62" fmla="*/ 51 w 220"/>
                  <a:gd name="T63" fmla="*/ 1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220">
                    <a:moveTo>
                      <a:pt x="38" y="220"/>
                    </a:moveTo>
                    <a:lnTo>
                      <a:pt x="110" y="169"/>
                    </a:lnTo>
                    <a:lnTo>
                      <a:pt x="182" y="220"/>
                    </a:lnTo>
                    <a:lnTo>
                      <a:pt x="152" y="135"/>
                    </a:lnTo>
                    <a:lnTo>
                      <a:pt x="220" y="85"/>
                    </a:lnTo>
                    <a:lnTo>
                      <a:pt x="135" y="85"/>
                    </a:lnTo>
                    <a:lnTo>
                      <a:pt x="110" y="0"/>
                    </a:lnTo>
                    <a:lnTo>
                      <a:pt x="85" y="85"/>
                    </a:lnTo>
                    <a:lnTo>
                      <a:pt x="0" y="85"/>
                    </a:lnTo>
                    <a:lnTo>
                      <a:pt x="68" y="135"/>
                    </a:lnTo>
                    <a:lnTo>
                      <a:pt x="38" y="220"/>
                    </a:lnTo>
                    <a:close/>
                    <a:moveTo>
                      <a:pt x="51" y="102"/>
                    </a:moveTo>
                    <a:lnTo>
                      <a:pt x="85" y="102"/>
                    </a:lnTo>
                    <a:lnTo>
                      <a:pt x="97" y="102"/>
                    </a:lnTo>
                    <a:lnTo>
                      <a:pt x="102" y="89"/>
                    </a:lnTo>
                    <a:lnTo>
                      <a:pt x="110" y="59"/>
                    </a:lnTo>
                    <a:lnTo>
                      <a:pt x="118" y="89"/>
                    </a:lnTo>
                    <a:lnTo>
                      <a:pt x="123" y="102"/>
                    </a:lnTo>
                    <a:lnTo>
                      <a:pt x="135" y="102"/>
                    </a:lnTo>
                    <a:lnTo>
                      <a:pt x="169" y="102"/>
                    </a:lnTo>
                    <a:lnTo>
                      <a:pt x="142" y="123"/>
                    </a:lnTo>
                    <a:lnTo>
                      <a:pt x="133" y="129"/>
                    </a:lnTo>
                    <a:lnTo>
                      <a:pt x="135" y="142"/>
                    </a:lnTo>
                    <a:lnTo>
                      <a:pt x="148" y="176"/>
                    </a:lnTo>
                    <a:lnTo>
                      <a:pt x="121" y="157"/>
                    </a:lnTo>
                    <a:lnTo>
                      <a:pt x="110" y="148"/>
                    </a:lnTo>
                    <a:lnTo>
                      <a:pt x="99" y="157"/>
                    </a:lnTo>
                    <a:lnTo>
                      <a:pt x="72" y="176"/>
                    </a:lnTo>
                    <a:lnTo>
                      <a:pt x="85" y="142"/>
                    </a:lnTo>
                    <a:lnTo>
                      <a:pt x="87" y="129"/>
                    </a:lnTo>
                    <a:lnTo>
                      <a:pt x="78" y="123"/>
                    </a:lnTo>
                    <a:lnTo>
                      <a:pt x="51" y="102"/>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sp>
          <p:nvSpPr>
            <p:cNvPr id="206" name="Rectangle 205"/>
            <p:cNvSpPr/>
            <p:nvPr/>
          </p:nvSpPr>
          <p:spPr bwMode="auto">
            <a:xfrm>
              <a:off x="8117066" y="2084364"/>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4" name="Content Placeholder 2"/>
            <p:cNvSpPr txBox="1">
              <a:spLocks/>
            </p:cNvSpPr>
            <p:nvPr/>
          </p:nvSpPr>
          <p:spPr>
            <a:xfrm>
              <a:off x="8559982" y="2159246"/>
              <a:ext cx="3390591" cy="255291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Setup a VM/Container/</a:t>
              </a:r>
              <a:r>
                <a:rPr lang="en-US" sz="1765"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WebJobs</a:t>
              </a: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Build/patch/deploy (OS)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Monitor infra (VM/Container)</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Manage FTP with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dynamic settings (automation)</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Use FTP library</a:t>
              </a:r>
            </a:p>
          </p:txBody>
        </p:sp>
        <p:grpSp>
          <p:nvGrpSpPr>
            <p:cNvPr id="365" name="Group 364"/>
            <p:cNvGrpSpPr/>
            <p:nvPr/>
          </p:nvGrpSpPr>
          <p:grpSpPr>
            <a:xfrm>
              <a:off x="8341628" y="2264796"/>
              <a:ext cx="205839" cy="205839"/>
              <a:chOff x="397625" y="2634833"/>
              <a:chExt cx="299291" cy="299291"/>
            </a:xfrm>
          </p:grpSpPr>
          <p:sp>
            <p:nvSpPr>
              <p:cNvPr id="366"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67" name="Rectangle 366"/>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68" name="Group 367"/>
            <p:cNvGrpSpPr/>
            <p:nvPr/>
          </p:nvGrpSpPr>
          <p:grpSpPr>
            <a:xfrm>
              <a:off x="8341628" y="2744922"/>
              <a:ext cx="205839" cy="205839"/>
              <a:chOff x="397625" y="2634833"/>
              <a:chExt cx="299291" cy="299291"/>
            </a:xfrm>
          </p:grpSpPr>
          <p:sp>
            <p:nvSpPr>
              <p:cNvPr id="369"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0" name="Rectangle 369"/>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1" name="Group 370"/>
            <p:cNvGrpSpPr/>
            <p:nvPr/>
          </p:nvGrpSpPr>
          <p:grpSpPr>
            <a:xfrm>
              <a:off x="8341628" y="3214672"/>
              <a:ext cx="205839" cy="205839"/>
              <a:chOff x="397625" y="2634833"/>
              <a:chExt cx="299291" cy="299291"/>
            </a:xfrm>
          </p:grpSpPr>
          <p:sp>
            <p:nvSpPr>
              <p:cNvPr id="372"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3" name="Rectangle 372"/>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4" name="Group 373"/>
            <p:cNvGrpSpPr/>
            <p:nvPr/>
          </p:nvGrpSpPr>
          <p:grpSpPr>
            <a:xfrm>
              <a:off x="8341628" y="3684423"/>
              <a:ext cx="205839" cy="205839"/>
              <a:chOff x="397625" y="2634833"/>
              <a:chExt cx="299291" cy="299291"/>
            </a:xfrm>
          </p:grpSpPr>
          <p:sp>
            <p:nvSpPr>
              <p:cNvPr id="375"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6" name="Rectangle 375"/>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7" name="Group 376"/>
            <p:cNvGrpSpPr/>
            <p:nvPr/>
          </p:nvGrpSpPr>
          <p:grpSpPr>
            <a:xfrm>
              <a:off x="8341628" y="4370847"/>
              <a:ext cx="205839" cy="205839"/>
              <a:chOff x="397625" y="2634833"/>
              <a:chExt cx="299291" cy="299291"/>
            </a:xfrm>
          </p:grpSpPr>
          <p:sp>
            <p:nvSpPr>
              <p:cNvPr id="378"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9" name="Rectangle 378"/>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sp>
        <p:nvSpPr>
          <p:cNvPr id="96" name="Rectangle 95"/>
          <p:cNvSpPr/>
          <p:nvPr/>
        </p:nvSpPr>
        <p:spPr bwMode="auto">
          <a:xfrm>
            <a:off x="8117069" y="2084367"/>
            <a:ext cx="3805697" cy="1459637"/>
          </a:xfrm>
          <a:prstGeom prst="rect">
            <a:avLst/>
          </a:prstGeom>
          <a:solidFill>
            <a:srgbClr val="F3F3F3">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p:cNvGrpSpPr/>
          <p:nvPr/>
        </p:nvGrpSpPr>
        <p:grpSpPr>
          <a:xfrm>
            <a:off x="270351" y="4178299"/>
            <a:ext cx="3833044" cy="2388190"/>
            <a:chOff x="269524" y="4115120"/>
            <a:chExt cx="3833588" cy="2388528"/>
          </a:xfrm>
        </p:grpSpPr>
        <p:grpSp>
          <p:nvGrpSpPr>
            <p:cNvPr id="92" name="Group 91"/>
            <p:cNvGrpSpPr/>
            <p:nvPr/>
          </p:nvGrpSpPr>
          <p:grpSpPr>
            <a:xfrm>
              <a:off x="269524" y="4115120"/>
              <a:ext cx="3833588" cy="2388528"/>
              <a:chOff x="1143567" y="164767"/>
              <a:chExt cx="10762356" cy="6705517"/>
            </a:xfrm>
          </p:grpSpPr>
          <p:sp>
            <p:nvSpPr>
              <p:cNvPr id="100" name="Rectangle 99"/>
              <p:cNvSpPr/>
              <p:nvPr/>
            </p:nvSpPr>
            <p:spPr bwMode="auto">
              <a:xfrm>
                <a:off x="1143567" y="164767"/>
                <a:ext cx="10762356" cy="67055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1" name="Picture 100"/>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9032838" y="5021380"/>
                <a:ext cx="795305" cy="795305"/>
              </a:xfrm>
              <a:prstGeom prst="rect">
                <a:avLst/>
              </a:prstGeom>
            </p:spPr>
          </p:pic>
          <p:pic>
            <p:nvPicPr>
              <p:cNvPr id="102" name="Picture 101"/>
              <p:cNvPicPr>
                <a:picLocks noChangeAspect="1"/>
              </p:cNvPicPr>
              <p:nvPr/>
            </p:nvPicPr>
            <p:blipFill>
              <a:blip r:embed="rId5" cstate="hqprint">
                <a:biLevel thresh="25000"/>
                <a:extLst>
                  <a:ext uri="{28A0092B-C50C-407E-A947-70E740481C1C}">
                    <a14:useLocalDpi xmlns:a14="http://schemas.microsoft.com/office/drawing/2010/main" val="0"/>
                  </a:ext>
                </a:extLst>
              </a:blip>
              <a:stretch>
                <a:fillRect/>
              </a:stretch>
            </p:blipFill>
            <p:spPr>
              <a:xfrm>
                <a:off x="8766256" y="3283691"/>
                <a:ext cx="1150202" cy="1150202"/>
              </a:xfrm>
              <a:prstGeom prst="rect">
                <a:avLst/>
              </a:prstGeom>
            </p:spPr>
          </p:pic>
          <p:grpSp>
            <p:nvGrpSpPr>
              <p:cNvPr id="103" name="Group 102"/>
              <p:cNvGrpSpPr>
                <a:grpSpLocks noChangeAspect="1"/>
              </p:cNvGrpSpPr>
              <p:nvPr/>
            </p:nvGrpSpPr>
            <p:grpSpPr bwMode="auto">
              <a:xfrm>
                <a:off x="5622769" y="4927993"/>
                <a:ext cx="1251263" cy="982080"/>
                <a:chOff x="533" y="-118"/>
                <a:chExt cx="2710" cy="2127"/>
              </a:xfrm>
              <a:solidFill>
                <a:schemeClr val="bg1"/>
              </a:solidFill>
            </p:grpSpPr>
            <p:sp>
              <p:nvSpPr>
                <p:cNvPr id="116"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7"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00A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8"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9"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nvGrpSpPr>
              <p:cNvPr id="104" name="Group 103"/>
              <p:cNvGrpSpPr>
                <a:grpSpLocks noChangeAspect="1"/>
              </p:cNvGrpSpPr>
              <p:nvPr/>
            </p:nvGrpSpPr>
            <p:grpSpPr bwMode="auto">
              <a:xfrm>
                <a:off x="8804859" y="1612009"/>
                <a:ext cx="1251263" cy="982080"/>
                <a:chOff x="533" y="-118"/>
                <a:chExt cx="2710" cy="2127"/>
              </a:xfrm>
              <a:solidFill>
                <a:schemeClr val="bg1"/>
              </a:solidFill>
            </p:grpSpPr>
            <p:sp>
              <p:nvSpPr>
                <p:cNvPr id="112"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3"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00A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4"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5"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nvGrpSpPr>
              <p:cNvPr id="105" name="Group 104"/>
              <p:cNvGrpSpPr>
                <a:grpSpLocks noChangeAspect="1"/>
              </p:cNvGrpSpPr>
              <p:nvPr/>
            </p:nvGrpSpPr>
            <p:grpSpPr bwMode="auto">
              <a:xfrm>
                <a:off x="2479156" y="3489101"/>
                <a:ext cx="1251264" cy="982080"/>
                <a:chOff x="533" y="-118"/>
                <a:chExt cx="2710" cy="2127"/>
              </a:xfrm>
            </p:grpSpPr>
            <p:sp>
              <p:nvSpPr>
                <p:cNvPr id="108"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09"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00AE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0"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11"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pic>
            <p:nvPicPr>
              <p:cNvPr id="106" name="Picture 10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495010" y="1028777"/>
                <a:ext cx="1219558" cy="1219558"/>
              </a:xfrm>
              <a:prstGeom prst="rect">
                <a:avLst/>
              </a:prstGeom>
            </p:spPr>
          </p:pic>
          <p:pic>
            <p:nvPicPr>
              <p:cNvPr id="107" name="Picture 106"/>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2703069" y="5017313"/>
                <a:ext cx="803440" cy="803440"/>
              </a:xfrm>
              <a:prstGeom prst="rect">
                <a:avLst/>
              </a:prstGeom>
            </p:spPr>
          </p:pic>
        </p:grpSp>
        <p:cxnSp>
          <p:nvCxnSpPr>
            <p:cNvPr id="93" name="Straight Arrow Connector 92"/>
            <p:cNvCxnSpPr>
              <a:stCxn id="106" idx="2"/>
            </p:cNvCxnSpPr>
            <p:nvPr/>
          </p:nvCxnSpPr>
          <p:spPr>
            <a:xfrm flipH="1">
              <a:off x="965200" y="4857294"/>
              <a:ext cx="2919" cy="36300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cxnSpLocks/>
              <a:endCxn id="107" idx="0"/>
            </p:cNvCxnSpPr>
            <p:nvPr/>
          </p:nvCxnSpPr>
          <p:spPr>
            <a:xfrm flipH="1">
              <a:off x="968118" y="5670491"/>
              <a:ext cx="2" cy="17312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a:off x="1204374" y="5980505"/>
              <a:ext cx="565150"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cxnSpLocks/>
            </p:cNvCxnSpPr>
            <p:nvPr/>
          </p:nvCxnSpPr>
          <p:spPr>
            <a:xfrm>
              <a:off x="2433353" y="5980505"/>
              <a:ext cx="565150"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flipV="1">
              <a:off x="3194286" y="5615094"/>
              <a:ext cx="0" cy="21414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flipV="1">
              <a:off x="3194286" y="5011704"/>
              <a:ext cx="0" cy="21414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678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6"/>
                                        </p:tgtEl>
                                        <p:attrNameLst>
                                          <p:attrName>ppt_x</p:attrName>
                                          <p:attrName>ppt_y</p:attrName>
                                        </p:attrNameLst>
                                      </p:cBhvr>
                                      <p:rCtr x="0" y="2247"/>
                                    </p:animMotion>
                                  </p:childTnLst>
                                </p:cTn>
                              </p:par>
                              <p:par>
                                <p:cTn id="10" presetID="10" presetClass="entr" presetSubtype="0" fill="hold" nodeType="withEffect">
                                  <p:stCondLst>
                                    <p:cond delay="60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par>
                                <p:cTn id="13" presetID="42" presetClass="path" presetSubtype="0" decel="100000" fill="hold" nodeType="withEffect">
                                  <p:stCondLst>
                                    <p:cond delay="100"/>
                                  </p:stCondLst>
                                  <p:childTnLst>
                                    <p:animMotion origin="layout" path="M 3.125E-6 0.04607 L 3.125E-6 -3.33333E-6 " pathEditMode="relative" rAng="0" ptsTypes="AA">
                                      <p:cBhvr>
                                        <p:cTn id="14" dur="1000" fill="hold"/>
                                        <p:tgtEl>
                                          <p:spTgt spid="91"/>
                                        </p:tgtEl>
                                        <p:attrNameLst>
                                          <p:attrName>ppt_x</p:attrName>
                                          <p:attrName>ppt_y</p:attrName>
                                        </p:attrNameLst>
                                      </p:cBhvr>
                                      <p:rCtr x="0" y="-2315"/>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42" presetClass="path" presetSubtype="0" decel="100000" fill="hold" nodeType="withEffect">
                                  <p:stCondLst>
                                    <p:cond delay="0"/>
                                  </p:stCondLst>
                                  <p:childTnLst>
                                    <p:animMotion origin="layout" path="M 4.4192E-6 -0.04494 L 4.4192E-6 2.41943E-6 " pathEditMode="relative" rAng="0" ptsTypes="AA">
                                      <p:cBhvr>
                                        <p:cTn id="21" dur="1000" fill="hold"/>
                                        <p:tgtEl>
                                          <p:spTgt spid="3"/>
                                        </p:tgtEl>
                                        <p:attrNameLst>
                                          <p:attrName>ppt_x</p:attrName>
                                          <p:attrName>ppt_y</p:attrName>
                                        </p:attrNameLst>
                                      </p:cBhvr>
                                      <p:rCtr x="0" y="2247"/>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42" presetClass="path" presetSubtype="0" decel="100000" fill="hold" nodeType="withEffect">
                                  <p:stCondLst>
                                    <p:cond delay="0"/>
                                  </p:stCondLst>
                                  <p:childTnLst>
                                    <p:animMotion origin="layout" path="M 4.4192E-6 -0.04494 L 4.4192E-6 2.41943E-6 " pathEditMode="relative" rAng="0" ptsTypes="AA">
                                      <p:cBhvr>
                                        <p:cTn id="28" dur="1000" fill="hold"/>
                                        <p:tgtEl>
                                          <p:spTgt spid="4"/>
                                        </p:tgtEl>
                                        <p:attrNameLst>
                                          <p:attrName>ppt_x</p:attrName>
                                          <p:attrName>ppt_y</p:attrName>
                                        </p:attrNameLst>
                                      </p:cBhvr>
                                      <p:rCtr x="0" y="2247"/>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fade">
                                      <p:cBhvr>
                                        <p:cTn id="3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633848"/>
          </a:xfrm>
        </p:spPr>
        <p:txBody>
          <a:bodyPr/>
          <a:lstStyle/>
          <a:p>
            <a:r>
              <a:rPr lang="en-US" sz="3431" spc="0">
                <a:latin typeface="Segoe UI Semibold" panose="020B0702040204020203" pitchFamily="34" charset="0"/>
                <a:cs typeface="Segoe UI Semibold" panose="020B0702040204020203" pitchFamily="34" charset="0"/>
              </a:rPr>
              <a:t>Scenario 2</a:t>
            </a:r>
            <a:br>
              <a:rPr lang="en-US"/>
            </a:br>
            <a:r>
              <a:rPr lang="en-US"/>
              <a:t>Geo based marketing</a:t>
            </a:r>
          </a:p>
        </p:txBody>
      </p:sp>
    </p:spTree>
    <p:extLst>
      <p:ext uri="{BB962C8B-B14F-4D97-AF65-F5344CB8AC3E}">
        <p14:creationId xmlns:p14="http://schemas.microsoft.com/office/powerpoint/2010/main" val="22802691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Freeform 50"/>
          <p:cNvSpPr>
            <a:spLocks/>
          </p:cNvSpPr>
          <p:nvPr/>
        </p:nvSpPr>
        <p:spPr bwMode="auto">
          <a:xfrm>
            <a:off x="5043505" y="5331814"/>
            <a:ext cx="857253" cy="5748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241" y="289957"/>
            <a:ext cx="12251137" cy="899537"/>
          </a:xfrm>
        </p:spPr>
        <p:txBody>
          <a:bodyPr/>
          <a:lstStyle/>
          <a:p>
            <a:r>
              <a:rPr lang="en-US" sz="4607" dirty="0"/>
              <a:t>IaaS</a:t>
            </a:r>
          </a:p>
        </p:txBody>
      </p:sp>
      <p:sp>
        <p:nvSpPr>
          <p:cNvPr id="74" name="TextBox 73"/>
          <p:cNvSpPr txBox="1"/>
          <p:nvPr/>
        </p:nvSpPr>
        <p:spPr>
          <a:xfrm>
            <a:off x="1509781" y="4261397"/>
            <a:ext cx="3742567" cy="31681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79" name="TextBox 78"/>
          <p:cNvSpPr txBox="1"/>
          <p:nvPr/>
        </p:nvSpPr>
        <p:spPr>
          <a:xfrm>
            <a:off x="1676624" y="4650236"/>
            <a:ext cx="3408879" cy="316812"/>
          </a:xfrm>
          <a:prstGeom prst="rect">
            <a:avLst/>
          </a:prstGeom>
          <a:noFill/>
        </p:spPr>
        <p:txBody>
          <a:bodyPr wrap="non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81" name="TextBox 80"/>
          <p:cNvSpPr txBox="1"/>
          <p:nvPr/>
        </p:nvSpPr>
        <p:spPr>
          <a:xfrm>
            <a:off x="1418591" y="5039075"/>
            <a:ext cx="3924946" cy="316812"/>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89" name="TextBox 88"/>
          <p:cNvSpPr txBox="1"/>
          <p:nvPr/>
        </p:nvSpPr>
        <p:spPr>
          <a:xfrm>
            <a:off x="4198616" y="2011194"/>
            <a:ext cx="3787893"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14" name="TextBox 113"/>
          <p:cNvSpPr txBox="1"/>
          <p:nvPr/>
        </p:nvSpPr>
        <p:spPr>
          <a:xfrm>
            <a:off x="4452554" y="1643923"/>
            <a:ext cx="3280017"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15" name="TextBox 114"/>
          <p:cNvSpPr txBox="1"/>
          <p:nvPr/>
        </p:nvSpPr>
        <p:spPr>
          <a:xfrm>
            <a:off x="3297826" y="1276653"/>
            <a:ext cx="5589473"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16" name="TextBox 115"/>
          <p:cNvSpPr txBox="1"/>
          <p:nvPr/>
        </p:nvSpPr>
        <p:spPr>
          <a:xfrm>
            <a:off x="4968004" y="2378465"/>
            <a:ext cx="2249118"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17" name="TextBox 116"/>
          <p:cNvSpPr txBox="1"/>
          <p:nvPr/>
        </p:nvSpPr>
        <p:spPr>
          <a:xfrm>
            <a:off x="7587271" y="4650236"/>
            <a:ext cx="2483189" cy="316812"/>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18" name="TextBox 117"/>
          <p:cNvSpPr txBox="1"/>
          <p:nvPr/>
        </p:nvSpPr>
        <p:spPr>
          <a:xfrm>
            <a:off x="6405154" y="4261397"/>
            <a:ext cx="4847423" cy="316812"/>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19" name="TextBox 118"/>
          <p:cNvSpPr txBox="1"/>
          <p:nvPr/>
        </p:nvSpPr>
        <p:spPr>
          <a:xfrm>
            <a:off x="6781453" y="5039075"/>
            <a:ext cx="4094824" cy="316812"/>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20" name="Group 119"/>
          <p:cNvGrpSpPr/>
          <p:nvPr/>
        </p:nvGrpSpPr>
        <p:grpSpPr>
          <a:xfrm>
            <a:off x="5438841" y="5222765"/>
            <a:ext cx="1314317" cy="1314317"/>
            <a:chOff x="5547902" y="4202399"/>
            <a:chExt cx="1340672" cy="1340672"/>
          </a:xfrm>
        </p:grpSpPr>
        <p:sp>
          <p:nvSpPr>
            <p:cNvPr id="121" name="Oval 120"/>
            <p:cNvSpPr/>
            <p:nvPr/>
          </p:nvSpPr>
          <p:spPr bwMode="auto">
            <a:xfrm>
              <a:off x="5547902" y="4202399"/>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2" name="Group 121"/>
            <p:cNvGrpSpPr/>
            <p:nvPr/>
          </p:nvGrpSpPr>
          <p:grpSpPr>
            <a:xfrm>
              <a:off x="5882043" y="4461171"/>
              <a:ext cx="744667" cy="794664"/>
              <a:chOff x="2084593" y="2157479"/>
              <a:chExt cx="958326" cy="1022668"/>
            </a:xfrm>
          </p:grpSpPr>
          <p:grpSp>
            <p:nvGrpSpPr>
              <p:cNvPr id="123" name="Group 4"/>
              <p:cNvGrpSpPr>
                <a:grpSpLocks noChangeAspect="1"/>
              </p:cNvGrpSpPr>
              <p:nvPr/>
            </p:nvGrpSpPr>
            <p:grpSpPr bwMode="auto">
              <a:xfrm>
                <a:off x="2084593" y="2157479"/>
                <a:ext cx="475727" cy="1022668"/>
                <a:chOff x="7" y="12"/>
                <a:chExt cx="167" cy="359"/>
              </a:xfrm>
            </p:grpSpPr>
            <p:sp>
              <p:nvSpPr>
                <p:cNvPr id="131" name="Rectangle 5"/>
                <p:cNvSpPr>
                  <a:spLocks noChangeArrowheads="1"/>
                </p:cNvSpPr>
                <p:nvPr/>
              </p:nvSpPr>
              <p:spPr bwMode="auto">
                <a:xfrm>
                  <a:off x="7" y="45"/>
                  <a:ext cx="167" cy="32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Rectangle 7"/>
                <p:cNvSpPr>
                  <a:spLocks noChangeArrowheads="1"/>
                </p:cNvSpPr>
                <p:nvPr/>
              </p:nvSpPr>
              <p:spPr bwMode="auto">
                <a:xfrm>
                  <a:off x="42" y="232"/>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Rectangle 8"/>
                <p:cNvSpPr>
                  <a:spLocks noChangeArrowheads="1"/>
                </p:cNvSpPr>
                <p:nvPr/>
              </p:nvSpPr>
              <p:spPr bwMode="auto">
                <a:xfrm>
                  <a:off x="114" y="232"/>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9"/>
                <p:cNvSpPr>
                  <a:spLocks noChangeArrowheads="1"/>
                </p:cNvSpPr>
                <p:nvPr/>
              </p:nvSpPr>
              <p:spPr bwMode="auto">
                <a:xfrm>
                  <a:off x="42" y="164"/>
                  <a:ext cx="25"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Rectangle 10"/>
                <p:cNvSpPr>
                  <a:spLocks noChangeArrowheads="1"/>
                </p:cNvSpPr>
                <p:nvPr/>
              </p:nvSpPr>
              <p:spPr bwMode="auto">
                <a:xfrm>
                  <a:off x="114" y="164"/>
                  <a:ext cx="26" cy="2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Rectangle 11"/>
                <p:cNvSpPr>
                  <a:spLocks noChangeArrowheads="1"/>
                </p:cNvSpPr>
                <p:nvPr/>
              </p:nvSpPr>
              <p:spPr bwMode="auto">
                <a:xfrm>
                  <a:off x="42" y="98"/>
                  <a:ext cx="25"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8" name="Rectangle 12"/>
                <p:cNvSpPr>
                  <a:spLocks noChangeArrowheads="1"/>
                </p:cNvSpPr>
                <p:nvPr/>
              </p:nvSpPr>
              <p:spPr bwMode="auto">
                <a:xfrm>
                  <a:off x="114" y="98"/>
                  <a:ext cx="26" cy="24"/>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9" name="Rectangle 13"/>
                <p:cNvSpPr>
                  <a:spLocks noChangeArrowheads="1"/>
                </p:cNvSpPr>
                <p:nvPr/>
              </p:nvSpPr>
              <p:spPr bwMode="auto">
                <a:xfrm>
                  <a:off x="31" y="12"/>
                  <a:ext cx="47" cy="33"/>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4" name="Group 123"/>
              <p:cNvGrpSpPr/>
              <p:nvPr/>
            </p:nvGrpSpPr>
            <p:grpSpPr>
              <a:xfrm>
                <a:off x="2561534" y="2758439"/>
                <a:ext cx="475727" cy="421466"/>
                <a:chOff x="2779974" y="2727959"/>
                <a:chExt cx="475727" cy="421466"/>
              </a:xfrm>
            </p:grpSpPr>
            <p:sp>
              <p:nvSpPr>
                <p:cNvPr id="126" name="Rectangle 5"/>
                <p:cNvSpPr>
                  <a:spLocks noChangeArrowheads="1"/>
                </p:cNvSpPr>
                <p:nvPr/>
              </p:nvSpPr>
              <p:spPr bwMode="auto">
                <a:xfrm>
                  <a:off x="2779974" y="2727959"/>
                  <a:ext cx="475727" cy="421465"/>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7"/>
                <p:cNvSpPr>
                  <a:spLocks noChangeArrowheads="1"/>
                </p:cNvSpPr>
                <p:nvPr/>
              </p:nvSpPr>
              <p:spPr bwMode="auto">
                <a:xfrm>
                  <a:off x="2879677" y="2829662"/>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8"/>
                <p:cNvSpPr>
                  <a:spLocks noChangeArrowheads="1"/>
                </p:cNvSpPr>
                <p:nvPr/>
              </p:nvSpPr>
              <p:spPr bwMode="auto">
                <a:xfrm>
                  <a:off x="3084781" y="2829662"/>
                  <a:ext cx="74065"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9"/>
                <p:cNvSpPr>
                  <a:spLocks noChangeArrowheads="1"/>
                </p:cNvSpPr>
                <p:nvPr/>
              </p:nvSpPr>
              <p:spPr bwMode="auto">
                <a:xfrm>
                  <a:off x="2879677" y="3004253"/>
                  <a:ext cx="71217" cy="71216"/>
                </a:xfrm>
                <a:prstGeom prst="rect">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25" name="Isosceles Triangle 124"/>
              <p:cNvSpPr/>
              <p:nvPr/>
            </p:nvSpPr>
            <p:spPr bwMode="auto">
              <a:xfrm>
                <a:off x="2560320" y="2537142"/>
                <a:ext cx="482599" cy="221297"/>
              </a:xfrm>
              <a:prstGeom prst="triangle">
                <a:avLst>
                  <a:gd name="adj" fmla="val 0"/>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grpSp>
        <p:nvGrpSpPr>
          <p:cNvPr id="140" name="Group 139"/>
          <p:cNvGrpSpPr/>
          <p:nvPr/>
        </p:nvGrpSpPr>
        <p:grpSpPr>
          <a:xfrm>
            <a:off x="5438841" y="2790584"/>
            <a:ext cx="1314317" cy="1314317"/>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55" name="Group 154"/>
          <p:cNvGrpSpPr/>
          <p:nvPr/>
        </p:nvGrpSpPr>
        <p:grpSpPr>
          <a:xfrm>
            <a:off x="2720597" y="2790584"/>
            <a:ext cx="1314317" cy="1314317"/>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8157086" y="2790584"/>
            <a:ext cx="1314317" cy="1314317"/>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4144973" y="3423239"/>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218" y="3423239"/>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cxnSpLocks/>
          </p:cNvCxnSpPr>
          <p:nvPr/>
        </p:nvCxnSpPr>
        <p:spPr>
          <a:xfrm>
            <a:off x="6091263" y="4200328"/>
            <a:ext cx="0" cy="922587"/>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70" name="Freeform 50"/>
          <p:cNvSpPr>
            <a:spLocks/>
          </p:cNvSpPr>
          <p:nvPr/>
        </p:nvSpPr>
        <p:spPr bwMode="auto">
          <a:xfrm flipH="1">
            <a:off x="6253408" y="6099627"/>
            <a:ext cx="602346" cy="40392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37172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fade">
                                      <p:cBhvr>
                                        <p:cTn id="11" dur="500"/>
                                        <p:tgtEl>
                                          <p:spTgt spid="74"/>
                                        </p:tgtEl>
                                      </p:cBhvr>
                                    </p:animEffect>
                                  </p:childTnLst>
                                </p:cTn>
                              </p:par>
                              <p:par>
                                <p:cTn id="12" presetID="42" presetClass="path" presetSubtype="0" decel="100000" fill="hold" grpId="1" nodeType="withEffect">
                                  <p:stCondLst>
                                    <p:cond delay="0"/>
                                  </p:stCondLst>
                                  <p:childTnLst>
                                    <p:animMotion origin="layout" path="M -1.21011E-6 2.17885E-7 L -1.21011E-6 0.04358 " pathEditMode="relative" rAng="0" ptsTypes="AA">
                                      <p:cBhvr>
                                        <p:cTn id="13" dur="500" spd="-100000" fill="hold"/>
                                        <p:tgtEl>
                                          <p:spTgt spid="74"/>
                                        </p:tgtEl>
                                        <p:attrNameLst>
                                          <p:attrName>ppt_x</p:attrName>
                                          <p:attrName>ppt_y</p:attrName>
                                        </p:attrNameLst>
                                      </p:cBhvr>
                                      <p:rCtr x="0" y="2179"/>
                                    </p:animMotion>
                                  </p:childTnLst>
                                </p:cTn>
                              </p:par>
                              <p:par>
                                <p:cTn id="14" presetID="10" presetClass="entr" presetSubtype="0" fill="hold" grpId="0" nodeType="withEffect">
                                  <p:stCondLst>
                                    <p:cond delay="1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42" presetClass="path" presetSubtype="0" decel="100000" fill="hold" grpId="1" nodeType="withEffect">
                                  <p:stCondLst>
                                    <p:cond delay="100"/>
                                  </p:stCondLst>
                                  <p:childTnLst>
                                    <p:animMotion origin="layout" path="M -1.21011E-6 2.17885E-7 L -1.21011E-6 0.04358 " pathEditMode="relative" rAng="0" ptsTypes="AA">
                                      <p:cBhvr>
                                        <p:cTn id="18" dur="500" spd="-100000" fill="hold"/>
                                        <p:tgtEl>
                                          <p:spTgt spid="79"/>
                                        </p:tgtEl>
                                        <p:attrNameLst>
                                          <p:attrName>ppt_x</p:attrName>
                                          <p:attrName>ppt_y</p:attrName>
                                        </p:attrNameLst>
                                      </p:cBhvr>
                                      <p:rCtr x="0" y="2179"/>
                                    </p:animMotion>
                                  </p:childTnLst>
                                </p:cTn>
                              </p:par>
                              <p:par>
                                <p:cTn id="19" presetID="10" presetClass="entr" presetSubtype="0" fill="hold" grpId="0" nodeType="withEffect">
                                  <p:stCondLst>
                                    <p:cond delay="30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42" presetClass="path" presetSubtype="0" decel="100000" fill="hold" grpId="1" nodeType="withEffect">
                                  <p:stCondLst>
                                    <p:cond delay="300"/>
                                  </p:stCondLst>
                                  <p:childTnLst>
                                    <p:animMotion origin="layout" path="M -1.21011E-6 2.17885E-7 L -1.21011E-6 0.04358 " pathEditMode="relative" rAng="0" ptsTypes="AA">
                                      <p:cBhvr>
                                        <p:cTn id="23" dur="500" spd="-100000" fill="hold"/>
                                        <p:tgtEl>
                                          <p:spTgt spid="81"/>
                                        </p:tgtEl>
                                        <p:attrNameLst>
                                          <p:attrName>ppt_x</p:attrName>
                                          <p:attrName>ppt_y</p:attrName>
                                        </p:attrNameLst>
                                      </p:cBhvr>
                                      <p:rCtr x="0" y="2179"/>
                                    </p:animMotion>
                                  </p:childTnLst>
                                </p:cTn>
                              </p:par>
                              <p:par>
                                <p:cTn id="24" presetID="10" presetClass="entr" presetSubtype="0"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500"/>
                                        <p:tgtEl>
                                          <p:spTgt spid="116"/>
                                        </p:tgtEl>
                                      </p:cBhvr>
                                    </p:animEffect>
                                  </p:childTnLst>
                                </p:cTn>
                              </p:par>
                              <p:par>
                                <p:cTn id="27" presetID="42" presetClass="path" presetSubtype="0" decel="100000" fill="hold" grpId="1" nodeType="withEffect">
                                  <p:stCondLst>
                                    <p:cond delay="0"/>
                                  </p:stCondLst>
                                  <p:childTnLst>
                                    <p:animMotion origin="layout" path="M 2.94613E-6 -6.8089E-8 L 2.94613E-6 -0.05447 " pathEditMode="relative" rAng="0" ptsTypes="AA">
                                      <p:cBhvr>
                                        <p:cTn id="28" dur="500" spd="-100000" fill="hold"/>
                                        <p:tgtEl>
                                          <p:spTgt spid="116"/>
                                        </p:tgtEl>
                                        <p:attrNameLst>
                                          <p:attrName>ppt_x</p:attrName>
                                          <p:attrName>ppt_y</p:attrName>
                                        </p:attrNameLst>
                                      </p:cBhvr>
                                      <p:rCtr x="0" y="-2724"/>
                                    </p:animMotion>
                                  </p:childTnLst>
                                </p:cTn>
                              </p:par>
                              <p:par>
                                <p:cTn id="29" presetID="10" presetClass="entr" presetSubtype="0" fill="hold" grpId="0" nodeType="withEffect">
                                  <p:stCondLst>
                                    <p:cond delay="10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42" presetClass="path" presetSubtype="0" decel="100000" fill="hold" grpId="1" nodeType="withEffect">
                                  <p:stCondLst>
                                    <p:cond delay="100"/>
                                  </p:stCondLst>
                                  <p:childTnLst>
                                    <p:animMotion origin="layout" path="M -4.70258E-6 3.25465E-6 L -4.70258E-6 -0.05447 " pathEditMode="relative" rAng="0" ptsTypes="AA">
                                      <p:cBhvr>
                                        <p:cTn id="33" dur="500" spd="-100000" fill="hold"/>
                                        <p:tgtEl>
                                          <p:spTgt spid="89"/>
                                        </p:tgtEl>
                                        <p:attrNameLst>
                                          <p:attrName>ppt_x</p:attrName>
                                          <p:attrName>ppt_y</p:attrName>
                                        </p:attrNameLst>
                                      </p:cBhvr>
                                      <p:rCtr x="0" y="-2724"/>
                                    </p:animMotion>
                                  </p:childTnLst>
                                </p:cTn>
                              </p:par>
                              <p:par>
                                <p:cTn id="34" presetID="10" presetClass="entr" presetSubtype="0" fill="hold" grpId="0" nodeType="withEffect">
                                  <p:stCondLst>
                                    <p:cond delay="300"/>
                                  </p:stCondLst>
                                  <p:childTnLst>
                                    <p:set>
                                      <p:cBhvr>
                                        <p:cTn id="35" dur="1" fill="hold">
                                          <p:stCondLst>
                                            <p:cond delay="0"/>
                                          </p:stCondLst>
                                        </p:cTn>
                                        <p:tgtEl>
                                          <p:spTgt spid="114"/>
                                        </p:tgtEl>
                                        <p:attrNameLst>
                                          <p:attrName>style.visibility</p:attrName>
                                        </p:attrNameLst>
                                      </p:cBhvr>
                                      <p:to>
                                        <p:strVal val="visible"/>
                                      </p:to>
                                    </p:set>
                                    <p:animEffect transition="in" filter="fade">
                                      <p:cBhvr>
                                        <p:cTn id="36" dur="500"/>
                                        <p:tgtEl>
                                          <p:spTgt spid="114"/>
                                        </p:tgtEl>
                                      </p:cBhvr>
                                    </p:animEffect>
                                  </p:childTnLst>
                                </p:cTn>
                              </p:par>
                              <p:par>
                                <p:cTn id="37" presetID="42" presetClass="path" presetSubtype="0" decel="100000" fill="hold" grpId="1" nodeType="withEffect">
                                  <p:stCondLst>
                                    <p:cond delay="300"/>
                                  </p:stCondLst>
                                  <p:childTnLst>
                                    <p:animMotion origin="layout" path="M -4.70258E-6 -3.42261E-6 L -4.70258E-6 -0.05447 " pathEditMode="relative" rAng="0" ptsTypes="AA">
                                      <p:cBhvr>
                                        <p:cTn id="38" dur="500" spd="-100000" fill="hold"/>
                                        <p:tgtEl>
                                          <p:spTgt spid="114"/>
                                        </p:tgtEl>
                                        <p:attrNameLst>
                                          <p:attrName>ppt_x</p:attrName>
                                          <p:attrName>ppt_y</p:attrName>
                                        </p:attrNameLst>
                                      </p:cBhvr>
                                      <p:rCtr x="0" y="-2724"/>
                                    </p:animMotion>
                                  </p:childTnLst>
                                </p:cTn>
                              </p:par>
                              <p:par>
                                <p:cTn id="39" presetID="10" presetClass="entr" presetSubtype="0" fill="hold" grpId="0" nodeType="withEffect">
                                  <p:stCondLst>
                                    <p:cond delay="400"/>
                                  </p:stCondLst>
                                  <p:childTnLst>
                                    <p:set>
                                      <p:cBhvr>
                                        <p:cTn id="40" dur="1" fill="hold">
                                          <p:stCondLst>
                                            <p:cond delay="0"/>
                                          </p:stCondLst>
                                        </p:cTn>
                                        <p:tgtEl>
                                          <p:spTgt spid="115"/>
                                        </p:tgtEl>
                                        <p:attrNameLst>
                                          <p:attrName>style.visibility</p:attrName>
                                        </p:attrNameLst>
                                      </p:cBhvr>
                                      <p:to>
                                        <p:strVal val="visible"/>
                                      </p:to>
                                    </p:set>
                                    <p:animEffect transition="in" filter="fade">
                                      <p:cBhvr>
                                        <p:cTn id="41" dur="500"/>
                                        <p:tgtEl>
                                          <p:spTgt spid="115"/>
                                        </p:tgtEl>
                                      </p:cBhvr>
                                    </p:animEffect>
                                  </p:childTnLst>
                                </p:cTn>
                              </p:par>
                              <p:par>
                                <p:cTn id="42" presetID="42" presetClass="path" presetSubtype="0" decel="100000" fill="hold" grpId="1" nodeType="withEffect">
                                  <p:stCondLst>
                                    <p:cond delay="400"/>
                                  </p:stCondLst>
                                  <p:childTnLst>
                                    <p:animMotion origin="layout" path="M -4.70258E-6 -9.98638E-8 L -4.70258E-6 -0.05447 " pathEditMode="relative" rAng="0" ptsTypes="AA">
                                      <p:cBhvr>
                                        <p:cTn id="43" dur="500" spd="-100000" fill="hold"/>
                                        <p:tgtEl>
                                          <p:spTgt spid="115"/>
                                        </p:tgtEl>
                                        <p:attrNameLst>
                                          <p:attrName>ppt_x</p:attrName>
                                          <p:attrName>ppt_y</p:attrName>
                                        </p:attrNameLst>
                                      </p:cBhvr>
                                      <p:rCtr x="0" y="-2724"/>
                                    </p:animMotion>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42" presetClass="path" presetSubtype="0" decel="100000" fill="hold" grpId="1" nodeType="withEffect">
                                  <p:stCondLst>
                                    <p:cond delay="0"/>
                                  </p:stCondLst>
                                  <p:childTnLst>
                                    <p:animMotion origin="layout" path="M -1.21011E-6 2.17885E-7 L -1.21011E-6 0.04358 " pathEditMode="relative" rAng="0" ptsTypes="AA">
                                      <p:cBhvr>
                                        <p:cTn id="48" dur="500" spd="-100000" fill="hold"/>
                                        <p:tgtEl>
                                          <p:spTgt spid="118"/>
                                        </p:tgtEl>
                                        <p:attrNameLst>
                                          <p:attrName>ppt_x</p:attrName>
                                          <p:attrName>ppt_y</p:attrName>
                                        </p:attrNameLst>
                                      </p:cBhvr>
                                      <p:rCtr x="0" y="2179"/>
                                    </p:animMotion>
                                  </p:childTnLst>
                                </p:cTn>
                              </p:par>
                              <p:par>
                                <p:cTn id="49" presetID="10" presetClass="entr" presetSubtype="0" fill="hold" grpId="0" nodeType="withEffect">
                                  <p:stCondLst>
                                    <p:cond delay="100"/>
                                  </p:stCondLst>
                                  <p:childTnLst>
                                    <p:set>
                                      <p:cBhvr>
                                        <p:cTn id="50" dur="1" fill="hold">
                                          <p:stCondLst>
                                            <p:cond delay="0"/>
                                          </p:stCondLst>
                                        </p:cTn>
                                        <p:tgtEl>
                                          <p:spTgt spid="117"/>
                                        </p:tgtEl>
                                        <p:attrNameLst>
                                          <p:attrName>style.visibility</p:attrName>
                                        </p:attrNameLst>
                                      </p:cBhvr>
                                      <p:to>
                                        <p:strVal val="visible"/>
                                      </p:to>
                                    </p:set>
                                    <p:animEffect transition="in" filter="fade">
                                      <p:cBhvr>
                                        <p:cTn id="51" dur="500"/>
                                        <p:tgtEl>
                                          <p:spTgt spid="117"/>
                                        </p:tgtEl>
                                      </p:cBhvr>
                                    </p:animEffect>
                                  </p:childTnLst>
                                </p:cTn>
                              </p:par>
                              <p:par>
                                <p:cTn id="52" presetID="42" presetClass="path" presetSubtype="0" decel="100000" fill="hold" grpId="1" nodeType="withEffect">
                                  <p:stCondLst>
                                    <p:cond delay="100"/>
                                  </p:stCondLst>
                                  <p:childTnLst>
                                    <p:animMotion origin="layout" path="M -1.21011E-6 2.17885E-7 L -1.21011E-6 0.04358 " pathEditMode="relative" rAng="0" ptsTypes="AA">
                                      <p:cBhvr>
                                        <p:cTn id="53" dur="500" spd="-100000" fill="hold"/>
                                        <p:tgtEl>
                                          <p:spTgt spid="117"/>
                                        </p:tgtEl>
                                        <p:attrNameLst>
                                          <p:attrName>ppt_x</p:attrName>
                                          <p:attrName>ppt_y</p:attrName>
                                        </p:attrNameLst>
                                      </p:cBhvr>
                                      <p:rCtr x="0" y="2179"/>
                                    </p:animMotion>
                                  </p:childTnLst>
                                </p:cTn>
                              </p:par>
                              <p:par>
                                <p:cTn id="54" presetID="10" presetClass="entr" presetSubtype="0" fill="hold" grpId="0" nodeType="withEffect">
                                  <p:stCondLst>
                                    <p:cond delay="3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300"/>
                                  </p:stCondLst>
                                  <p:childTnLst>
                                    <p:animMotion origin="layout" path="M -1.21011E-6 2.17885E-7 L -1.21011E-6 0.04358 " pathEditMode="relative" rAng="0" ptsTypes="AA">
                                      <p:cBhvr>
                                        <p:cTn id="58" dur="500" spd="-100000" fill="hold"/>
                                        <p:tgtEl>
                                          <p:spTgt spid="119"/>
                                        </p:tgtEl>
                                        <p:attrNameLst>
                                          <p:attrName>ppt_x</p:attrName>
                                          <p:attrName>ppt_y</p:attrName>
                                        </p:attrNameLst>
                                      </p:cBhvr>
                                      <p:rCtr x="0" y="2179"/>
                                    </p:animMotion>
                                  </p:childTnLst>
                                </p:cTn>
                              </p:par>
                              <p:par>
                                <p:cTn id="59" presetID="10" presetClass="entr" presetSubtype="0" fill="hold" grpId="0" nodeType="withEffect">
                                  <p:stCondLst>
                                    <p:cond delay="350"/>
                                  </p:stCondLst>
                                  <p:childTnLst>
                                    <p:set>
                                      <p:cBhvr>
                                        <p:cTn id="60" dur="1" fill="hold">
                                          <p:stCondLst>
                                            <p:cond delay="0"/>
                                          </p:stCondLst>
                                        </p:cTn>
                                        <p:tgtEl>
                                          <p:spTgt spid="169"/>
                                        </p:tgtEl>
                                        <p:attrNameLst>
                                          <p:attrName>style.visibility</p:attrName>
                                        </p:attrNameLst>
                                      </p:cBhvr>
                                      <p:to>
                                        <p:strVal val="visible"/>
                                      </p:to>
                                    </p:set>
                                    <p:animEffect transition="in" filter="fade">
                                      <p:cBhvr>
                                        <p:cTn id="61" dur="500"/>
                                        <p:tgtEl>
                                          <p:spTgt spid="169"/>
                                        </p:tgtEl>
                                      </p:cBhvr>
                                    </p:animEffect>
                                  </p:childTnLst>
                                </p:cTn>
                              </p:par>
                              <p:par>
                                <p:cTn id="62" presetID="42" presetClass="path" presetSubtype="0" decel="100000" fill="hold" grpId="1" nodeType="withEffect">
                                  <p:stCondLst>
                                    <p:cond delay="350"/>
                                  </p:stCondLst>
                                  <p:childTnLst>
                                    <p:animMotion origin="layout" path="M -2.86699E-6 2.73264E-6 L -0.03676 2.73264E-6 " pathEditMode="relative" rAng="0" ptsTypes="AA">
                                      <p:cBhvr>
                                        <p:cTn id="63" dur="500" spd="-100000" fill="hold"/>
                                        <p:tgtEl>
                                          <p:spTgt spid="169"/>
                                        </p:tgtEl>
                                        <p:attrNameLst>
                                          <p:attrName>ppt_x</p:attrName>
                                          <p:attrName>ppt_y</p:attrName>
                                        </p:attrNameLst>
                                      </p:cBhvr>
                                      <p:rCtr x="-1838" y="0"/>
                                    </p:animMotion>
                                  </p:childTnLst>
                                </p:cTn>
                              </p:par>
                              <p:par>
                                <p:cTn id="64" presetID="10" presetClass="entr" presetSubtype="0" fill="hold" grpId="0" nodeType="withEffect">
                                  <p:stCondLst>
                                    <p:cond delay="350"/>
                                  </p:stCondLst>
                                  <p:childTnLst>
                                    <p:set>
                                      <p:cBhvr>
                                        <p:cTn id="65" dur="1" fill="hold">
                                          <p:stCondLst>
                                            <p:cond delay="0"/>
                                          </p:stCondLst>
                                        </p:cTn>
                                        <p:tgtEl>
                                          <p:spTgt spid="170"/>
                                        </p:tgtEl>
                                        <p:attrNameLst>
                                          <p:attrName>style.visibility</p:attrName>
                                        </p:attrNameLst>
                                      </p:cBhvr>
                                      <p:to>
                                        <p:strVal val="visible"/>
                                      </p:to>
                                    </p:set>
                                    <p:animEffect transition="in" filter="fade">
                                      <p:cBhvr>
                                        <p:cTn id="66" dur="500"/>
                                        <p:tgtEl>
                                          <p:spTgt spid="170"/>
                                        </p:tgtEl>
                                      </p:cBhvr>
                                    </p:animEffect>
                                  </p:childTnLst>
                                </p:cTn>
                              </p:par>
                              <p:par>
                                <p:cTn id="67" presetID="42" presetClass="path" presetSubtype="0" decel="100000" fill="hold" grpId="1" nodeType="withEffect">
                                  <p:stCondLst>
                                    <p:cond delay="350"/>
                                  </p:stCondLst>
                                  <p:childTnLst>
                                    <p:animMotion origin="layout" path="M 1.27904E-6 -4.12619E-6 L 0.03676 -4.12619E-6 " pathEditMode="relative" rAng="0" ptsTypes="AA">
                                      <p:cBhvr>
                                        <p:cTn id="68" dur="500" spd="-100000" fill="hold"/>
                                        <p:tgtEl>
                                          <p:spTgt spid="170"/>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9" grpId="1" animBg="1"/>
      <p:bldP spid="31" grpId="0"/>
      <p:bldP spid="74" grpId="0"/>
      <p:bldP spid="74" grpId="1"/>
      <p:bldP spid="79" grpId="0"/>
      <p:bldP spid="79" grpId="1"/>
      <p:bldP spid="81" grpId="0"/>
      <p:bldP spid="81" grpId="1"/>
      <p:bldP spid="89" grpId="0"/>
      <p:bldP spid="89" grpId="1"/>
      <p:bldP spid="114" grpId="0"/>
      <p:bldP spid="114" grpId="1"/>
      <p:bldP spid="115" grpId="0"/>
      <p:bldP spid="115" grpId="1"/>
      <p:bldP spid="116" grpId="0"/>
      <p:bldP spid="116" grpId="1"/>
      <p:bldP spid="117" grpId="0"/>
      <p:bldP spid="117" grpId="1"/>
      <p:bldP spid="118" grpId="0"/>
      <p:bldP spid="118" grpId="1"/>
      <p:bldP spid="119" grpId="0"/>
      <p:bldP spid="119" grpId="1"/>
      <p:bldP spid="170" grpId="0" animBg="1"/>
      <p:bldP spid="170"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plexur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62" y="389120"/>
            <a:ext cx="3937421" cy="4948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477458" y="437360"/>
            <a:ext cx="3941641" cy="705156"/>
          </a:xfrm>
          <a:prstGeom prst="rect">
            <a:avLst/>
          </a:prstGeom>
          <a:noFill/>
        </p:spPr>
        <p:txBody>
          <a:bodyPr wrap="none" lIns="179285" tIns="143428" rIns="179285" bIns="143428" rtlCol="0">
            <a:spAutoFit/>
          </a:bodyPr>
          <a:lstStyle/>
          <a:p>
            <a:pPr defTabSz="914378">
              <a:lnSpc>
                <a:spcPct val="90000"/>
              </a:lnSpc>
              <a:spcAft>
                <a:spcPts val="588"/>
              </a:spcAft>
              <a:defRPr/>
            </a:pPr>
            <a:r>
              <a:rPr lang="en-US" sz="2942">
                <a:gradFill>
                  <a:gsLst>
                    <a:gs pos="2917">
                      <a:srgbClr val="353535"/>
                    </a:gs>
                    <a:gs pos="30000">
                      <a:srgbClr val="353535"/>
                    </a:gs>
                  </a:gsLst>
                  <a:lin ang="5400000" scaled="0"/>
                </a:gradFill>
                <a:latin typeface="Segoe UI Semilight"/>
              </a:rPr>
              <a:t>Geo-based marketing</a:t>
            </a:r>
          </a:p>
        </p:txBody>
      </p:sp>
      <p:grpSp>
        <p:nvGrpSpPr>
          <p:cNvPr id="5" name="Group 4"/>
          <p:cNvGrpSpPr/>
          <p:nvPr/>
        </p:nvGrpSpPr>
        <p:grpSpPr>
          <a:xfrm>
            <a:off x="267641" y="1187943"/>
            <a:ext cx="4026921" cy="5380309"/>
            <a:chOff x="267641" y="1187940"/>
            <a:chExt cx="4026921" cy="5380309"/>
          </a:xfrm>
        </p:grpSpPr>
        <p:sp>
          <p:nvSpPr>
            <p:cNvPr id="11" name="Rectangle 10"/>
            <p:cNvSpPr/>
            <p:nvPr/>
          </p:nvSpPr>
          <p:spPr bwMode="auto">
            <a:xfrm>
              <a:off x="270351" y="1187940"/>
              <a:ext cx="3834155" cy="8964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Tasks and activities"/>
            <p:cNvGrpSpPr/>
            <p:nvPr/>
          </p:nvGrpSpPr>
          <p:grpSpPr>
            <a:xfrm>
              <a:off x="455044" y="1323382"/>
              <a:ext cx="3839518" cy="651702"/>
              <a:chOff x="274639" y="1232989"/>
              <a:chExt cx="3917063" cy="664865"/>
            </a:xfrm>
          </p:grpSpPr>
          <p:sp>
            <p:nvSpPr>
              <p:cNvPr id="181" name="Rectangle 180"/>
              <p:cNvSpPr/>
              <p:nvPr/>
            </p:nvSpPr>
            <p:spPr bwMode="auto">
              <a:xfrm>
                <a:off x="274639" y="1232989"/>
                <a:ext cx="3917063" cy="664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Tasks/activities </a:t>
                </a:r>
              </a:p>
            </p:txBody>
          </p:sp>
          <p:grpSp>
            <p:nvGrpSpPr>
              <p:cNvPr id="182" name="Group 9"/>
              <p:cNvGrpSpPr>
                <a:grpSpLocks noChangeAspect="1"/>
              </p:cNvGrpSpPr>
              <p:nvPr/>
            </p:nvGrpSpPr>
            <p:grpSpPr bwMode="auto">
              <a:xfrm>
                <a:off x="284956" y="1391559"/>
                <a:ext cx="306388" cy="355600"/>
                <a:chOff x="-395" y="771"/>
                <a:chExt cx="193" cy="224"/>
              </a:xfrm>
            </p:grpSpPr>
            <p:sp>
              <p:nvSpPr>
                <p:cNvPr id="183" name="Freeform 10"/>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5" name="Freeform 11"/>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6" name="Line 12"/>
                <p:cNvSpPr>
                  <a:spLocks noChangeShapeType="1"/>
                </p:cNvSpPr>
                <p:nvPr/>
              </p:nvSpPr>
              <p:spPr bwMode="auto">
                <a:xfrm>
                  <a:off x="-327" y="820"/>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87" name="Line 13"/>
                <p:cNvSpPr>
                  <a:spLocks noChangeShapeType="1"/>
                </p:cNvSpPr>
                <p:nvPr/>
              </p:nvSpPr>
              <p:spPr bwMode="auto">
                <a:xfrm>
                  <a:off x="-327" y="866"/>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1" name="Line 14"/>
                <p:cNvSpPr>
                  <a:spLocks noChangeShapeType="1"/>
                </p:cNvSpPr>
                <p:nvPr/>
              </p:nvSpPr>
              <p:spPr bwMode="auto">
                <a:xfrm>
                  <a:off x="-327" y="915"/>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2" name="Line 15"/>
                <p:cNvSpPr>
                  <a:spLocks noChangeShapeType="1"/>
                </p:cNvSpPr>
                <p:nvPr/>
              </p:nvSpPr>
              <p:spPr bwMode="auto">
                <a:xfrm>
                  <a:off x="-361" y="820"/>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3" name="Line 16"/>
                <p:cNvSpPr>
                  <a:spLocks noChangeShapeType="1"/>
                </p:cNvSpPr>
                <p:nvPr/>
              </p:nvSpPr>
              <p:spPr bwMode="auto">
                <a:xfrm>
                  <a:off x="-361" y="866"/>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195" name="Line 17"/>
                <p:cNvSpPr>
                  <a:spLocks noChangeShapeType="1"/>
                </p:cNvSpPr>
                <p:nvPr/>
              </p:nvSpPr>
              <p:spPr bwMode="auto">
                <a:xfrm>
                  <a:off x="-361" y="915"/>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sp>
          <p:nvSpPr>
            <p:cNvPr id="17" name="Rectangle 16"/>
            <p:cNvSpPr/>
            <p:nvPr/>
          </p:nvSpPr>
          <p:spPr bwMode="auto">
            <a:xfrm>
              <a:off x="267641" y="2086125"/>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3" name="Group 272"/>
            <p:cNvGrpSpPr/>
            <p:nvPr/>
          </p:nvGrpSpPr>
          <p:grpSpPr>
            <a:xfrm>
              <a:off x="448399" y="2159246"/>
              <a:ext cx="3718276" cy="2978700"/>
              <a:chOff x="457389" y="2202046"/>
              <a:chExt cx="3792835" cy="3038429"/>
            </a:xfrm>
          </p:grpSpPr>
          <p:sp>
            <p:nvSpPr>
              <p:cNvPr id="212" name="Content Placeholder 2"/>
              <p:cNvSpPr txBox="1">
                <a:spLocks/>
              </p:cNvSpPr>
              <p:nvPr/>
            </p:nvSpPr>
            <p:spPr>
              <a:xfrm>
                <a:off x="692076" y="2202046"/>
                <a:ext cx="3558148" cy="3038429"/>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Stream logs to event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ingestion engine</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Analyze the logs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and live POS feed</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Push custom notifications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based on data</a:t>
                </a:r>
              </a:p>
              <a:p>
                <a:pPr marL="0" indent="0" defTabSz="914213">
                  <a:buNone/>
                  <a:defRPr/>
                </a:pP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 </a:t>
                </a:r>
              </a:p>
            </p:txBody>
          </p:sp>
          <p:grpSp>
            <p:nvGrpSpPr>
              <p:cNvPr id="254" name="Group 253"/>
              <p:cNvGrpSpPr/>
              <p:nvPr/>
            </p:nvGrpSpPr>
            <p:grpSpPr>
              <a:xfrm>
                <a:off x="469342" y="2341986"/>
                <a:ext cx="209967" cy="209967"/>
                <a:chOff x="397625" y="2634833"/>
                <a:chExt cx="299291" cy="299291"/>
              </a:xfrm>
            </p:grpSpPr>
            <p:sp>
              <p:nvSpPr>
                <p:cNvPr id="2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3" name="Rectangle 252"/>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56" name="Group 255"/>
              <p:cNvGrpSpPr/>
              <p:nvPr/>
            </p:nvGrpSpPr>
            <p:grpSpPr>
              <a:xfrm>
                <a:off x="466354" y="3050198"/>
                <a:ext cx="209967" cy="209967"/>
                <a:chOff x="397625" y="2634833"/>
                <a:chExt cx="299291" cy="299291"/>
              </a:xfrm>
            </p:grpSpPr>
            <p:sp>
              <p:nvSpPr>
                <p:cNvPr id="257"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58" name="Rectangle 257"/>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59" name="Group 258"/>
              <p:cNvGrpSpPr/>
              <p:nvPr/>
            </p:nvGrpSpPr>
            <p:grpSpPr>
              <a:xfrm>
                <a:off x="457389" y="3782316"/>
                <a:ext cx="209967" cy="209967"/>
                <a:chOff x="397625" y="2634833"/>
                <a:chExt cx="299291" cy="299291"/>
              </a:xfrm>
            </p:grpSpPr>
            <p:sp>
              <p:nvSpPr>
                <p:cNvPr id="260"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1" name="Rectangle 260"/>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grpSp>
        <p:nvGrpSpPr>
          <p:cNvPr id="3" name="Group 2"/>
          <p:cNvGrpSpPr/>
          <p:nvPr/>
        </p:nvGrpSpPr>
        <p:grpSpPr>
          <a:xfrm>
            <a:off x="4179191" y="1187943"/>
            <a:ext cx="4091849" cy="5443234"/>
            <a:chOff x="4194264" y="1187940"/>
            <a:chExt cx="4091849" cy="5443234"/>
          </a:xfrm>
        </p:grpSpPr>
        <p:sp>
          <p:nvSpPr>
            <p:cNvPr id="177" name="Rectangle 176"/>
            <p:cNvSpPr/>
            <p:nvPr/>
          </p:nvSpPr>
          <p:spPr bwMode="auto">
            <a:xfrm>
              <a:off x="4194264" y="1187940"/>
              <a:ext cx="3834155" cy="8964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7" name="Before Serverless"/>
            <p:cNvGrpSpPr/>
            <p:nvPr/>
          </p:nvGrpSpPr>
          <p:grpSpPr>
            <a:xfrm>
              <a:off x="4446595" y="1319785"/>
              <a:ext cx="3839518" cy="658896"/>
              <a:chOff x="4259708" y="1228084"/>
              <a:chExt cx="3917063" cy="672204"/>
            </a:xfrm>
          </p:grpSpPr>
          <p:sp>
            <p:nvSpPr>
              <p:cNvPr id="198" name="Rectangle 197"/>
              <p:cNvSpPr/>
              <p:nvPr/>
            </p:nvSpPr>
            <p:spPr bwMode="auto">
              <a:xfrm>
                <a:off x="4259708" y="1228084"/>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Before s</a:t>
                </a:r>
                <a:r>
                  <a:rPr lang="en-US" sz="2353" err="1">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erverless</a:t>
                </a:r>
                <a:endPar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endParaRPr>
              </a:p>
            </p:txBody>
          </p:sp>
          <p:grpSp>
            <p:nvGrpSpPr>
              <p:cNvPr id="199" name="Group 9"/>
              <p:cNvGrpSpPr>
                <a:grpSpLocks noChangeAspect="1"/>
              </p:cNvGrpSpPr>
              <p:nvPr/>
            </p:nvGrpSpPr>
            <p:grpSpPr bwMode="auto">
              <a:xfrm>
                <a:off x="4259708" y="1362983"/>
                <a:ext cx="363537" cy="363538"/>
                <a:chOff x="2737" y="438"/>
                <a:chExt cx="229" cy="229"/>
              </a:xfrm>
              <a:solidFill>
                <a:schemeClr val="tx2"/>
              </a:solidFill>
            </p:grpSpPr>
            <p:sp>
              <p:nvSpPr>
                <p:cNvPr id="200" name="Freeform 10"/>
                <p:cNvSpPr>
                  <a:spLocks/>
                </p:cNvSpPr>
                <p:nvPr/>
              </p:nvSpPr>
              <p:spPr bwMode="auto">
                <a:xfrm>
                  <a:off x="2844" y="495"/>
                  <a:ext cx="52" cy="102"/>
                </a:xfrm>
                <a:custGeom>
                  <a:avLst/>
                  <a:gdLst>
                    <a:gd name="T0" fmla="*/ 0 w 52"/>
                    <a:gd name="T1" fmla="*/ 0 h 102"/>
                    <a:gd name="T2" fmla="*/ 0 w 52"/>
                    <a:gd name="T3" fmla="*/ 61 h 102"/>
                    <a:gd name="T4" fmla="*/ 43 w 52"/>
                    <a:gd name="T5" fmla="*/ 102 h 102"/>
                    <a:gd name="T6" fmla="*/ 52 w 52"/>
                    <a:gd name="T7" fmla="*/ 93 h 102"/>
                    <a:gd name="T8" fmla="*/ 15 w 52"/>
                    <a:gd name="T9" fmla="*/ 54 h 102"/>
                    <a:gd name="T10" fmla="*/ 15 w 52"/>
                    <a:gd name="T11" fmla="*/ 0 h 102"/>
                    <a:gd name="T12" fmla="*/ 0 w 52"/>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52" h="102">
                      <a:moveTo>
                        <a:pt x="0" y="0"/>
                      </a:moveTo>
                      <a:lnTo>
                        <a:pt x="0" y="61"/>
                      </a:lnTo>
                      <a:lnTo>
                        <a:pt x="43" y="102"/>
                      </a:lnTo>
                      <a:lnTo>
                        <a:pt x="52" y="93"/>
                      </a:lnTo>
                      <a:lnTo>
                        <a:pt x="15" y="54"/>
                      </a:lnTo>
                      <a:lnTo>
                        <a:pt x="1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sp>
              <p:nvSpPr>
                <p:cNvPr id="201" name="Freeform 11"/>
                <p:cNvSpPr>
                  <a:spLocks/>
                </p:cNvSpPr>
                <p:nvPr/>
              </p:nvSpPr>
              <p:spPr bwMode="auto">
                <a:xfrm>
                  <a:off x="2737" y="438"/>
                  <a:ext cx="229" cy="229"/>
                </a:xfrm>
                <a:custGeom>
                  <a:avLst/>
                  <a:gdLst>
                    <a:gd name="T0" fmla="*/ 64 w 128"/>
                    <a:gd name="T1" fmla="*/ 0 h 128"/>
                    <a:gd name="T2" fmla="*/ 8 w 128"/>
                    <a:gd name="T3" fmla="*/ 33 h 128"/>
                    <a:gd name="T4" fmla="*/ 8 w 128"/>
                    <a:gd name="T5" fmla="*/ 16 h 128"/>
                    <a:gd name="T6" fmla="*/ 0 w 128"/>
                    <a:gd name="T7" fmla="*/ 16 h 128"/>
                    <a:gd name="T8" fmla="*/ 0 w 128"/>
                    <a:gd name="T9" fmla="*/ 40 h 128"/>
                    <a:gd name="T10" fmla="*/ 0 w 128"/>
                    <a:gd name="T11" fmla="*/ 48 h 128"/>
                    <a:gd name="T12" fmla="*/ 8 w 128"/>
                    <a:gd name="T13" fmla="*/ 48 h 128"/>
                    <a:gd name="T14" fmla="*/ 32 w 128"/>
                    <a:gd name="T15" fmla="*/ 48 h 128"/>
                    <a:gd name="T16" fmla="*/ 32 w 128"/>
                    <a:gd name="T17" fmla="*/ 40 h 128"/>
                    <a:gd name="T18" fmla="*/ 13 w 128"/>
                    <a:gd name="T19" fmla="*/ 40 h 128"/>
                    <a:gd name="T20" fmla="*/ 64 w 128"/>
                    <a:gd name="T21" fmla="*/ 8 h 128"/>
                    <a:gd name="T22" fmla="*/ 120 w 128"/>
                    <a:gd name="T23" fmla="*/ 64 h 128"/>
                    <a:gd name="T24" fmla="*/ 64 w 128"/>
                    <a:gd name="T25" fmla="*/ 120 h 128"/>
                    <a:gd name="T26" fmla="*/ 8 w 128"/>
                    <a:gd name="T27" fmla="*/ 64 h 128"/>
                    <a:gd name="T28" fmla="*/ 0 w 128"/>
                    <a:gd name="T29" fmla="*/ 64 h 128"/>
                    <a:gd name="T30" fmla="*/ 64 w 128"/>
                    <a:gd name="T31" fmla="*/ 128 h 128"/>
                    <a:gd name="T32" fmla="*/ 128 w 128"/>
                    <a:gd name="T33" fmla="*/ 64 h 128"/>
                    <a:gd name="T34" fmla="*/ 64 w 128"/>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8">
                      <a:moveTo>
                        <a:pt x="64" y="0"/>
                      </a:moveTo>
                      <a:cubicBezTo>
                        <a:pt x="40" y="0"/>
                        <a:pt x="19" y="13"/>
                        <a:pt x="8" y="33"/>
                      </a:cubicBezTo>
                      <a:cubicBezTo>
                        <a:pt x="8" y="16"/>
                        <a:pt x="8" y="16"/>
                        <a:pt x="8" y="16"/>
                      </a:cubicBezTo>
                      <a:cubicBezTo>
                        <a:pt x="0" y="16"/>
                        <a:pt x="0" y="16"/>
                        <a:pt x="0" y="16"/>
                      </a:cubicBezTo>
                      <a:cubicBezTo>
                        <a:pt x="0" y="40"/>
                        <a:pt x="0" y="40"/>
                        <a:pt x="0" y="40"/>
                      </a:cubicBezTo>
                      <a:cubicBezTo>
                        <a:pt x="0" y="48"/>
                        <a:pt x="0" y="48"/>
                        <a:pt x="0" y="48"/>
                      </a:cubicBezTo>
                      <a:cubicBezTo>
                        <a:pt x="8" y="48"/>
                        <a:pt x="8" y="48"/>
                        <a:pt x="8" y="48"/>
                      </a:cubicBezTo>
                      <a:cubicBezTo>
                        <a:pt x="32" y="48"/>
                        <a:pt x="32" y="48"/>
                        <a:pt x="32" y="48"/>
                      </a:cubicBezTo>
                      <a:cubicBezTo>
                        <a:pt x="32" y="40"/>
                        <a:pt x="32" y="40"/>
                        <a:pt x="32" y="40"/>
                      </a:cubicBezTo>
                      <a:cubicBezTo>
                        <a:pt x="13" y="40"/>
                        <a:pt x="13" y="40"/>
                        <a:pt x="13" y="40"/>
                      </a:cubicBezTo>
                      <a:cubicBezTo>
                        <a:pt x="22" y="21"/>
                        <a:pt x="42"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99" y="128"/>
                        <a:pt x="128" y="99"/>
                        <a:pt x="128" y="64"/>
                      </a:cubicBezTo>
                      <a:cubicBezTo>
                        <a:pt x="128" y="29"/>
                        <a:pt x="99" y="0"/>
                        <a:pt x="6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grpSp>
        <p:sp>
          <p:nvSpPr>
            <p:cNvPr id="205" name="Rectangle 204"/>
            <p:cNvSpPr/>
            <p:nvPr/>
          </p:nvSpPr>
          <p:spPr bwMode="auto">
            <a:xfrm>
              <a:off x="4194500" y="2087656"/>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Content Placeholder 2"/>
            <p:cNvSpPr txBox="1">
              <a:spLocks/>
            </p:cNvSpPr>
            <p:nvPr/>
          </p:nvSpPr>
          <p:spPr>
            <a:xfrm>
              <a:off x="4613955" y="2159245"/>
              <a:ext cx="3390591" cy="4471929"/>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Setup a VM/Container/</a:t>
              </a:r>
              <a:r>
                <a:rPr lang="en-US" sz="1765"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WebJobs</a:t>
              </a: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Build/patch/deploy (OS)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Monitor infra (VM/Container)</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Connect to partner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integration system</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Ingest data logs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Analyze logs and live POS feed</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Push custom notifications</a:t>
              </a:r>
            </a:p>
            <a:p>
              <a:pPr marL="0" indent="0" defTabSz="914213">
                <a:spcBef>
                  <a:spcPts val="0"/>
                </a:spcBef>
                <a:spcAft>
                  <a:spcPts val="1765"/>
                </a:spcAft>
                <a:buNone/>
                <a:defRPr/>
              </a:pPr>
              <a:r>
                <a:rPr lang="en-US" sz="1765">
                  <a:solidFill>
                    <a:schemeClr val="tx1"/>
                  </a:solidFill>
                  <a:latin typeface="Segoe UI Semilight" panose="020B0402040204020203" pitchFamily="34" charset="0"/>
                  <a:cs typeface="Segoe UI Semilight" panose="020B0402040204020203" pitchFamily="34" charset="0"/>
                </a:rPr>
                <a:t>Infrastructure customization</a:t>
              </a:r>
            </a:p>
            <a:p>
              <a:pPr marL="0" indent="0" defTabSz="914213">
                <a:spcBef>
                  <a:spcPts val="0"/>
                </a:spcBef>
                <a:spcAft>
                  <a:spcPts val="1765"/>
                </a:spcAft>
                <a:buNone/>
                <a:defRPr/>
              </a:pP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p:txBody>
        </p:sp>
        <p:grpSp>
          <p:nvGrpSpPr>
            <p:cNvPr id="264" name="Group 263"/>
            <p:cNvGrpSpPr/>
            <p:nvPr/>
          </p:nvGrpSpPr>
          <p:grpSpPr>
            <a:xfrm>
              <a:off x="4395601" y="2264796"/>
              <a:ext cx="205839" cy="205839"/>
              <a:chOff x="397625" y="2634833"/>
              <a:chExt cx="299291" cy="299291"/>
            </a:xfrm>
          </p:grpSpPr>
          <p:sp>
            <p:nvSpPr>
              <p:cNvPr id="265"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6" name="Rectangle 265"/>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67" name="Group 266"/>
            <p:cNvGrpSpPr/>
            <p:nvPr/>
          </p:nvGrpSpPr>
          <p:grpSpPr>
            <a:xfrm>
              <a:off x="4395601" y="2744922"/>
              <a:ext cx="205839" cy="205839"/>
              <a:chOff x="397625" y="2634833"/>
              <a:chExt cx="299291" cy="299291"/>
            </a:xfrm>
          </p:grpSpPr>
          <p:sp>
            <p:nvSpPr>
              <p:cNvPr id="268"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69" name="Rectangle 268"/>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270" name="Group 269"/>
            <p:cNvGrpSpPr/>
            <p:nvPr/>
          </p:nvGrpSpPr>
          <p:grpSpPr>
            <a:xfrm>
              <a:off x="4395601" y="3214672"/>
              <a:ext cx="205839" cy="205839"/>
              <a:chOff x="397625" y="2634833"/>
              <a:chExt cx="299291" cy="299291"/>
            </a:xfrm>
          </p:grpSpPr>
          <p:sp>
            <p:nvSpPr>
              <p:cNvPr id="27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272" name="Rectangle 27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0" name="Group 329"/>
            <p:cNvGrpSpPr/>
            <p:nvPr/>
          </p:nvGrpSpPr>
          <p:grpSpPr>
            <a:xfrm>
              <a:off x="4395601" y="3684423"/>
              <a:ext cx="205839" cy="205839"/>
              <a:chOff x="397625" y="2634833"/>
              <a:chExt cx="299291" cy="299291"/>
            </a:xfrm>
          </p:grpSpPr>
          <p:sp>
            <p:nvSpPr>
              <p:cNvPr id="33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2" name="Rectangle 33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3" name="Group 332"/>
            <p:cNvGrpSpPr/>
            <p:nvPr/>
          </p:nvGrpSpPr>
          <p:grpSpPr>
            <a:xfrm>
              <a:off x="4395601" y="4370847"/>
              <a:ext cx="205839" cy="205839"/>
              <a:chOff x="397625" y="2634833"/>
              <a:chExt cx="299291" cy="299291"/>
            </a:xfrm>
          </p:grpSpPr>
          <p:sp>
            <p:nvSpPr>
              <p:cNvPr id="33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5" name="Rectangle 334"/>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6" name="Group 335"/>
            <p:cNvGrpSpPr/>
            <p:nvPr/>
          </p:nvGrpSpPr>
          <p:grpSpPr>
            <a:xfrm>
              <a:off x="4395601" y="4834732"/>
              <a:ext cx="205839" cy="205839"/>
              <a:chOff x="397625" y="2634833"/>
              <a:chExt cx="299291" cy="299291"/>
            </a:xfrm>
          </p:grpSpPr>
          <p:sp>
            <p:nvSpPr>
              <p:cNvPr id="337"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38" name="Rectangle 337"/>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39" name="Group 338"/>
            <p:cNvGrpSpPr/>
            <p:nvPr/>
          </p:nvGrpSpPr>
          <p:grpSpPr>
            <a:xfrm>
              <a:off x="4395601" y="5298617"/>
              <a:ext cx="205839" cy="205839"/>
              <a:chOff x="397625" y="2634833"/>
              <a:chExt cx="299291" cy="299291"/>
            </a:xfrm>
          </p:grpSpPr>
          <p:sp>
            <p:nvSpPr>
              <p:cNvPr id="340"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41" name="Rectangle 340"/>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nvGrpSpPr>
          <p:cNvPr id="2" name="Group 1"/>
          <p:cNvGrpSpPr/>
          <p:nvPr/>
        </p:nvGrpSpPr>
        <p:grpSpPr>
          <a:xfrm>
            <a:off x="8117066" y="1187943"/>
            <a:ext cx="4074933" cy="5378548"/>
            <a:chOff x="8117066" y="1187940"/>
            <a:chExt cx="4074933" cy="5378548"/>
          </a:xfrm>
        </p:grpSpPr>
        <p:sp>
          <p:nvSpPr>
            <p:cNvPr id="178" name="Rectangle 177"/>
            <p:cNvSpPr/>
            <p:nvPr/>
          </p:nvSpPr>
          <p:spPr bwMode="auto">
            <a:xfrm>
              <a:off x="8118176" y="1187940"/>
              <a:ext cx="3834155" cy="8964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2" name="Using serverless"/>
            <p:cNvGrpSpPr/>
            <p:nvPr/>
          </p:nvGrpSpPr>
          <p:grpSpPr>
            <a:xfrm>
              <a:off x="8338541" y="1319785"/>
              <a:ext cx="3853458" cy="658896"/>
              <a:chOff x="8244777" y="1228084"/>
              <a:chExt cx="3931285" cy="672204"/>
            </a:xfrm>
          </p:grpSpPr>
          <p:sp>
            <p:nvSpPr>
              <p:cNvPr id="203" name="Rectangle 202"/>
              <p:cNvSpPr/>
              <p:nvPr/>
            </p:nvSpPr>
            <p:spPr bwMode="auto">
              <a:xfrm>
                <a:off x="8258999" y="1228084"/>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defTabSz="914213">
                  <a:spcBef>
                    <a:spcPts val="1000"/>
                  </a:spcBef>
                  <a:defRPr/>
                </a:pPr>
                <a:r>
                  <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Using s</a:t>
                </a:r>
                <a:r>
                  <a:rPr lang="en-US" sz="2353" err="1">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rPr>
                  <a:t>erverless</a:t>
                </a:r>
                <a:endParaRPr lang="en-US" sz="2353">
                  <a:gradFill>
                    <a:gsLst>
                      <a:gs pos="0">
                        <a:srgbClr val="0078D7"/>
                      </a:gs>
                      <a:gs pos="100000">
                        <a:srgbClr val="0078D7"/>
                      </a:gs>
                    </a:gsLst>
                    <a:lin ang="16200000" scaled="1"/>
                  </a:gradFill>
                  <a:latin typeface="Segoe UI Semibold" panose="020B0702040204020203" pitchFamily="34" charset="0"/>
                  <a:cs typeface="Segoe UI Semibold" panose="020B0702040204020203" pitchFamily="34" charset="0"/>
                </a:endParaRPr>
              </a:p>
            </p:txBody>
          </p:sp>
          <p:sp>
            <p:nvSpPr>
              <p:cNvPr id="204" name="Freeform 19"/>
              <p:cNvSpPr>
                <a:spLocks noEditPoints="1"/>
              </p:cNvSpPr>
              <p:nvPr/>
            </p:nvSpPr>
            <p:spPr bwMode="auto">
              <a:xfrm>
                <a:off x="8244777" y="1366444"/>
                <a:ext cx="365760" cy="365760"/>
              </a:xfrm>
              <a:custGeom>
                <a:avLst/>
                <a:gdLst>
                  <a:gd name="T0" fmla="*/ 38 w 220"/>
                  <a:gd name="T1" fmla="*/ 220 h 220"/>
                  <a:gd name="T2" fmla="*/ 110 w 220"/>
                  <a:gd name="T3" fmla="*/ 169 h 220"/>
                  <a:gd name="T4" fmla="*/ 182 w 220"/>
                  <a:gd name="T5" fmla="*/ 220 h 220"/>
                  <a:gd name="T6" fmla="*/ 152 w 220"/>
                  <a:gd name="T7" fmla="*/ 135 h 220"/>
                  <a:gd name="T8" fmla="*/ 220 w 220"/>
                  <a:gd name="T9" fmla="*/ 85 h 220"/>
                  <a:gd name="T10" fmla="*/ 135 w 220"/>
                  <a:gd name="T11" fmla="*/ 85 h 220"/>
                  <a:gd name="T12" fmla="*/ 110 w 220"/>
                  <a:gd name="T13" fmla="*/ 0 h 220"/>
                  <a:gd name="T14" fmla="*/ 85 w 220"/>
                  <a:gd name="T15" fmla="*/ 85 h 220"/>
                  <a:gd name="T16" fmla="*/ 0 w 220"/>
                  <a:gd name="T17" fmla="*/ 85 h 220"/>
                  <a:gd name="T18" fmla="*/ 68 w 220"/>
                  <a:gd name="T19" fmla="*/ 135 h 220"/>
                  <a:gd name="T20" fmla="*/ 38 w 220"/>
                  <a:gd name="T21" fmla="*/ 220 h 220"/>
                  <a:gd name="T22" fmla="*/ 51 w 220"/>
                  <a:gd name="T23" fmla="*/ 102 h 220"/>
                  <a:gd name="T24" fmla="*/ 85 w 220"/>
                  <a:gd name="T25" fmla="*/ 102 h 220"/>
                  <a:gd name="T26" fmla="*/ 97 w 220"/>
                  <a:gd name="T27" fmla="*/ 102 h 220"/>
                  <a:gd name="T28" fmla="*/ 102 w 220"/>
                  <a:gd name="T29" fmla="*/ 89 h 220"/>
                  <a:gd name="T30" fmla="*/ 110 w 220"/>
                  <a:gd name="T31" fmla="*/ 59 h 220"/>
                  <a:gd name="T32" fmla="*/ 118 w 220"/>
                  <a:gd name="T33" fmla="*/ 89 h 220"/>
                  <a:gd name="T34" fmla="*/ 123 w 220"/>
                  <a:gd name="T35" fmla="*/ 102 h 220"/>
                  <a:gd name="T36" fmla="*/ 135 w 220"/>
                  <a:gd name="T37" fmla="*/ 102 h 220"/>
                  <a:gd name="T38" fmla="*/ 169 w 220"/>
                  <a:gd name="T39" fmla="*/ 102 h 220"/>
                  <a:gd name="T40" fmla="*/ 142 w 220"/>
                  <a:gd name="T41" fmla="*/ 123 h 220"/>
                  <a:gd name="T42" fmla="*/ 133 w 220"/>
                  <a:gd name="T43" fmla="*/ 129 h 220"/>
                  <a:gd name="T44" fmla="*/ 135 w 220"/>
                  <a:gd name="T45" fmla="*/ 142 h 220"/>
                  <a:gd name="T46" fmla="*/ 148 w 220"/>
                  <a:gd name="T47" fmla="*/ 176 h 220"/>
                  <a:gd name="T48" fmla="*/ 121 w 220"/>
                  <a:gd name="T49" fmla="*/ 157 h 220"/>
                  <a:gd name="T50" fmla="*/ 110 w 220"/>
                  <a:gd name="T51" fmla="*/ 148 h 220"/>
                  <a:gd name="T52" fmla="*/ 99 w 220"/>
                  <a:gd name="T53" fmla="*/ 157 h 220"/>
                  <a:gd name="T54" fmla="*/ 72 w 220"/>
                  <a:gd name="T55" fmla="*/ 176 h 220"/>
                  <a:gd name="T56" fmla="*/ 85 w 220"/>
                  <a:gd name="T57" fmla="*/ 142 h 220"/>
                  <a:gd name="T58" fmla="*/ 87 w 220"/>
                  <a:gd name="T59" fmla="*/ 129 h 220"/>
                  <a:gd name="T60" fmla="*/ 78 w 220"/>
                  <a:gd name="T61" fmla="*/ 123 h 220"/>
                  <a:gd name="T62" fmla="*/ 51 w 220"/>
                  <a:gd name="T63" fmla="*/ 1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220">
                    <a:moveTo>
                      <a:pt x="38" y="220"/>
                    </a:moveTo>
                    <a:lnTo>
                      <a:pt x="110" y="169"/>
                    </a:lnTo>
                    <a:lnTo>
                      <a:pt x="182" y="220"/>
                    </a:lnTo>
                    <a:lnTo>
                      <a:pt x="152" y="135"/>
                    </a:lnTo>
                    <a:lnTo>
                      <a:pt x="220" y="85"/>
                    </a:lnTo>
                    <a:lnTo>
                      <a:pt x="135" y="85"/>
                    </a:lnTo>
                    <a:lnTo>
                      <a:pt x="110" y="0"/>
                    </a:lnTo>
                    <a:lnTo>
                      <a:pt x="85" y="85"/>
                    </a:lnTo>
                    <a:lnTo>
                      <a:pt x="0" y="85"/>
                    </a:lnTo>
                    <a:lnTo>
                      <a:pt x="68" y="135"/>
                    </a:lnTo>
                    <a:lnTo>
                      <a:pt x="38" y="220"/>
                    </a:lnTo>
                    <a:close/>
                    <a:moveTo>
                      <a:pt x="51" y="102"/>
                    </a:moveTo>
                    <a:lnTo>
                      <a:pt x="85" y="102"/>
                    </a:lnTo>
                    <a:lnTo>
                      <a:pt x="97" y="102"/>
                    </a:lnTo>
                    <a:lnTo>
                      <a:pt x="102" y="89"/>
                    </a:lnTo>
                    <a:lnTo>
                      <a:pt x="110" y="59"/>
                    </a:lnTo>
                    <a:lnTo>
                      <a:pt x="118" y="89"/>
                    </a:lnTo>
                    <a:lnTo>
                      <a:pt x="123" y="102"/>
                    </a:lnTo>
                    <a:lnTo>
                      <a:pt x="135" y="102"/>
                    </a:lnTo>
                    <a:lnTo>
                      <a:pt x="169" y="102"/>
                    </a:lnTo>
                    <a:lnTo>
                      <a:pt x="142" y="123"/>
                    </a:lnTo>
                    <a:lnTo>
                      <a:pt x="133" y="129"/>
                    </a:lnTo>
                    <a:lnTo>
                      <a:pt x="135" y="142"/>
                    </a:lnTo>
                    <a:lnTo>
                      <a:pt x="148" y="176"/>
                    </a:lnTo>
                    <a:lnTo>
                      <a:pt x="121" y="157"/>
                    </a:lnTo>
                    <a:lnTo>
                      <a:pt x="110" y="148"/>
                    </a:lnTo>
                    <a:lnTo>
                      <a:pt x="99" y="157"/>
                    </a:lnTo>
                    <a:lnTo>
                      <a:pt x="72" y="176"/>
                    </a:lnTo>
                    <a:lnTo>
                      <a:pt x="85" y="142"/>
                    </a:lnTo>
                    <a:lnTo>
                      <a:pt x="87" y="129"/>
                    </a:lnTo>
                    <a:lnTo>
                      <a:pt x="78" y="123"/>
                    </a:lnTo>
                    <a:lnTo>
                      <a:pt x="51" y="102"/>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213">
                  <a:defRPr/>
                </a:pPr>
                <a:endParaRPr lang="en-US" sz="1765">
                  <a:solidFill>
                    <a:srgbClr val="505050"/>
                  </a:solidFill>
                  <a:latin typeface="Segoe UI"/>
                </a:endParaRPr>
              </a:p>
            </p:txBody>
          </p:sp>
        </p:grpSp>
        <p:sp>
          <p:nvSpPr>
            <p:cNvPr id="206" name="Rectangle 205"/>
            <p:cNvSpPr/>
            <p:nvPr/>
          </p:nvSpPr>
          <p:spPr bwMode="auto">
            <a:xfrm>
              <a:off x="8117066" y="2084364"/>
              <a:ext cx="3835266" cy="4482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4" name="Group 273"/>
            <p:cNvGrpSpPr/>
            <p:nvPr/>
          </p:nvGrpSpPr>
          <p:grpSpPr>
            <a:xfrm>
              <a:off x="8341628" y="2159245"/>
              <a:ext cx="3608945" cy="3521412"/>
              <a:chOff x="4636141" y="2354446"/>
              <a:chExt cx="3681312" cy="3592023"/>
            </a:xfrm>
          </p:grpSpPr>
          <p:sp>
            <p:nvSpPr>
              <p:cNvPr id="364" name="Content Placeholder 2"/>
              <p:cNvSpPr txBox="1">
                <a:spLocks/>
              </p:cNvSpPr>
              <p:nvPr/>
            </p:nvSpPr>
            <p:spPr>
              <a:xfrm>
                <a:off x="4858874" y="2354446"/>
                <a:ext cx="3458579" cy="359202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Setup a VM/Container/</a:t>
                </a:r>
                <a:r>
                  <a:rPr lang="en-US" sz="1765"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WebJobs</a:t>
                </a:r>
                <a:endPar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Build/patch/deploy (OS)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Monitor infra (VM/Container)</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Connect to partner </a:t>
                </a:r>
                <a:b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b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integration system</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Ingest data logs</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Analyze logs and live POS feed</a:t>
                </a:r>
              </a:p>
              <a:p>
                <a:pPr marL="0" indent="0" defTabSz="914213">
                  <a:spcBef>
                    <a:spcPts val="0"/>
                  </a:spcBef>
                  <a:spcAft>
                    <a:spcPts val="1765"/>
                  </a:spcAft>
                  <a:buNone/>
                  <a:defRPr/>
                </a:pPr>
                <a:r>
                  <a:rPr lang="en-US" sz="1765">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Push custom notifications</a:t>
                </a:r>
              </a:p>
            </p:txBody>
          </p:sp>
          <p:grpSp>
            <p:nvGrpSpPr>
              <p:cNvPr id="365" name="Group 364"/>
              <p:cNvGrpSpPr/>
              <p:nvPr/>
            </p:nvGrpSpPr>
            <p:grpSpPr>
              <a:xfrm>
                <a:off x="4636141" y="2462113"/>
                <a:ext cx="209967" cy="209967"/>
                <a:chOff x="397625" y="2634833"/>
                <a:chExt cx="299291" cy="299291"/>
              </a:xfrm>
            </p:grpSpPr>
            <p:sp>
              <p:nvSpPr>
                <p:cNvPr id="366"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67" name="Rectangle 366"/>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68" name="Group 367"/>
              <p:cNvGrpSpPr/>
              <p:nvPr/>
            </p:nvGrpSpPr>
            <p:grpSpPr>
              <a:xfrm>
                <a:off x="4636141" y="2951866"/>
                <a:ext cx="209967" cy="209967"/>
                <a:chOff x="397625" y="2634833"/>
                <a:chExt cx="299291" cy="299291"/>
              </a:xfrm>
            </p:grpSpPr>
            <p:sp>
              <p:nvSpPr>
                <p:cNvPr id="369"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0" name="Rectangle 369"/>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1" name="Group 370"/>
              <p:cNvGrpSpPr/>
              <p:nvPr/>
            </p:nvGrpSpPr>
            <p:grpSpPr>
              <a:xfrm>
                <a:off x="4636141" y="3431036"/>
                <a:ext cx="209967" cy="209967"/>
                <a:chOff x="397625" y="2634833"/>
                <a:chExt cx="299291" cy="299291"/>
              </a:xfrm>
            </p:grpSpPr>
            <p:sp>
              <p:nvSpPr>
                <p:cNvPr id="372"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3" name="Rectangle 372"/>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4" name="Group 373"/>
              <p:cNvGrpSpPr/>
              <p:nvPr/>
            </p:nvGrpSpPr>
            <p:grpSpPr>
              <a:xfrm>
                <a:off x="4636141" y="3910206"/>
                <a:ext cx="209967" cy="209967"/>
                <a:chOff x="397625" y="2634833"/>
                <a:chExt cx="299291" cy="299291"/>
              </a:xfrm>
            </p:grpSpPr>
            <p:sp>
              <p:nvSpPr>
                <p:cNvPr id="375"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6" name="Rectangle 375"/>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77" name="Group 376"/>
              <p:cNvGrpSpPr/>
              <p:nvPr/>
            </p:nvGrpSpPr>
            <p:grpSpPr>
              <a:xfrm>
                <a:off x="4636141" y="4610394"/>
                <a:ext cx="209967" cy="209967"/>
                <a:chOff x="397625" y="2634833"/>
                <a:chExt cx="299291" cy="299291"/>
              </a:xfrm>
            </p:grpSpPr>
            <p:sp>
              <p:nvSpPr>
                <p:cNvPr id="378"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79" name="Rectangle 378"/>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80" name="Group 379"/>
              <p:cNvGrpSpPr/>
              <p:nvPr/>
            </p:nvGrpSpPr>
            <p:grpSpPr>
              <a:xfrm>
                <a:off x="4636141" y="5083581"/>
                <a:ext cx="209967" cy="209967"/>
                <a:chOff x="397625" y="2634833"/>
                <a:chExt cx="299291" cy="299291"/>
              </a:xfrm>
            </p:grpSpPr>
            <p:sp>
              <p:nvSpPr>
                <p:cNvPr id="381"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82" name="Rectangle 381"/>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nvGrpSpPr>
              <p:cNvPr id="383" name="Group 382"/>
              <p:cNvGrpSpPr/>
              <p:nvPr/>
            </p:nvGrpSpPr>
            <p:grpSpPr>
              <a:xfrm>
                <a:off x="4636141" y="5556768"/>
                <a:ext cx="209967" cy="209967"/>
                <a:chOff x="397625" y="2634833"/>
                <a:chExt cx="299291" cy="299291"/>
              </a:xfrm>
            </p:grpSpPr>
            <p:sp>
              <p:nvSpPr>
                <p:cNvPr id="384" name="Freeform 7"/>
                <p:cNvSpPr>
                  <a:spLocks/>
                </p:cNvSpPr>
                <p:nvPr/>
              </p:nvSpPr>
              <p:spPr bwMode="auto">
                <a:xfrm>
                  <a:off x="438527" y="2709866"/>
                  <a:ext cx="217487" cy="149225"/>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385" name="Rectangle 384"/>
                <p:cNvSpPr/>
                <p:nvPr/>
              </p:nvSpPr>
              <p:spPr bwMode="auto">
                <a:xfrm>
                  <a:off x="397625" y="2634833"/>
                  <a:ext cx="299291" cy="299291"/>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grpSp>
        </p:grpSp>
      </p:grpSp>
      <p:sp>
        <p:nvSpPr>
          <p:cNvPr id="96" name="Rectangle 95"/>
          <p:cNvSpPr/>
          <p:nvPr/>
        </p:nvSpPr>
        <p:spPr bwMode="auto">
          <a:xfrm>
            <a:off x="8117069" y="2084364"/>
            <a:ext cx="3805697" cy="2689274"/>
          </a:xfrm>
          <a:prstGeom prst="rect">
            <a:avLst/>
          </a:prstGeom>
          <a:solidFill>
            <a:srgbClr val="F3F3F3">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solidFill>
                <a:srgbClr val="353535">
                  <a:lumMod val="75000"/>
                </a:srgbClr>
              </a:solidFill>
              <a:latin typeface="Segoe UI Semilight"/>
              <a:ea typeface="Segoe UI" pitchFamily="34" charset="0"/>
              <a:cs typeface="Segoe UI" pitchFamily="34" charset="0"/>
            </a:endParaRPr>
          </a:p>
        </p:txBody>
      </p:sp>
      <p:sp>
        <p:nvSpPr>
          <p:cNvPr id="92" name="Freeform 7">
            <a:extLst>
              <a:ext uri="{FF2B5EF4-FFF2-40B4-BE49-F238E27FC236}">
                <a16:creationId xmlns:a16="http://schemas.microsoft.com/office/drawing/2014/main" id="{2F1D6A3E-432B-44A5-8E56-F08F4E085840}"/>
              </a:ext>
            </a:extLst>
          </p:cNvPr>
          <p:cNvSpPr>
            <a:spLocks/>
          </p:cNvSpPr>
          <p:nvPr/>
        </p:nvSpPr>
        <p:spPr bwMode="auto">
          <a:xfrm>
            <a:off x="4394362" y="5778829"/>
            <a:ext cx="149578" cy="102630"/>
          </a:xfrm>
          <a:custGeom>
            <a:avLst/>
            <a:gdLst>
              <a:gd name="T0" fmla="*/ 137 w 137"/>
              <a:gd name="T1" fmla="*/ 0 h 94"/>
              <a:gd name="T2" fmla="*/ 43 w 137"/>
              <a:gd name="T3" fmla="*/ 94 h 94"/>
              <a:gd name="T4" fmla="*/ 0 w 137"/>
              <a:gd name="T5" fmla="*/ 51 h 94"/>
            </a:gdLst>
            <a:ahLst/>
            <a:cxnLst>
              <a:cxn ang="0">
                <a:pos x="T0" y="T1"/>
              </a:cxn>
              <a:cxn ang="0">
                <a:pos x="T2" y="T3"/>
              </a:cxn>
              <a:cxn ang="0">
                <a:pos x="T4" y="T5"/>
              </a:cxn>
            </a:cxnLst>
            <a:rect l="0" t="0" r="r" b="b"/>
            <a:pathLst>
              <a:path w="137" h="94">
                <a:moveTo>
                  <a:pt x="137" y="0"/>
                </a:moveTo>
                <a:lnTo>
                  <a:pt x="43" y="94"/>
                </a:lnTo>
                <a:lnTo>
                  <a:pt x="0" y="51"/>
                </a:lnTo>
              </a:path>
            </a:pathLst>
          </a:cu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a:solidFill>
                <a:srgbClr val="353535"/>
              </a:solidFill>
              <a:latin typeface="Segoe UI Semilight"/>
            </a:endParaRPr>
          </a:p>
        </p:txBody>
      </p:sp>
      <p:sp>
        <p:nvSpPr>
          <p:cNvPr id="93" name="Rectangle 92">
            <a:extLst>
              <a:ext uri="{FF2B5EF4-FFF2-40B4-BE49-F238E27FC236}">
                <a16:creationId xmlns:a16="http://schemas.microsoft.com/office/drawing/2014/main" id="{87050809-9920-4108-AF34-68F8D0C7F76E}"/>
              </a:ext>
            </a:extLst>
          </p:cNvPr>
          <p:cNvSpPr/>
          <p:nvPr/>
        </p:nvSpPr>
        <p:spPr bwMode="auto">
          <a:xfrm>
            <a:off x="4371578" y="5730413"/>
            <a:ext cx="205839" cy="205839"/>
          </a:xfrm>
          <a:prstGeom prst="rect">
            <a:avLst/>
          </a:prstGeom>
          <a:noFill/>
          <a:ln w="19050"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78">
              <a:defRPr/>
            </a:pPr>
            <a:endParaRPr lang="en-US" sz="1765" err="1">
              <a:solidFill>
                <a:srgbClr val="353535"/>
              </a:solidFill>
              <a:latin typeface="Segoe UI Semilight"/>
            </a:endParaRPr>
          </a:p>
        </p:txBody>
      </p:sp>
    </p:spTree>
    <p:extLst>
      <p:ext uri="{BB962C8B-B14F-4D97-AF65-F5344CB8AC3E}">
        <p14:creationId xmlns:p14="http://schemas.microsoft.com/office/powerpoint/2010/main" val="67609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1000" fill="hold"/>
                                        <p:tgtEl>
                                          <p:spTgt spid="5"/>
                                        </p:tgtEl>
                                        <p:attrNameLst>
                                          <p:attrName>ppt_x</p:attrName>
                                          <p:attrName>ppt_y</p:attrName>
                                        </p:attrNameLst>
                                      </p:cBhvr>
                                      <p:rCtr x="0" y="224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decel="100000" fill="hold" nodeType="withEffect">
                                  <p:stCondLst>
                                    <p:cond delay="0"/>
                                  </p:stCondLst>
                                  <p:childTnLst>
                                    <p:animMotion origin="layout" path="M 4.4192E-6 -0.04494 L 4.4192E-6 2.41943E-6 " pathEditMode="relative" rAng="0" ptsTypes="AA">
                                      <p:cBhvr>
                                        <p:cTn id="16" dur="1000" fill="hold"/>
                                        <p:tgtEl>
                                          <p:spTgt spid="3"/>
                                        </p:tgtEl>
                                        <p:attrNameLst>
                                          <p:attrName>ppt_x</p:attrName>
                                          <p:attrName>ppt_y</p:attrName>
                                        </p:attrNameLst>
                                      </p:cBhvr>
                                      <p:rCtr x="0" y="2247"/>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42" presetClass="path" presetSubtype="0" decel="100000" fill="hold" nodeType="withEffect">
                                  <p:stCondLst>
                                    <p:cond delay="0"/>
                                  </p:stCondLst>
                                  <p:childTnLst>
                                    <p:animMotion origin="layout" path="M 4.4192E-6 -0.04494 L 4.4192E-6 2.41943E-6 " pathEditMode="relative" rAng="0" ptsTypes="AA">
                                      <p:cBhvr>
                                        <p:cTn id="23" dur="1000" fill="hold"/>
                                        <p:tgtEl>
                                          <p:spTgt spid="2"/>
                                        </p:tgtEl>
                                        <p:attrNameLst>
                                          <p:attrName>ppt_x</p:attrName>
                                          <p:attrName>ppt_y</p:attrName>
                                        </p:attrNameLst>
                                      </p:cBhvr>
                                      <p:rCtr x="0" y="2247"/>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Plexure</a:t>
            </a:r>
            <a:r>
              <a:rPr lang="en-US"/>
              <a:t> architecture diagram</a:t>
            </a:r>
          </a:p>
        </p:txBody>
      </p:sp>
      <p:cxnSp>
        <p:nvCxnSpPr>
          <p:cNvPr id="25" name="Straight Arrow Connector 24"/>
          <p:cNvCxnSpPr>
            <a:cxnSpLocks/>
          </p:cNvCxnSpPr>
          <p:nvPr/>
        </p:nvCxnSpPr>
        <p:spPr>
          <a:xfrm>
            <a:off x="2991266" y="3371666"/>
            <a:ext cx="1328465" cy="1"/>
          </a:xfrm>
          <a:prstGeom prst="straightConnector1">
            <a:avLst/>
          </a:prstGeom>
          <a:ln w="22225">
            <a:solidFill>
              <a:srgbClr val="002050"/>
            </a:solidFill>
            <a:prstDash val="sysDash"/>
            <a:round/>
            <a:headEnd/>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a:spLocks noChangeArrowheads="1"/>
          </p:cNvSpPr>
          <p:nvPr/>
        </p:nvSpPr>
        <p:spPr bwMode="auto">
          <a:xfrm>
            <a:off x="6833847" y="3183474"/>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2" name="Rectangle 31"/>
          <p:cNvSpPr>
            <a:spLocks noChangeArrowheads="1"/>
          </p:cNvSpPr>
          <p:nvPr/>
        </p:nvSpPr>
        <p:spPr bwMode="auto">
          <a:xfrm>
            <a:off x="6833847" y="3183474"/>
            <a:ext cx="280948"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3" name="Rectangle 32"/>
          <p:cNvSpPr>
            <a:spLocks noChangeArrowheads="1"/>
          </p:cNvSpPr>
          <p:nvPr/>
        </p:nvSpPr>
        <p:spPr bwMode="auto">
          <a:xfrm>
            <a:off x="6833847" y="3416803"/>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4" name="Rectangle 33"/>
          <p:cNvSpPr>
            <a:spLocks noChangeArrowheads="1"/>
          </p:cNvSpPr>
          <p:nvPr/>
        </p:nvSpPr>
        <p:spPr bwMode="auto">
          <a:xfrm>
            <a:off x="6833847" y="3416803"/>
            <a:ext cx="280948"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5" name="Rectangle 34"/>
          <p:cNvSpPr>
            <a:spLocks noChangeArrowheads="1"/>
          </p:cNvSpPr>
          <p:nvPr/>
        </p:nvSpPr>
        <p:spPr bwMode="auto">
          <a:xfrm>
            <a:off x="7171936" y="3416803"/>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6" name="Rectangle 35"/>
          <p:cNvSpPr>
            <a:spLocks noChangeArrowheads="1"/>
          </p:cNvSpPr>
          <p:nvPr/>
        </p:nvSpPr>
        <p:spPr bwMode="auto">
          <a:xfrm>
            <a:off x="7171936" y="3183474"/>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7" name="Rectangle 36"/>
          <p:cNvSpPr>
            <a:spLocks noChangeArrowheads="1"/>
          </p:cNvSpPr>
          <p:nvPr/>
        </p:nvSpPr>
        <p:spPr bwMode="auto">
          <a:xfrm>
            <a:off x="7171936" y="3183474"/>
            <a:ext cx="280948"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8" name="Rectangle 37"/>
          <p:cNvSpPr>
            <a:spLocks noChangeArrowheads="1"/>
          </p:cNvSpPr>
          <p:nvPr/>
        </p:nvSpPr>
        <p:spPr bwMode="auto">
          <a:xfrm>
            <a:off x="6495758" y="3183474"/>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39" name="Rectangle 38"/>
          <p:cNvSpPr>
            <a:spLocks noChangeArrowheads="1"/>
          </p:cNvSpPr>
          <p:nvPr/>
        </p:nvSpPr>
        <p:spPr bwMode="auto">
          <a:xfrm>
            <a:off x="6495758" y="3183474"/>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0" name="Rectangle 39"/>
          <p:cNvSpPr>
            <a:spLocks noChangeArrowheads="1"/>
          </p:cNvSpPr>
          <p:nvPr/>
        </p:nvSpPr>
        <p:spPr bwMode="auto">
          <a:xfrm>
            <a:off x="6495758" y="3416803"/>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1" name="Rectangle 40"/>
          <p:cNvSpPr>
            <a:spLocks noChangeArrowheads="1"/>
          </p:cNvSpPr>
          <p:nvPr/>
        </p:nvSpPr>
        <p:spPr bwMode="auto">
          <a:xfrm>
            <a:off x="6495758" y="3416803"/>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2" name="Rectangle 41"/>
          <p:cNvSpPr>
            <a:spLocks noChangeArrowheads="1"/>
          </p:cNvSpPr>
          <p:nvPr/>
        </p:nvSpPr>
        <p:spPr bwMode="auto">
          <a:xfrm>
            <a:off x="6495758" y="3646958"/>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3" name="Rectangle 42"/>
          <p:cNvSpPr>
            <a:spLocks noChangeArrowheads="1"/>
          </p:cNvSpPr>
          <p:nvPr/>
        </p:nvSpPr>
        <p:spPr bwMode="auto">
          <a:xfrm>
            <a:off x="6495758" y="3646958"/>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4" name="Rectangle 43"/>
          <p:cNvSpPr>
            <a:spLocks noChangeArrowheads="1"/>
          </p:cNvSpPr>
          <p:nvPr/>
        </p:nvSpPr>
        <p:spPr bwMode="auto">
          <a:xfrm>
            <a:off x="6833847" y="3646958"/>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5" name="Rectangle 44"/>
          <p:cNvSpPr>
            <a:spLocks noChangeArrowheads="1"/>
          </p:cNvSpPr>
          <p:nvPr/>
        </p:nvSpPr>
        <p:spPr bwMode="auto">
          <a:xfrm>
            <a:off x="7171936" y="3646958"/>
            <a:ext cx="280948"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8" name="Freeform 40"/>
          <p:cNvSpPr>
            <a:spLocks/>
          </p:cNvSpPr>
          <p:nvPr/>
        </p:nvSpPr>
        <p:spPr bwMode="auto">
          <a:xfrm>
            <a:off x="6833847" y="3183474"/>
            <a:ext cx="280948" cy="173014"/>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49" name="Freeform 41"/>
          <p:cNvSpPr>
            <a:spLocks/>
          </p:cNvSpPr>
          <p:nvPr/>
        </p:nvSpPr>
        <p:spPr bwMode="auto">
          <a:xfrm>
            <a:off x="6833847" y="3183474"/>
            <a:ext cx="280948" cy="173014"/>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0" name="Freeform 42"/>
          <p:cNvSpPr>
            <a:spLocks/>
          </p:cNvSpPr>
          <p:nvPr/>
        </p:nvSpPr>
        <p:spPr bwMode="auto">
          <a:xfrm>
            <a:off x="6833847" y="3416804"/>
            <a:ext cx="112697" cy="123807"/>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1" name="Freeform 43"/>
          <p:cNvSpPr>
            <a:spLocks/>
          </p:cNvSpPr>
          <p:nvPr/>
        </p:nvSpPr>
        <p:spPr bwMode="auto">
          <a:xfrm>
            <a:off x="6833847" y="3416804"/>
            <a:ext cx="112697" cy="123807"/>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2" name="Rectangle 51"/>
          <p:cNvSpPr>
            <a:spLocks noChangeArrowheads="1"/>
          </p:cNvSpPr>
          <p:nvPr/>
        </p:nvSpPr>
        <p:spPr bwMode="auto">
          <a:xfrm>
            <a:off x="6495758" y="3183474"/>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3" name="Rectangle 52"/>
          <p:cNvSpPr>
            <a:spLocks noChangeArrowheads="1"/>
          </p:cNvSpPr>
          <p:nvPr/>
        </p:nvSpPr>
        <p:spPr bwMode="auto">
          <a:xfrm>
            <a:off x="6495758" y="3183474"/>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4" name="Rectangle 53"/>
          <p:cNvSpPr>
            <a:spLocks noChangeArrowheads="1"/>
          </p:cNvSpPr>
          <p:nvPr/>
        </p:nvSpPr>
        <p:spPr bwMode="auto">
          <a:xfrm>
            <a:off x="6495758" y="3416803"/>
            <a:ext cx="282535" cy="1730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5" name="Rectangle 54"/>
          <p:cNvSpPr>
            <a:spLocks noChangeArrowheads="1"/>
          </p:cNvSpPr>
          <p:nvPr/>
        </p:nvSpPr>
        <p:spPr bwMode="auto">
          <a:xfrm>
            <a:off x="6495758" y="3416803"/>
            <a:ext cx="282535" cy="17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6" name="Freeform 48"/>
          <p:cNvSpPr>
            <a:spLocks/>
          </p:cNvSpPr>
          <p:nvPr/>
        </p:nvSpPr>
        <p:spPr bwMode="auto">
          <a:xfrm>
            <a:off x="6495757" y="3646958"/>
            <a:ext cx="236505" cy="173014"/>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57" name="Freeform 49"/>
          <p:cNvSpPr>
            <a:spLocks/>
          </p:cNvSpPr>
          <p:nvPr/>
        </p:nvSpPr>
        <p:spPr bwMode="auto">
          <a:xfrm>
            <a:off x="6495757" y="3646958"/>
            <a:ext cx="236505" cy="173014"/>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61" name="Freeform 53"/>
          <p:cNvSpPr>
            <a:spLocks/>
          </p:cNvSpPr>
          <p:nvPr/>
        </p:nvSpPr>
        <p:spPr bwMode="auto">
          <a:xfrm>
            <a:off x="4641822" y="2578722"/>
            <a:ext cx="326978" cy="63491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63" name="Freeform 55"/>
          <p:cNvSpPr>
            <a:spLocks/>
          </p:cNvSpPr>
          <p:nvPr/>
        </p:nvSpPr>
        <p:spPr bwMode="auto">
          <a:xfrm>
            <a:off x="4671979" y="2578722"/>
            <a:ext cx="296821" cy="63491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64" name="Rectangle 63"/>
          <p:cNvSpPr>
            <a:spLocks noChangeArrowheads="1"/>
          </p:cNvSpPr>
          <p:nvPr/>
        </p:nvSpPr>
        <p:spPr bwMode="auto">
          <a:xfrm>
            <a:off x="5318061" y="4311652"/>
            <a:ext cx="2055399" cy="49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82854" tIns="146284" rIns="182854" bIns="14628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32418"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Intelligence pipeline</a:t>
            </a:r>
          </a:p>
        </p:txBody>
      </p:sp>
      <p:sp>
        <p:nvSpPr>
          <p:cNvPr id="66" name="Rectangle 65"/>
          <p:cNvSpPr>
            <a:spLocks noChangeArrowheads="1"/>
          </p:cNvSpPr>
          <p:nvPr/>
        </p:nvSpPr>
        <p:spPr bwMode="auto">
          <a:xfrm>
            <a:off x="5910053" y="4278694"/>
            <a:ext cx="65" cy="2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36"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70" name="Freeform 62"/>
          <p:cNvSpPr>
            <a:spLocks noEditPoints="1"/>
          </p:cNvSpPr>
          <p:nvPr/>
        </p:nvSpPr>
        <p:spPr bwMode="auto">
          <a:xfrm>
            <a:off x="4471983" y="2562850"/>
            <a:ext cx="3284152" cy="1655528"/>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72" name="Freeform 76"/>
          <p:cNvSpPr>
            <a:spLocks/>
          </p:cNvSpPr>
          <p:nvPr/>
        </p:nvSpPr>
        <p:spPr bwMode="auto">
          <a:xfrm>
            <a:off x="5260858" y="3180300"/>
            <a:ext cx="450786" cy="49205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73" name="Freeform 77"/>
          <p:cNvSpPr>
            <a:spLocks/>
          </p:cNvSpPr>
          <p:nvPr/>
        </p:nvSpPr>
        <p:spPr bwMode="auto">
          <a:xfrm>
            <a:off x="5287841" y="3205696"/>
            <a:ext cx="396819" cy="441263"/>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sp>
        <p:nvSpPr>
          <p:cNvPr id="74" name="Freeform 78"/>
          <p:cNvSpPr>
            <a:spLocks/>
          </p:cNvSpPr>
          <p:nvPr/>
        </p:nvSpPr>
        <p:spPr bwMode="auto">
          <a:xfrm>
            <a:off x="5287841" y="3205696"/>
            <a:ext cx="396819" cy="441263"/>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002050"/>
                  </a:gs>
                  <a:gs pos="100000">
                    <a:srgbClr val="002050"/>
                  </a:gs>
                </a:gsLst>
                <a:lin ang="5400000" scaled="0"/>
              </a:gradFill>
              <a:effectLst/>
              <a:uLnTx/>
              <a:uFillTx/>
              <a:latin typeface="Segoe UI"/>
              <a:ea typeface="+mn-ea"/>
              <a:cs typeface="+mn-cs"/>
            </a:endParaRPr>
          </a:p>
        </p:txBody>
      </p:sp>
      <p:cxnSp>
        <p:nvCxnSpPr>
          <p:cNvPr id="83" name="Connector: Elbow 82"/>
          <p:cNvCxnSpPr>
            <a:cxnSpLocks/>
          </p:cNvCxnSpPr>
          <p:nvPr/>
        </p:nvCxnSpPr>
        <p:spPr>
          <a:xfrm>
            <a:off x="5731133" y="3403708"/>
            <a:ext cx="765320" cy="348805"/>
          </a:xfrm>
          <a:prstGeom prst="bentConnector3">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p:cNvCxnSpPr/>
          <p:nvPr/>
        </p:nvCxnSpPr>
        <p:spPr>
          <a:xfrm flipV="1">
            <a:off x="5726396" y="3021822"/>
            <a:ext cx="801429" cy="378663"/>
          </a:xfrm>
          <a:prstGeom prst="bentConnector3">
            <a:avLst>
              <a:gd name="adj1" fmla="val 47935"/>
            </a:avLst>
          </a:prstGeom>
          <a:ln w="19050">
            <a:solidFill>
              <a:schemeClr val="tx1"/>
            </a:solidFill>
            <a:prstDash val="dash"/>
            <a:headEnd type="non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p:cNvCxnSpPr>
          <p:nvPr/>
        </p:nvCxnSpPr>
        <p:spPr>
          <a:xfrm flipV="1">
            <a:off x="7753376" y="3342917"/>
            <a:ext cx="1582016" cy="1"/>
          </a:xfrm>
          <a:prstGeom prst="straightConnector1">
            <a:avLst/>
          </a:prstGeom>
          <a:ln w="22225">
            <a:solidFill>
              <a:srgbClr val="002050"/>
            </a:solidFill>
            <a:prstDash val="sysDash"/>
            <a:round/>
            <a:headEnd/>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9376959" y="4305620"/>
            <a:ext cx="1837424" cy="49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82854" tIns="146284" rIns="182854" bIns="146284" numCol="1" anchor="t" anchorCtr="0" compatLnSpc="1">
            <a:prstTxWarp prst="textNoShape">
              <a:avLst/>
            </a:prstTxWarp>
            <a:spAutoFit/>
          </a:bodyPr>
          <a:lstStyle>
            <a:defPPr>
              <a:defRPr lang="en-US"/>
            </a:defPPr>
            <a:lvl1pPr algn="ctr" defTabSz="932597" eaLnBrk="0" fontAlgn="base" hangingPunct="0">
              <a:lnSpc>
                <a:spcPct val="90000"/>
              </a:lnSpc>
              <a:spcBef>
                <a:spcPct val="0"/>
              </a:spcBef>
              <a:spcAft>
                <a:spcPct val="0"/>
              </a:spcAft>
              <a:defRPr sz="1400" kern="0">
                <a:gradFill>
                  <a:gsLst>
                    <a:gs pos="0">
                      <a:schemeClr val="tx1"/>
                    </a:gs>
                    <a:gs pos="24000">
                      <a:schemeClr val="tx1"/>
                    </a:gs>
                  </a:gsLst>
                  <a:lin ang="16200000" scaled="1"/>
                </a:gradFill>
                <a:latin typeface="Segoe UI Semibold" panose="020B0702040204020203" pitchFamily="34" charset="0"/>
                <a:cs typeface="Segoe UI Semibold" panose="020B0702040204020203" pitchFamily="34" charset="0"/>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932418" rtl="0" eaLnBrk="0" fontAlgn="base" latinLnBrk="0" hangingPunct="0">
              <a:lnSpc>
                <a:spcPct val="90000"/>
              </a:lnSpc>
              <a:spcBef>
                <a:spcPct val="0"/>
              </a:spcBef>
              <a:spcAft>
                <a:spcPct val="0"/>
              </a:spcAft>
              <a:buClrTx/>
              <a:buSzTx/>
              <a:buFontTx/>
              <a:buNone/>
              <a:tabLst/>
              <a:defRPr/>
            </a:pPr>
            <a:r>
              <a:rPr kumimoji="0" lang="en-GB"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Notification Hubs</a:t>
            </a:r>
          </a:p>
        </p:txBody>
      </p:sp>
      <p:sp>
        <p:nvSpPr>
          <p:cNvPr id="94" name="Rectangle 93"/>
          <p:cNvSpPr>
            <a:spLocks noChangeArrowheads="1"/>
          </p:cNvSpPr>
          <p:nvPr/>
        </p:nvSpPr>
        <p:spPr bwMode="auto">
          <a:xfrm>
            <a:off x="7851384" y="3391882"/>
            <a:ext cx="1401469" cy="69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82854" tIns="146284" rIns="182854" bIns="14628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32418"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Push </a:t>
            </a:r>
            <a:br>
              <a:rPr kumimoji="0" lang="en-US" alt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br>
            <a:r>
              <a:rPr kumimoji="0" lang="en-US" alt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notifications</a:t>
            </a:r>
          </a:p>
        </p:txBody>
      </p:sp>
      <p:grpSp>
        <p:nvGrpSpPr>
          <p:cNvPr id="71" name="Group 70"/>
          <p:cNvGrpSpPr/>
          <p:nvPr/>
        </p:nvGrpSpPr>
        <p:grpSpPr>
          <a:xfrm>
            <a:off x="4867031" y="3118121"/>
            <a:ext cx="711137" cy="564727"/>
            <a:chOff x="2627036" y="1252241"/>
            <a:chExt cx="863600" cy="660400"/>
          </a:xfrm>
          <a:solidFill>
            <a:schemeClr val="accent4"/>
          </a:solidFill>
        </p:grpSpPr>
        <p:sp>
          <p:nvSpPr>
            <p:cNvPr id="75" name="Freeform 5"/>
            <p:cNvSpPr>
              <a:spLocks/>
            </p:cNvSpPr>
            <p:nvPr/>
          </p:nvSpPr>
          <p:spPr bwMode="auto">
            <a:xfrm>
              <a:off x="3325536" y="1252241"/>
              <a:ext cx="165100" cy="660400"/>
            </a:xfrm>
            <a:custGeom>
              <a:avLst/>
              <a:gdLst>
                <a:gd name="T0" fmla="*/ 50 w 50"/>
                <a:gd name="T1" fmla="*/ 105 h 200"/>
                <a:gd name="T2" fmla="*/ 32 w 50"/>
                <a:gd name="T3" fmla="*/ 132 h 200"/>
                <a:gd name="T4" fmla="*/ 32 w 50"/>
                <a:gd name="T5" fmla="*/ 166 h 200"/>
                <a:gd name="T6" fmla="*/ 24 w 50"/>
                <a:gd name="T7" fmla="*/ 191 h 200"/>
                <a:gd name="T8" fmla="*/ 0 w 50"/>
                <a:gd name="T9" fmla="*/ 200 h 200"/>
                <a:gd name="T10" fmla="*/ 0 w 50"/>
                <a:gd name="T11" fmla="*/ 188 h 200"/>
                <a:gd name="T12" fmla="*/ 8 w 50"/>
                <a:gd name="T13" fmla="*/ 187 h 200"/>
                <a:gd name="T14" fmla="*/ 14 w 50"/>
                <a:gd name="T15" fmla="*/ 182 h 200"/>
                <a:gd name="T16" fmla="*/ 17 w 50"/>
                <a:gd name="T17" fmla="*/ 175 h 200"/>
                <a:gd name="T18" fmla="*/ 18 w 50"/>
                <a:gd name="T19" fmla="*/ 163 h 200"/>
                <a:gd name="T20" fmla="*/ 18 w 50"/>
                <a:gd name="T21" fmla="*/ 131 h 200"/>
                <a:gd name="T22" fmla="*/ 35 w 50"/>
                <a:gd name="T23" fmla="*/ 100 h 200"/>
                <a:gd name="T24" fmla="*/ 35 w 50"/>
                <a:gd name="T25" fmla="*/ 100 h 200"/>
                <a:gd name="T26" fmla="*/ 18 w 50"/>
                <a:gd name="T27" fmla="*/ 70 h 200"/>
                <a:gd name="T28" fmla="*/ 18 w 50"/>
                <a:gd name="T29" fmla="*/ 36 h 200"/>
                <a:gd name="T30" fmla="*/ 17 w 50"/>
                <a:gd name="T31" fmla="*/ 25 h 200"/>
                <a:gd name="T32" fmla="*/ 14 w 50"/>
                <a:gd name="T33" fmla="*/ 18 h 200"/>
                <a:gd name="T34" fmla="*/ 8 w 50"/>
                <a:gd name="T35" fmla="*/ 13 h 200"/>
                <a:gd name="T36" fmla="*/ 0 w 50"/>
                <a:gd name="T37" fmla="*/ 12 h 200"/>
                <a:gd name="T38" fmla="*/ 0 w 50"/>
                <a:gd name="T39" fmla="*/ 0 h 200"/>
                <a:gd name="T40" fmla="*/ 24 w 50"/>
                <a:gd name="T41" fmla="*/ 8 h 200"/>
                <a:gd name="T42" fmla="*/ 32 w 50"/>
                <a:gd name="T43" fmla="*/ 34 h 200"/>
                <a:gd name="T44" fmla="*/ 32 w 50"/>
                <a:gd name="T45" fmla="*/ 69 h 200"/>
                <a:gd name="T46" fmla="*/ 50 w 50"/>
                <a:gd name="T47" fmla="*/ 95 h 200"/>
                <a:gd name="T48" fmla="*/ 50 w 50"/>
                <a:gd name="T49" fmla="*/ 10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00">
                  <a:moveTo>
                    <a:pt x="50" y="105"/>
                  </a:moveTo>
                  <a:cubicBezTo>
                    <a:pt x="38" y="106"/>
                    <a:pt x="32" y="115"/>
                    <a:pt x="32" y="132"/>
                  </a:cubicBezTo>
                  <a:cubicBezTo>
                    <a:pt x="32" y="166"/>
                    <a:pt x="32" y="166"/>
                    <a:pt x="32" y="166"/>
                  </a:cubicBezTo>
                  <a:cubicBezTo>
                    <a:pt x="32" y="177"/>
                    <a:pt x="29" y="186"/>
                    <a:pt x="24" y="191"/>
                  </a:cubicBezTo>
                  <a:cubicBezTo>
                    <a:pt x="19" y="197"/>
                    <a:pt x="11" y="200"/>
                    <a:pt x="0" y="200"/>
                  </a:cubicBezTo>
                  <a:cubicBezTo>
                    <a:pt x="0" y="188"/>
                    <a:pt x="0" y="188"/>
                    <a:pt x="0" y="188"/>
                  </a:cubicBezTo>
                  <a:cubicBezTo>
                    <a:pt x="3" y="188"/>
                    <a:pt x="6" y="187"/>
                    <a:pt x="8" y="187"/>
                  </a:cubicBezTo>
                  <a:cubicBezTo>
                    <a:pt x="11" y="186"/>
                    <a:pt x="12" y="184"/>
                    <a:pt x="14" y="182"/>
                  </a:cubicBezTo>
                  <a:cubicBezTo>
                    <a:pt x="15" y="180"/>
                    <a:pt x="16" y="178"/>
                    <a:pt x="17" y="175"/>
                  </a:cubicBezTo>
                  <a:cubicBezTo>
                    <a:pt x="18" y="171"/>
                    <a:pt x="18" y="167"/>
                    <a:pt x="18" y="163"/>
                  </a:cubicBezTo>
                  <a:cubicBezTo>
                    <a:pt x="18" y="131"/>
                    <a:pt x="18" y="131"/>
                    <a:pt x="18" y="131"/>
                  </a:cubicBezTo>
                  <a:cubicBezTo>
                    <a:pt x="18" y="114"/>
                    <a:pt x="24" y="104"/>
                    <a:pt x="35" y="100"/>
                  </a:cubicBezTo>
                  <a:cubicBezTo>
                    <a:pt x="35" y="100"/>
                    <a:pt x="35" y="100"/>
                    <a:pt x="35" y="100"/>
                  </a:cubicBezTo>
                  <a:cubicBezTo>
                    <a:pt x="24" y="96"/>
                    <a:pt x="18" y="86"/>
                    <a:pt x="18" y="70"/>
                  </a:cubicBezTo>
                  <a:cubicBezTo>
                    <a:pt x="18" y="36"/>
                    <a:pt x="18" y="36"/>
                    <a:pt x="18" y="36"/>
                  </a:cubicBezTo>
                  <a:cubicBezTo>
                    <a:pt x="18" y="32"/>
                    <a:pt x="18" y="28"/>
                    <a:pt x="17" y="25"/>
                  </a:cubicBezTo>
                  <a:cubicBezTo>
                    <a:pt x="16" y="22"/>
                    <a:pt x="15" y="19"/>
                    <a:pt x="14" y="18"/>
                  </a:cubicBezTo>
                  <a:cubicBezTo>
                    <a:pt x="12" y="16"/>
                    <a:pt x="10" y="14"/>
                    <a:pt x="8" y="13"/>
                  </a:cubicBezTo>
                  <a:cubicBezTo>
                    <a:pt x="6" y="12"/>
                    <a:pt x="3" y="12"/>
                    <a:pt x="0" y="12"/>
                  </a:cubicBezTo>
                  <a:cubicBezTo>
                    <a:pt x="0" y="0"/>
                    <a:pt x="0" y="0"/>
                    <a:pt x="0" y="0"/>
                  </a:cubicBezTo>
                  <a:cubicBezTo>
                    <a:pt x="11" y="0"/>
                    <a:pt x="19" y="3"/>
                    <a:pt x="24" y="8"/>
                  </a:cubicBezTo>
                  <a:cubicBezTo>
                    <a:pt x="29" y="14"/>
                    <a:pt x="32" y="22"/>
                    <a:pt x="32" y="34"/>
                  </a:cubicBezTo>
                  <a:cubicBezTo>
                    <a:pt x="32" y="69"/>
                    <a:pt x="32" y="69"/>
                    <a:pt x="32" y="69"/>
                  </a:cubicBezTo>
                  <a:cubicBezTo>
                    <a:pt x="32" y="85"/>
                    <a:pt x="38" y="94"/>
                    <a:pt x="50" y="95"/>
                  </a:cubicBezTo>
                  <a:lnTo>
                    <a:pt x="5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6"/>
            <p:cNvSpPr>
              <a:spLocks/>
            </p:cNvSpPr>
            <p:nvPr/>
          </p:nvSpPr>
          <p:spPr bwMode="auto">
            <a:xfrm>
              <a:off x="2627036" y="1252241"/>
              <a:ext cx="165100" cy="660400"/>
            </a:xfrm>
            <a:custGeom>
              <a:avLst/>
              <a:gdLst>
                <a:gd name="T0" fmla="*/ 0 w 50"/>
                <a:gd name="T1" fmla="*/ 95 h 200"/>
                <a:gd name="T2" fmla="*/ 18 w 50"/>
                <a:gd name="T3" fmla="*/ 69 h 200"/>
                <a:gd name="T4" fmla="*/ 18 w 50"/>
                <a:gd name="T5" fmla="*/ 34 h 200"/>
                <a:gd name="T6" fmla="*/ 26 w 50"/>
                <a:gd name="T7" fmla="*/ 8 h 200"/>
                <a:gd name="T8" fmla="*/ 50 w 50"/>
                <a:gd name="T9" fmla="*/ 0 h 200"/>
                <a:gd name="T10" fmla="*/ 50 w 50"/>
                <a:gd name="T11" fmla="*/ 12 h 200"/>
                <a:gd name="T12" fmla="*/ 42 w 50"/>
                <a:gd name="T13" fmla="*/ 13 h 200"/>
                <a:gd name="T14" fmla="*/ 36 w 50"/>
                <a:gd name="T15" fmla="*/ 18 h 200"/>
                <a:gd name="T16" fmla="*/ 33 w 50"/>
                <a:gd name="T17" fmla="*/ 25 h 200"/>
                <a:gd name="T18" fmla="*/ 32 w 50"/>
                <a:gd name="T19" fmla="*/ 36 h 200"/>
                <a:gd name="T20" fmla="*/ 32 w 50"/>
                <a:gd name="T21" fmla="*/ 70 h 200"/>
                <a:gd name="T22" fmla="*/ 15 w 50"/>
                <a:gd name="T23" fmla="*/ 100 h 200"/>
                <a:gd name="T24" fmla="*/ 15 w 50"/>
                <a:gd name="T25" fmla="*/ 100 h 200"/>
                <a:gd name="T26" fmla="*/ 32 w 50"/>
                <a:gd name="T27" fmla="*/ 131 h 200"/>
                <a:gd name="T28" fmla="*/ 32 w 50"/>
                <a:gd name="T29" fmla="*/ 163 h 200"/>
                <a:gd name="T30" fmla="*/ 33 w 50"/>
                <a:gd name="T31" fmla="*/ 175 h 200"/>
                <a:gd name="T32" fmla="*/ 36 w 50"/>
                <a:gd name="T33" fmla="*/ 182 h 200"/>
                <a:gd name="T34" fmla="*/ 42 w 50"/>
                <a:gd name="T35" fmla="*/ 187 h 200"/>
                <a:gd name="T36" fmla="*/ 50 w 50"/>
                <a:gd name="T37" fmla="*/ 188 h 200"/>
                <a:gd name="T38" fmla="*/ 50 w 50"/>
                <a:gd name="T39" fmla="*/ 200 h 200"/>
                <a:gd name="T40" fmla="*/ 26 w 50"/>
                <a:gd name="T41" fmla="*/ 191 h 200"/>
                <a:gd name="T42" fmla="*/ 18 w 50"/>
                <a:gd name="T43" fmla="*/ 166 h 200"/>
                <a:gd name="T44" fmla="*/ 18 w 50"/>
                <a:gd name="T45" fmla="*/ 132 h 200"/>
                <a:gd name="T46" fmla="*/ 0 w 50"/>
                <a:gd name="T47" fmla="*/ 105 h 200"/>
                <a:gd name="T48" fmla="*/ 0 w 50"/>
                <a:gd name="T49" fmla="*/ 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00">
                  <a:moveTo>
                    <a:pt x="0" y="95"/>
                  </a:moveTo>
                  <a:cubicBezTo>
                    <a:pt x="12" y="94"/>
                    <a:pt x="18" y="85"/>
                    <a:pt x="18" y="69"/>
                  </a:cubicBezTo>
                  <a:cubicBezTo>
                    <a:pt x="18" y="34"/>
                    <a:pt x="18" y="34"/>
                    <a:pt x="18" y="34"/>
                  </a:cubicBezTo>
                  <a:cubicBezTo>
                    <a:pt x="18" y="22"/>
                    <a:pt x="20" y="14"/>
                    <a:pt x="26" y="8"/>
                  </a:cubicBezTo>
                  <a:cubicBezTo>
                    <a:pt x="31" y="3"/>
                    <a:pt x="39" y="0"/>
                    <a:pt x="50" y="0"/>
                  </a:cubicBezTo>
                  <a:cubicBezTo>
                    <a:pt x="50" y="12"/>
                    <a:pt x="50" y="12"/>
                    <a:pt x="50" y="12"/>
                  </a:cubicBezTo>
                  <a:cubicBezTo>
                    <a:pt x="47" y="12"/>
                    <a:pt x="44" y="12"/>
                    <a:pt x="42" y="13"/>
                  </a:cubicBezTo>
                  <a:cubicBezTo>
                    <a:pt x="40" y="14"/>
                    <a:pt x="38" y="16"/>
                    <a:pt x="36" y="18"/>
                  </a:cubicBezTo>
                  <a:cubicBezTo>
                    <a:pt x="35" y="19"/>
                    <a:pt x="34" y="22"/>
                    <a:pt x="33" y="25"/>
                  </a:cubicBezTo>
                  <a:cubicBezTo>
                    <a:pt x="32" y="28"/>
                    <a:pt x="32" y="32"/>
                    <a:pt x="32" y="36"/>
                  </a:cubicBezTo>
                  <a:cubicBezTo>
                    <a:pt x="32" y="70"/>
                    <a:pt x="32" y="70"/>
                    <a:pt x="32" y="70"/>
                  </a:cubicBezTo>
                  <a:cubicBezTo>
                    <a:pt x="32" y="86"/>
                    <a:pt x="26" y="96"/>
                    <a:pt x="15" y="100"/>
                  </a:cubicBezTo>
                  <a:cubicBezTo>
                    <a:pt x="15" y="100"/>
                    <a:pt x="15" y="100"/>
                    <a:pt x="15" y="100"/>
                  </a:cubicBezTo>
                  <a:cubicBezTo>
                    <a:pt x="26" y="104"/>
                    <a:pt x="32" y="114"/>
                    <a:pt x="32" y="131"/>
                  </a:cubicBezTo>
                  <a:cubicBezTo>
                    <a:pt x="32" y="163"/>
                    <a:pt x="32" y="163"/>
                    <a:pt x="32" y="163"/>
                  </a:cubicBezTo>
                  <a:cubicBezTo>
                    <a:pt x="32" y="167"/>
                    <a:pt x="32" y="171"/>
                    <a:pt x="33" y="175"/>
                  </a:cubicBezTo>
                  <a:cubicBezTo>
                    <a:pt x="34" y="178"/>
                    <a:pt x="35" y="180"/>
                    <a:pt x="36" y="182"/>
                  </a:cubicBezTo>
                  <a:cubicBezTo>
                    <a:pt x="38" y="184"/>
                    <a:pt x="39" y="186"/>
                    <a:pt x="42" y="187"/>
                  </a:cubicBezTo>
                  <a:cubicBezTo>
                    <a:pt x="44" y="187"/>
                    <a:pt x="47" y="188"/>
                    <a:pt x="50" y="188"/>
                  </a:cubicBezTo>
                  <a:cubicBezTo>
                    <a:pt x="50" y="200"/>
                    <a:pt x="50" y="200"/>
                    <a:pt x="50" y="200"/>
                  </a:cubicBezTo>
                  <a:cubicBezTo>
                    <a:pt x="39" y="200"/>
                    <a:pt x="31" y="197"/>
                    <a:pt x="26" y="191"/>
                  </a:cubicBezTo>
                  <a:cubicBezTo>
                    <a:pt x="20" y="186"/>
                    <a:pt x="18" y="177"/>
                    <a:pt x="18" y="166"/>
                  </a:cubicBezTo>
                  <a:cubicBezTo>
                    <a:pt x="18" y="132"/>
                    <a:pt x="18" y="132"/>
                    <a:pt x="18" y="132"/>
                  </a:cubicBezTo>
                  <a:cubicBezTo>
                    <a:pt x="18" y="115"/>
                    <a:pt x="12" y="106"/>
                    <a:pt x="0" y="105"/>
                  </a:cubicBezTo>
                  <a:lnTo>
                    <a:pt x="0"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7"/>
            <p:cNvSpPr>
              <a:spLocks noEditPoints="1"/>
            </p:cNvSpPr>
            <p:nvPr/>
          </p:nvSpPr>
          <p:spPr bwMode="auto">
            <a:xfrm>
              <a:off x="2825474" y="1307804"/>
              <a:ext cx="477838" cy="492125"/>
            </a:xfrm>
            <a:custGeom>
              <a:avLst/>
              <a:gdLst>
                <a:gd name="T0" fmla="*/ 139 w 145"/>
                <a:gd name="T1" fmla="*/ 104 h 149"/>
                <a:gd name="T2" fmla="*/ 124 w 145"/>
                <a:gd name="T3" fmla="*/ 104 h 149"/>
                <a:gd name="T4" fmla="*/ 120 w 145"/>
                <a:gd name="T5" fmla="*/ 85 h 149"/>
                <a:gd name="T6" fmla="*/ 103 w 145"/>
                <a:gd name="T7" fmla="*/ 75 h 149"/>
                <a:gd name="T8" fmla="*/ 96 w 145"/>
                <a:gd name="T9" fmla="*/ 73 h 149"/>
                <a:gd name="T10" fmla="*/ 76 w 145"/>
                <a:gd name="T11" fmla="*/ 66 h 149"/>
                <a:gd name="T12" fmla="*/ 76 w 145"/>
                <a:gd name="T13" fmla="*/ 63 h 149"/>
                <a:gd name="T14" fmla="*/ 76 w 145"/>
                <a:gd name="T15" fmla="*/ 44 h 149"/>
                <a:gd name="T16" fmla="*/ 87 w 145"/>
                <a:gd name="T17" fmla="*/ 44 h 149"/>
                <a:gd name="T18" fmla="*/ 92 w 145"/>
                <a:gd name="T19" fmla="*/ 39 h 149"/>
                <a:gd name="T20" fmla="*/ 92 w 145"/>
                <a:gd name="T21" fmla="*/ 6 h 149"/>
                <a:gd name="T22" fmla="*/ 87 w 145"/>
                <a:gd name="T23" fmla="*/ 0 h 149"/>
                <a:gd name="T24" fmla="*/ 54 w 145"/>
                <a:gd name="T25" fmla="*/ 0 h 149"/>
                <a:gd name="T26" fmla="*/ 48 w 145"/>
                <a:gd name="T27" fmla="*/ 6 h 149"/>
                <a:gd name="T28" fmla="*/ 48 w 145"/>
                <a:gd name="T29" fmla="*/ 39 h 149"/>
                <a:gd name="T30" fmla="*/ 54 w 145"/>
                <a:gd name="T31" fmla="*/ 44 h 149"/>
                <a:gd name="T32" fmla="*/ 64 w 145"/>
                <a:gd name="T33" fmla="*/ 44 h 149"/>
                <a:gd name="T34" fmla="*/ 64 w 145"/>
                <a:gd name="T35" fmla="*/ 63 h 149"/>
                <a:gd name="T36" fmla="*/ 64 w 145"/>
                <a:gd name="T37" fmla="*/ 66 h 149"/>
                <a:gd name="T38" fmla="*/ 44 w 145"/>
                <a:gd name="T39" fmla="*/ 73 h 149"/>
                <a:gd name="T40" fmla="*/ 36 w 145"/>
                <a:gd name="T41" fmla="*/ 75 h 149"/>
                <a:gd name="T42" fmla="*/ 20 w 145"/>
                <a:gd name="T43" fmla="*/ 85 h 149"/>
                <a:gd name="T44" fmla="*/ 16 w 145"/>
                <a:gd name="T45" fmla="*/ 104 h 149"/>
                <a:gd name="T46" fmla="*/ 6 w 145"/>
                <a:gd name="T47" fmla="*/ 104 h 149"/>
                <a:gd name="T48" fmla="*/ 0 w 145"/>
                <a:gd name="T49" fmla="*/ 110 h 149"/>
                <a:gd name="T50" fmla="*/ 0 w 145"/>
                <a:gd name="T51" fmla="*/ 143 h 149"/>
                <a:gd name="T52" fmla="*/ 6 w 145"/>
                <a:gd name="T53" fmla="*/ 149 h 149"/>
                <a:gd name="T54" fmla="*/ 39 w 145"/>
                <a:gd name="T55" fmla="*/ 149 h 149"/>
                <a:gd name="T56" fmla="*/ 45 w 145"/>
                <a:gd name="T57" fmla="*/ 143 h 149"/>
                <a:gd name="T58" fmla="*/ 45 w 145"/>
                <a:gd name="T59" fmla="*/ 110 h 149"/>
                <a:gd name="T60" fmla="*/ 39 w 145"/>
                <a:gd name="T61" fmla="*/ 104 h 149"/>
                <a:gd name="T62" fmla="*/ 28 w 145"/>
                <a:gd name="T63" fmla="*/ 104 h 149"/>
                <a:gd name="T64" fmla="*/ 30 w 145"/>
                <a:gd name="T65" fmla="*/ 91 h 149"/>
                <a:gd name="T66" fmla="*/ 39 w 145"/>
                <a:gd name="T67" fmla="*/ 86 h 149"/>
                <a:gd name="T68" fmla="*/ 46 w 145"/>
                <a:gd name="T69" fmla="*/ 85 h 149"/>
                <a:gd name="T70" fmla="*/ 70 w 145"/>
                <a:gd name="T71" fmla="*/ 78 h 149"/>
                <a:gd name="T72" fmla="*/ 94 w 145"/>
                <a:gd name="T73" fmla="*/ 85 h 149"/>
                <a:gd name="T74" fmla="*/ 101 w 145"/>
                <a:gd name="T75" fmla="*/ 86 h 149"/>
                <a:gd name="T76" fmla="*/ 110 w 145"/>
                <a:gd name="T77" fmla="*/ 91 h 149"/>
                <a:gd name="T78" fmla="*/ 112 w 145"/>
                <a:gd name="T79" fmla="*/ 104 h 149"/>
                <a:gd name="T80" fmla="*/ 106 w 145"/>
                <a:gd name="T81" fmla="*/ 104 h 149"/>
                <a:gd name="T82" fmla="*/ 100 w 145"/>
                <a:gd name="T83" fmla="*/ 110 h 149"/>
                <a:gd name="T84" fmla="*/ 100 w 145"/>
                <a:gd name="T85" fmla="*/ 143 h 149"/>
                <a:gd name="T86" fmla="*/ 106 w 145"/>
                <a:gd name="T87" fmla="*/ 149 h 149"/>
                <a:gd name="T88" fmla="*/ 139 w 145"/>
                <a:gd name="T89" fmla="*/ 149 h 149"/>
                <a:gd name="T90" fmla="*/ 145 w 145"/>
                <a:gd name="T91" fmla="*/ 143 h 149"/>
                <a:gd name="T92" fmla="*/ 145 w 145"/>
                <a:gd name="T93" fmla="*/ 110 h 149"/>
                <a:gd name="T94" fmla="*/ 139 w 145"/>
                <a:gd name="T95" fmla="*/ 104 h 149"/>
                <a:gd name="T96" fmla="*/ 56 w 145"/>
                <a:gd name="T97" fmla="*/ 30 h 149"/>
                <a:gd name="T98" fmla="*/ 56 w 145"/>
                <a:gd name="T99" fmla="*/ 14 h 149"/>
                <a:gd name="T100" fmla="*/ 62 w 145"/>
                <a:gd name="T101" fmla="*/ 8 h 149"/>
                <a:gd name="T102" fmla="*/ 78 w 145"/>
                <a:gd name="T103" fmla="*/ 8 h 149"/>
                <a:gd name="T104" fmla="*/ 84 w 145"/>
                <a:gd name="T105" fmla="*/ 14 h 149"/>
                <a:gd name="T106" fmla="*/ 84 w 145"/>
                <a:gd name="T107" fmla="*/ 30 h 149"/>
                <a:gd name="T108" fmla="*/ 78 w 145"/>
                <a:gd name="T109" fmla="*/ 36 h 149"/>
                <a:gd name="T110" fmla="*/ 62 w 145"/>
                <a:gd name="T111" fmla="*/ 36 h 149"/>
                <a:gd name="T112" fmla="*/ 56 w 145"/>
                <a:gd name="T113" fmla="*/ 3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49">
                  <a:moveTo>
                    <a:pt x="139" y="104"/>
                  </a:moveTo>
                  <a:cubicBezTo>
                    <a:pt x="124" y="104"/>
                    <a:pt x="124" y="104"/>
                    <a:pt x="124" y="104"/>
                  </a:cubicBezTo>
                  <a:cubicBezTo>
                    <a:pt x="124" y="99"/>
                    <a:pt x="124" y="91"/>
                    <a:pt x="120" y="85"/>
                  </a:cubicBezTo>
                  <a:cubicBezTo>
                    <a:pt x="116" y="79"/>
                    <a:pt x="110" y="76"/>
                    <a:pt x="103" y="75"/>
                  </a:cubicBezTo>
                  <a:cubicBezTo>
                    <a:pt x="101" y="74"/>
                    <a:pt x="98" y="74"/>
                    <a:pt x="96" y="73"/>
                  </a:cubicBezTo>
                  <a:cubicBezTo>
                    <a:pt x="81" y="71"/>
                    <a:pt x="77" y="70"/>
                    <a:pt x="76" y="66"/>
                  </a:cubicBezTo>
                  <a:cubicBezTo>
                    <a:pt x="76" y="65"/>
                    <a:pt x="76" y="65"/>
                    <a:pt x="76" y="63"/>
                  </a:cubicBezTo>
                  <a:cubicBezTo>
                    <a:pt x="76" y="56"/>
                    <a:pt x="76" y="49"/>
                    <a:pt x="76" y="44"/>
                  </a:cubicBezTo>
                  <a:cubicBezTo>
                    <a:pt x="87" y="44"/>
                    <a:pt x="87" y="44"/>
                    <a:pt x="87" y="44"/>
                  </a:cubicBezTo>
                  <a:cubicBezTo>
                    <a:pt x="90" y="44"/>
                    <a:pt x="92" y="42"/>
                    <a:pt x="92" y="39"/>
                  </a:cubicBezTo>
                  <a:cubicBezTo>
                    <a:pt x="92" y="6"/>
                    <a:pt x="92" y="6"/>
                    <a:pt x="92" y="6"/>
                  </a:cubicBezTo>
                  <a:cubicBezTo>
                    <a:pt x="92" y="2"/>
                    <a:pt x="90" y="0"/>
                    <a:pt x="87" y="0"/>
                  </a:cubicBezTo>
                  <a:cubicBezTo>
                    <a:pt x="54" y="0"/>
                    <a:pt x="54" y="0"/>
                    <a:pt x="54" y="0"/>
                  </a:cubicBezTo>
                  <a:cubicBezTo>
                    <a:pt x="50" y="0"/>
                    <a:pt x="48" y="2"/>
                    <a:pt x="48" y="6"/>
                  </a:cubicBezTo>
                  <a:cubicBezTo>
                    <a:pt x="48" y="39"/>
                    <a:pt x="48" y="39"/>
                    <a:pt x="48" y="39"/>
                  </a:cubicBezTo>
                  <a:cubicBezTo>
                    <a:pt x="48" y="42"/>
                    <a:pt x="50" y="44"/>
                    <a:pt x="54" y="44"/>
                  </a:cubicBezTo>
                  <a:cubicBezTo>
                    <a:pt x="64" y="44"/>
                    <a:pt x="64" y="44"/>
                    <a:pt x="64" y="44"/>
                  </a:cubicBezTo>
                  <a:cubicBezTo>
                    <a:pt x="64" y="49"/>
                    <a:pt x="64" y="56"/>
                    <a:pt x="64" y="63"/>
                  </a:cubicBezTo>
                  <a:cubicBezTo>
                    <a:pt x="64" y="65"/>
                    <a:pt x="64" y="65"/>
                    <a:pt x="64" y="66"/>
                  </a:cubicBezTo>
                  <a:cubicBezTo>
                    <a:pt x="63" y="70"/>
                    <a:pt x="58" y="71"/>
                    <a:pt x="44" y="73"/>
                  </a:cubicBezTo>
                  <a:cubicBezTo>
                    <a:pt x="42" y="74"/>
                    <a:pt x="39" y="74"/>
                    <a:pt x="36" y="75"/>
                  </a:cubicBezTo>
                  <a:cubicBezTo>
                    <a:pt x="29" y="76"/>
                    <a:pt x="24" y="79"/>
                    <a:pt x="20" y="85"/>
                  </a:cubicBezTo>
                  <a:cubicBezTo>
                    <a:pt x="16" y="91"/>
                    <a:pt x="15" y="99"/>
                    <a:pt x="16" y="104"/>
                  </a:cubicBezTo>
                  <a:cubicBezTo>
                    <a:pt x="6" y="104"/>
                    <a:pt x="6" y="104"/>
                    <a:pt x="6" y="104"/>
                  </a:cubicBezTo>
                  <a:cubicBezTo>
                    <a:pt x="3" y="104"/>
                    <a:pt x="0" y="107"/>
                    <a:pt x="0" y="110"/>
                  </a:cubicBezTo>
                  <a:cubicBezTo>
                    <a:pt x="0" y="143"/>
                    <a:pt x="0" y="143"/>
                    <a:pt x="0" y="143"/>
                  </a:cubicBezTo>
                  <a:cubicBezTo>
                    <a:pt x="0" y="146"/>
                    <a:pt x="3" y="149"/>
                    <a:pt x="6" y="149"/>
                  </a:cubicBezTo>
                  <a:cubicBezTo>
                    <a:pt x="39" y="149"/>
                    <a:pt x="39" y="149"/>
                    <a:pt x="39" y="149"/>
                  </a:cubicBezTo>
                  <a:cubicBezTo>
                    <a:pt x="42" y="149"/>
                    <a:pt x="45" y="146"/>
                    <a:pt x="45" y="143"/>
                  </a:cubicBezTo>
                  <a:cubicBezTo>
                    <a:pt x="45" y="110"/>
                    <a:pt x="45" y="110"/>
                    <a:pt x="45" y="110"/>
                  </a:cubicBezTo>
                  <a:cubicBezTo>
                    <a:pt x="45" y="107"/>
                    <a:pt x="42" y="104"/>
                    <a:pt x="39" y="104"/>
                  </a:cubicBezTo>
                  <a:cubicBezTo>
                    <a:pt x="28" y="104"/>
                    <a:pt x="28" y="104"/>
                    <a:pt x="28" y="104"/>
                  </a:cubicBezTo>
                  <a:cubicBezTo>
                    <a:pt x="27" y="100"/>
                    <a:pt x="28" y="95"/>
                    <a:pt x="30" y="91"/>
                  </a:cubicBezTo>
                  <a:cubicBezTo>
                    <a:pt x="32" y="89"/>
                    <a:pt x="35" y="87"/>
                    <a:pt x="39" y="86"/>
                  </a:cubicBezTo>
                  <a:cubicBezTo>
                    <a:pt x="41" y="86"/>
                    <a:pt x="43" y="86"/>
                    <a:pt x="46" y="85"/>
                  </a:cubicBezTo>
                  <a:cubicBezTo>
                    <a:pt x="55" y="84"/>
                    <a:pt x="64" y="82"/>
                    <a:pt x="70" y="78"/>
                  </a:cubicBezTo>
                  <a:cubicBezTo>
                    <a:pt x="76" y="82"/>
                    <a:pt x="84" y="84"/>
                    <a:pt x="94" y="85"/>
                  </a:cubicBezTo>
                  <a:cubicBezTo>
                    <a:pt x="96" y="86"/>
                    <a:pt x="99" y="86"/>
                    <a:pt x="101" y="86"/>
                  </a:cubicBezTo>
                  <a:cubicBezTo>
                    <a:pt x="105" y="87"/>
                    <a:pt x="108" y="89"/>
                    <a:pt x="110" y="91"/>
                  </a:cubicBezTo>
                  <a:cubicBezTo>
                    <a:pt x="112" y="95"/>
                    <a:pt x="112" y="100"/>
                    <a:pt x="112" y="104"/>
                  </a:cubicBezTo>
                  <a:cubicBezTo>
                    <a:pt x="106" y="104"/>
                    <a:pt x="106" y="104"/>
                    <a:pt x="106" y="104"/>
                  </a:cubicBezTo>
                  <a:cubicBezTo>
                    <a:pt x="103" y="104"/>
                    <a:pt x="100" y="107"/>
                    <a:pt x="100" y="110"/>
                  </a:cubicBezTo>
                  <a:cubicBezTo>
                    <a:pt x="100" y="143"/>
                    <a:pt x="100" y="143"/>
                    <a:pt x="100" y="143"/>
                  </a:cubicBezTo>
                  <a:cubicBezTo>
                    <a:pt x="100" y="146"/>
                    <a:pt x="103" y="149"/>
                    <a:pt x="106" y="149"/>
                  </a:cubicBezTo>
                  <a:cubicBezTo>
                    <a:pt x="139" y="149"/>
                    <a:pt x="139" y="149"/>
                    <a:pt x="139" y="149"/>
                  </a:cubicBezTo>
                  <a:cubicBezTo>
                    <a:pt x="142" y="149"/>
                    <a:pt x="145" y="146"/>
                    <a:pt x="145" y="143"/>
                  </a:cubicBezTo>
                  <a:cubicBezTo>
                    <a:pt x="145" y="110"/>
                    <a:pt x="145" y="110"/>
                    <a:pt x="145" y="110"/>
                  </a:cubicBezTo>
                  <a:cubicBezTo>
                    <a:pt x="145" y="107"/>
                    <a:pt x="142" y="104"/>
                    <a:pt x="139" y="104"/>
                  </a:cubicBezTo>
                  <a:close/>
                  <a:moveTo>
                    <a:pt x="56" y="30"/>
                  </a:moveTo>
                  <a:cubicBezTo>
                    <a:pt x="56" y="14"/>
                    <a:pt x="56" y="14"/>
                    <a:pt x="56" y="14"/>
                  </a:cubicBezTo>
                  <a:cubicBezTo>
                    <a:pt x="56" y="11"/>
                    <a:pt x="59" y="8"/>
                    <a:pt x="62" y="8"/>
                  </a:cubicBezTo>
                  <a:cubicBezTo>
                    <a:pt x="78" y="8"/>
                    <a:pt x="78" y="8"/>
                    <a:pt x="78" y="8"/>
                  </a:cubicBezTo>
                  <a:cubicBezTo>
                    <a:pt x="82" y="8"/>
                    <a:pt x="84" y="11"/>
                    <a:pt x="84" y="14"/>
                  </a:cubicBezTo>
                  <a:cubicBezTo>
                    <a:pt x="84" y="30"/>
                    <a:pt x="84" y="30"/>
                    <a:pt x="84" y="30"/>
                  </a:cubicBezTo>
                  <a:cubicBezTo>
                    <a:pt x="84" y="34"/>
                    <a:pt x="82" y="36"/>
                    <a:pt x="78" y="36"/>
                  </a:cubicBezTo>
                  <a:cubicBezTo>
                    <a:pt x="62" y="36"/>
                    <a:pt x="62" y="36"/>
                    <a:pt x="62" y="36"/>
                  </a:cubicBezTo>
                  <a:cubicBezTo>
                    <a:pt x="59" y="36"/>
                    <a:pt x="56" y="34"/>
                    <a:pt x="5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8" name="Group 77"/>
          <p:cNvGrpSpPr>
            <a:grpSpLocks noChangeAspect="1"/>
          </p:cNvGrpSpPr>
          <p:nvPr/>
        </p:nvGrpSpPr>
        <p:grpSpPr bwMode="auto">
          <a:xfrm>
            <a:off x="4331279" y="2515482"/>
            <a:ext cx="815736" cy="640250"/>
            <a:chOff x="533" y="-118"/>
            <a:chExt cx="2710" cy="2127"/>
          </a:xfrm>
        </p:grpSpPr>
        <p:sp>
          <p:nvSpPr>
            <p:cNvPr id="79"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86" name="Picture 85"/>
          <p:cNvPicPr>
            <a:picLocks noChangeAspect="1"/>
          </p:cNvPicPr>
          <p:nvPr/>
        </p:nvPicPr>
        <p:blipFill>
          <a:blip r:embed="rId3"/>
          <a:stretch>
            <a:fillRect/>
          </a:stretch>
        </p:blipFill>
        <p:spPr>
          <a:xfrm>
            <a:off x="6754196" y="3387715"/>
            <a:ext cx="533794" cy="550394"/>
          </a:xfrm>
          <a:prstGeom prst="rect">
            <a:avLst/>
          </a:prstGeom>
        </p:spPr>
      </p:pic>
      <p:pic>
        <p:nvPicPr>
          <p:cNvPr id="88" name="Picture 87"/>
          <p:cNvPicPr>
            <a:picLocks noChangeAspect="1"/>
          </p:cNvPicPr>
          <p:nvPr/>
        </p:nvPicPr>
        <p:blipFill>
          <a:blip r:embed="rId4"/>
          <a:stretch>
            <a:fillRect/>
          </a:stretch>
        </p:blipFill>
        <p:spPr>
          <a:xfrm>
            <a:off x="6687220" y="2797247"/>
            <a:ext cx="640231" cy="376897"/>
          </a:xfrm>
          <a:prstGeom prst="rect">
            <a:avLst/>
          </a:prstGeom>
        </p:spPr>
      </p:pic>
      <p:pic>
        <p:nvPicPr>
          <p:cNvPr id="1028" name="Picture 4" descr="Image result for notification hubs azure"/>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503470" y="3038284"/>
            <a:ext cx="1584404" cy="831812"/>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Rounded Corners 45"/>
          <p:cNvSpPr/>
          <p:nvPr/>
        </p:nvSpPr>
        <p:spPr bwMode="auto">
          <a:xfrm>
            <a:off x="9348102" y="2562849"/>
            <a:ext cx="1895140" cy="1655529"/>
          </a:xfrm>
          <a:prstGeom prst="roundRect">
            <a:avLst>
              <a:gd name="adj" fmla="val 36837"/>
            </a:avLst>
          </a:prstGeom>
          <a:ln w="22225">
            <a:solidFill>
              <a:srgbClr val="002050"/>
            </a:solidFill>
            <a:prstDash val="sysDash"/>
            <a:round/>
            <a:headEn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p:cNvGrpSpPr/>
          <p:nvPr/>
        </p:nvGrpSpPr>
        <p:grpSpPr>
          <a:xfrm>
            <a:off x="606535" y="2086384"/>
            <a:ext cx="2525565" cy="2669346"/>
            <a:chOff x="1321960" y="2086193"/>
            <a:chExt cx="2525923" cy="2669725"/>
          </a:xfrm>
        </p:grpSpPr>
        <p:sp>
          <p:nvSpPr>
            <p:cNvPr id="3" name="Rectangle 2"/>
            <p:cNvSpPr/>
            <p:nvPr/>
          </p:nvSpPr>
          <p:spPr bwMode="auto">
            <a:xfrm>
              <a:off x="1717269" y="2649813"/>
              <a:ext cx="2130614" cy="746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418"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Event </a:t>
              </a:r>
              <a:br>
                <a:rPr kumimoji="0" 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0" cap="none" spc="0" normalizeH="0" baseline="0" noProof="0">
                  <a:ln>
                    <a:noFill/>
                  </a:ln>
                  <a:gradFill>
                    <a:gsLst>
                      <a:gs pos="0">
                        <a:srgbClr val="505050"/>
                      </a:gs>
                      <a:gs pos="24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ingestion engine</a:t>
              </a:r>
            </a:p>
          </p:txBody>
        </p:sp>
        <p:pic>
          <p:nvPicPr>
            <p:cNvPr id="1026" name="Picture 2" descr="Image result for azure event hub logo"/>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402243" y="3344392"/>
              <a:ext cx="711200" cy="711200"/>
            </a:xfrm>
            <a:prstGeom prst="rect">
              <a:avLst/>
            </a:prstGeom>
            <a:extLst>
              <a:ext uri="{909E8E84-426E-40DD-AFC4-6F175D3DCCD1}">
                <a14:hiddenFill xmlns:a14="http://schemas.microsoft.com/office/drawing/2010/main">
                  <a:solidFill>
                    <a:srgbClr val="FFFFFF"/>
                  </a:solidFill>
                </a14:hiddenFill>
              </a:ext>
            </a:extLst>
          </p:spPr>
        </p:pic>
        <p:sp>
          <p:nvSpPr>
            <p:cNvPr id="95" name="Rectangle: Rounded Corners 94"/>
            <p:cNvSpPr/>
            <p:nvPr/>
          </p:nvSpPr>
          <p:spPr bwMode="auto">
            <a:xfrm>
              <a:off x="1800071" y="2562726"/>
              <a:ext cx="1895409" cy="1655764"/>
            </a:xfrm>
            <a:prstGeom prst="roundRect">
              <a:avLst>
                <a:gd name="adj" fmla="val 36837"/>
              </a:avLst>
            </a:prstGeom>
            <a:ln w="22225">
              <a:solidFill>
                <a:srgbClr val="002050"/>
              </a:solidFill>
              <a:prstDash val="sysDash"/>
              <a:round/>
              <a:headEnd/>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Picture 9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172677" y="2097664"/>
              <a:ext cx="312112" cy="312112"/>
            </a:xfrm>
            <a:prstGeom prst="rect">
              <a:avLst/>
            </a:prstGeom>
          </p:spPr>
        </p:pic>
        <p:grpSp>
          <p:nvGrpSpPr>
            <p:cNvPr id="67" name="Group 66"/>
            <p:cNvGrpSpPr/>
            <p:nvPr/>
          </p:nvGrpSpPr>
          <p:grpSpPr>
            <a:xfrm>
              <a:off x="2648383" y="2086193"/>
              <a:ext cx="258581" cy="296914"/>
              <a:chOff x="7124700" y="1198511"/>
              <a:chExt cx="731414" cy="839840"/>
            </a:xfrm>
          </p:grpSpPr>
          <p:pic>
            <p:nvPicPr>
              <p:cNvPr id="1030" name="Picture 6" descr="Image result for azure bots logo"/>
              <p:cNvPicPr>
                <a:picLocks noChangeAspect="1" noChangeArrowheads="1"/>
              </p:cNvPicPr>
              <p:nvPr/>
            </p:nvPicPr>
            <p:blipFill rotWithShape="1">
              <a:blip r:embed="rId8">
                <a:extLst>
                  <a:ext uri="{28A0092B-C50C-407E-A947-70E740481C1C}">
                    <a14:useLocalDpi xmlns:a14="http://schemas.microsoft.com/office/drawing/2010/main" val="0"/>
                  </a:ext>
                </a:extLst>
              </a:blip>
              <a:srcRect l="82348" t="39850" b="23230"/>
              <a:stretch/>
            </p:blipFill>
            <p:spPr bwMode="auto">
              <a:xfrm>
                <a:off x="7124700" y="1236553"/>
                <a:ext cx="731414" cy="80179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bwMode="auto">
              <a:xfrm>
                <a:off x="7435397" y="1198511"/>
                <a:ext cx="200190" cy="211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32" name="Picture 8" descr="Image result for azure web icon"/>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2060486" y="2104545"/>
              <a:ext cx="306932" cy="30693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340975" y="3676635"/>
              <a:ext cx="261544" cy="261545"/>
            </a:xfrm>
            <a:prstGeom prst="rect">
              <a:avLst/>
            </a:prstGeom>
          </p:spPr>
        </p:pic>
        <p:pic>
          <p:nvPicPr>
            <p:cNvPr id="101" name="Picture 100"/>
            <p:cNvPicPr>
              <a:picLocks noChangeAspect="1"/>
            </p:cNvPicPr>
            <p:nvPr/>
          </p:nvPicPr>
          <p:blipFill>
            <a:blip r:embed="rId11"/>
            <a:stretch>
              <a:fillRect/>
            </a:stretch>
          </p:blipFill>
          <p:spPr>
            <a:xfrm>
              <a:off x="3172677" y="4344933"/>
              <a:ext cx="324802" cy="410985"/>
            </a:xfrm>
            <a:prstGeom prst="rect">
              <a:avLst/>
            </a:prstGeom>
          </p:spPr>
        </p:pic>
        <p:pic>
          <p:nvPicPr>
            <p:cNvPr id="68" name="Picture 67"/>
            <p:cNvPicPr>
              <a:picLocks noChangeAspect="1"/>
            </p:cNvPicPr>
            <p:nvPr/>
          </p:nvPicPr>
          <p:blipFill>
            <a:blip r:embed="rId12"/>
            <a:stretch>
              <a:fillRect/>
            </a:stretch>
          </p:blipFill>
          <p:spPr>
            <a:xfrm>
              <a:off x="2615557" y="4305577"/>
              <a:ext cx="324232" cy="423487"/>
            </a:xfrm>
            <a:prstGeom prst="rect">
              <a:avLst/>
            </a:prstGeom>
          </p:spPr>
        </p:pic>
        <p:pic>
          <p:nvPicPr>
            <p:cNvPr id="103" name="Picture 102" descr="Azure Marketplace.png"/>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321960" y="3180439"/>
              <a:ext cx="291262" cy="291262"/>
            </a:xfrm>
            <a:prstGeom prst="rect">
              <a:avLst/>
            </a:prstGeom>
          </p:spPr>
        </p:pic>
        <p:pic>
          <p:nvPicPr>
            <p:cNvPr id="1034" name="Picture 10" descr="Image result for microsoft kiosks icon"/>
            <p:cNvPicPr>
              <a:picLocks noChangeAspect="1" noChangeArrowheads="1"/>
            </p:cNvPicPr>
            <p:nvPr/>
          </p:nvPicPr>
          <p:blipFill>
            <a:blip r:embed="rId14"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32415" y="2723863"/>
              <a:ext cx="250865" cy="250865"/>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13"/>
            <p:cNvGrpSpPr>
              <a:grpSpLocks noChangeAspect="1"/>
            </p:cNvGrpSpPr>
            <p:nvPr/>
          </p:nvGrpSpPr>
          <p:grpSpPr bwMode="auto">
            <a:xfrm>
              <a:off x="2077258" y="4414620"/>
              <a:ext cx="290513" cy="241300"/>
              <a:chOff x="1302" y="2789"/>
              <a:chExt cx="183" cy="152"/>
            </a:xfrm>
          </p:grpSpPr>
          <p:sp>
            <p:nvSpPr>
              <p:cNvPr id="102" name="Freeform 14"/>
              <p:cNvSpPr>
                <a:spLocks/>
              </p:cNvSpPr>
              <p:nvPr/>
            </p:nvSpPr>
            <p:spPr bwMode="auto">
              <a:xfrm>
                <a:off x="1341" y="2789"/>
                <a:ext cx="106" cy="24"/>
              </a:xfrm>
              <a:custGeom>
                <a:avLst/>
                <a:gdLst>
                  <a:gd name="T0" fmla="*/ 0 w 73"/>
                  <a:gd name="T1" fmla="*/ 16 h 16"/>
                  <a:gd name="T2" fmla="*/ 36 w 73"/>
                  <a:gd name="T3" fmla="*/ 0 h 16"/>
                  <a:gd name="T4" fmla="*/ 73 w 73"/>
                  <a:gd name="T5" fmla="*/ 16 h 16"/>
                </a:gdLst>
                <a:ahLst/>
                <a:cxnLst>
                  <a:cxn ang="0">
                    <a:pos x="T0" y="T1"/>
                  </a:cxn>
                  <a:cxn ang="0">
                    <a:pos x="T2" y="T3"/>
                  </a:cxn>
                  <a:cxn ang="0">
                    <a:pos x="T4" y="T5"/>
                  </a:cxn>
                </a:cxnLst>
                <a:rect l="0" t="0" r="r" b="b"/>
                <a:pathLst>
                  <a:path w="73" h="16">
                    <a:moveTo>
                      <a:pt x="0" y="16"/>
                    </a:moveTo>
                    <a:cubicBezTo>
                      <a:pt x="9" y="6"/>
                      <a:pt x="22" y="0"/>
                      <a:pt x="36" y="0"/>
                    </a:cubicBezTo>
                    <a:cubicBezTo>
                      <a:pt x="51" y="0"/>
                      <a:pt x="64" y="6"/>
                      <a:pt x="73" y="16"/>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5"/>
              <p:cNvSpPr>
                <a:spLocks/>
              </p:cNvSpPr>
              <p:nvPr/>
            </p:nvSpPr>
            <p:spPr bwMode="auto">
              <a:xfrm>
                <a:off x="1321" y="2893"/>
                <a:ext cx="146" cy="48"/>
              </a:xfrm>
              <a:custGeom>
                <a:avLst/>
                <a:gdLst>
                  <a:gd name="T0" fmla="*/ 0 w 101"/>
                  <a:gd name="T1" fmla="*/ 1 h 33"/>
                  <a:gd name="T2" fmla="*/ 4 w 101"/>
                  <a:gd name="T3" fmla="*/ 5 h 33"/>
                  <a:gd name="T4" fmla="*/ 50 w 101"/>
                  <a:gd name="T5" fmla="*/ 33 h 33"/>
                  <a:gd name="T6" fmla="*/ 96 w 101"/>
                  <a:gd name="T7" fmla="*/ 5 h 33"/>
                  <a:gd name="T8" fmla="*/ 101 w 101"/>
                  <a:gd name="T9" fmla="*/ 0 h 33"/>
                </a:gdLst>
                <a:ahLst/>
                <a:cxnLst>
                  <a:cxn ang="0">
                    <a:pos x="T0" y="T1"/>
                  </a:cxn>
                  <a:cxn ang="0">
                    <a:pos x="T2" y="T3"/>
                  </a:cxn>
                  <a:cxn ang="0">
                    <a:pos x="T4" y="T5"/>
                  </a:cxn>
                  <a:cxn ang="0">
                    <a:pos x="T6" y="T7"/>
                  </a:cxn>
                  <a:cxn ang="0">
                    <a:pos x="T8" y="T9"/>
                  </a:cxn>
                </a:cxnLst>
                <a:rect l="0" t="0" r="r" b="b"/>
                <a:pathLst>
                  <a:path w="101" h="33">
                    <a:moveTo>
                      <a:pt x="0" y="1"/>
                    </a:moveTo>
                    <a:cubicBezTo>
                      <a:pt x="4" y="5"/>
                      <a:pt x="4" y="5"/>
                      <a:pt x="4" y="5"/>
                    </a:cubicBezTo>
                    <a:cubicBezTo>
                      <a:pt x="13" y="21"/>
                      <a:pt x="30" y="33"/>
                      <a:pt x="50" y="33"/>
                    </a:cubicBezTo>
                    <a:cubicBezTo>
                      <a:pt x="70" y="33"/>
                      <a:pt x="87" y="21"/>
                      <a:pt x="96" y="5"/>
                    </a:cubicBezTo>
                    <a:cubicBezTo>
                      <a:pt x="101" y="0"/>
                      <a:pt x="101" y="0"/>
                      <a:pt x="101" y="0"/>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6"/>
              <p:cNvSpPr>
                <a:spLocks/>
              </p:cNvSpPr>
              <p:nvPr/>
            </p:nvSpPr>
            <p:spPr bwMode="auto">
              <a:xfrm>
                <a:off x="1302" y="2811"/>
                <a:ext cx="183" cy="86"/>
              </a:xfrm>
              <a:custGeom>
                <a:avLst/>
                <a:gdLst>
                  <a:gd name="T0" fmla="*/ 63 w 126"/>
                  <a:gd name="T1" fmla="*/ 0 h 59"/>
                  <a:gd name="T2" fmla="*/ 35 w 126"/>
                  <a:gd name="T3" fmla="*/ 0 h 59"/>
                  <a:gd name="T4" fmla="*/ 0 w 126"/>
                  <a:gd name="T5" fmla="*/ 29 h 59"/>
                  <a:gd name="T6" fmla="*/ 8 w 126"/>
                  <a:gd name="T7" fmla="*/ 54 h 59"/>
                  <a:gd name="T8" fmla="*/ 35 w 126"/>
                  <a:gd name="T9" fmla="*/ 58 h 59"/>
                  <a:gd name="T10" fmla="*/ 63 w 126"/>
                  <a:gd name="T11" fmla="*/ 47 h 59"/>
                  <a:gd name="T12" fmla="*/ 91 w 126"/>
                  <a:gd name="T13" fmla="*/ 58 h 59"/>
                  <a:gd name="T14" fmla="*/ 118 w 126"/>
                  <a:gd name="T15" fmla="*/ 55 h 59"/>
                  <a:gd name="T16" fmla="*/ 126 w 126"/>
                  <a:gd name="T17" fmla="*/ 29 h 59"/>
                  <a:gd name="T18" fmla="*/ 91 w 126"/>
                  <a:gd name="T19" fmla="*/ 0 h 59"/>
                  <a:gd name="T20" fmla="*/ 63 w 126"/>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59">
                    <a:moveTo>
                      <a:pt x="63" y="0"/>
                    </a:moveTo>
                    <a:cubicBezTo>
                      <a:pt x="52" y="0"/>
                      <a:pt x="41" y="0"/>
                      <a:pt x="35" y="0"/>
                    </a:cubicBezTo>
                    <a:cubicBezTo>
                      <a:pt x="16" y="0"/>
                      <a:pt x="0" y="12"/>
                      <a:pt x="0" y="29"/>
                    </a:cubicBezTo>
                    <a:cubicBezTo>
                      <a:pt x="0" y="43"/>
                      <a:pt x="3" y="51"/>
                      <a:pt x="8" y="54"/>
                    </a:cubicBezTo>
                    <a:cubicBezTo>
                      <a:pt x="15" y="59"/>
                      <a:pt x="24" y="58"/>
                      <a:pt x="35" y="58"/>
                    </a:cubicBezTo>
                    <a:cubicBezTo>
                      <a:pt x="47" y="58"/>
                      <a:pt x="55" y="47"/>
                      <a:pt x="63" y="47"/>
                    </a:cubicBezTo>
                    <a:cubicBezTo>
                      <a:pt x="71" y="47"/>
                      <a:pt x="79" y="58"/>
                      <a:pt x="91" y="58"/>
                    </a:cubicBezTo>
                    <a:cubicBezTo>
                      <a:pt x="102" y="58"/>
                      <a:pt x="111" y="59"/>
                      <a:pt x="118" y="55"/>
                    </a:cubicBezTo>
                    <a:cubicBezTo>
                      <a:pt x="123" y="51"/>
                      <a:pt x="126" y="44"/>
                      <a:pt x="126" y="29"/>
                    </a:cubicBezTo>
                    <a:cubicBezTo>
                      <a:pt x="126" y="14"/>
                      <a:pt x="110" y="0"/>
                      <a:pt x="91" y="0"/>
                    </a:cubicBezTo>
                    <a:cubicBezTo>
                      <a:pt x="85" y="0"/>
                      <a:pt x="74" y="0"/>
                      <a:pt x="63" y="0"/>
                    </a:cubicBez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17"/>
              <p:cNvSpPr>
                <a:spLocks/>
              </p:cNvSpPr>
              <p:nvPr/>
            </p:nvSpPr>
            <p:spPr bwMode="auto">
              <a:xfrm>
                <a:off x="1370" y="2910"/>
                <a:ext cx="47" cy="7"/>
              </a:xfrm>
              <a:custGeom>
                <a:avLst/>
                <a:gdLst>
                  <a:gd name="T0" fmla="*/ 32 w 32"/>
                  <a:gd name="T1" fmla="*/ 0 h 5"/>
                  <a:gd name="T2" fmla="*/ 16 w 32"/>
                  <a:gd name="T3" fmla="*/ 5 h 5"/>
                  <a:gd name="T4" fmla="*/ 0 w 32"/>
                  <a:gd name="T5" fmla="*/ 0 h 5"/>
                </a:gdLst>
                <a:ahLst/>
                <a:cxnLst>
                  <a:cxn ang="0">
                    <a:pos x="T0" y="T1"/>
                  </a:cxn>
                  <a:cxn ang="0">
                    <a:pos x="T2" y="T3"/>
                  </a:cxn>
                  <a:cxn ang="0">
                    <a:pos x="T4" y="T5"/>
                  </a:cxn>
                </a:cxnLst>
                <a:rect l="0" t="0" r="r" b="b"/>
                <a:pathLst>
                  <a:path w="32" h="5">
                    <a:moveTo>
                      <a:pt x="32" y="0"/>
                    </a:moveTo>
                    <a:cubicBezTo>
                      <a:pt x="27" y="3"/>
                      <a:pt x="22" y="5"/>
                      <a:pt x="16" y="5"/>
                    </a:cubicBezTo>
                    <a:cubicBezTo>
                      <a:pt x="10" y="5"/>
                      <a:pt x="5" y="3"/>
                      <a:pt x="0" y="0"/>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18"/>
              <p:cNvSpPr>
                <a:spLocks/>
              </p:cNvSpPr>
              <p:nvPr/>
            </p:nvSpPr>
            <p:spPr bwMode="auto">
              <a:xfrm>
                <a:off x="1312" y="2829"/>
                <a:ext cx="162" cy="48"/>
              </a:xfrm>
              <a:custGeom>
                <a:avLst/>
                <a:gdLst>
                  <a:gd name="T0" fmla="*/ 56 w 112"/>
                  <a:gd name="T1" fmla="*/ 2 h 33"/>
                  <a:gd name="T2" fmla="*/ 32 w 112"/>
                  <a:gd name="T3" fmla="*/ 2 h 33"/>
                  <a:gd name="T4" fmla="*/ 0 w 112"/>
                  <a:gd name="T5" fmla="*/ 17 h 33"/>
                  <a:gd name="T6" fmla="*/ 7 w 112"/>
                  <a:gd name="T7" fmla="*/ 30 h 33"/>
                  <a:gd name="T8" fmla="*/ 32 w 112"/>
                  <a:gd name="T9" fmla="*/ 32 h 33"/>
                  <a:gd name="T10" fmla="*/ 80 w 112"/>
                  <a:gd name="T11" fmla="*/ 32 h 33"/>
                  <a:gd name="T12" fmla="*/ 104 w 112"/>
                  <a:gd name="T13" fmla="*/ 30 h 33"/>
                  <a:gd name="T14" fmla="*/ 112 w 112"/>
                  <a:gd name="T15" fmla="*/ 17 h 33"/>
                  <a:gd name="T16" fmla="*/ 80 w 112"/>
                  <a:gd name="T17" fmla="*/ 2 h 33"/>
                  <a:gd name="T18" fmla="*/ 56 w 112"/>
                  <a:gd name="T19"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33">
                    <a:moveTo>
                      <a:pt x="56" y="2"/>
                    </a:moveTo>
                    <a:cubicBezTo>
                      <a:pt x="46" y="2"/>
                      <a:pt x="37" y="2"/>
                      <a:pt x="32" y="2"/>
                    </a:cubicBezTo>
                    <a:cubicBezTo>
                      <a:pt x="14" y="2"/>
                      <a:pt x="0" y="0"/>
                      <a:pt x="0" y="17"/>
                    </a:cubicBezTo>
                    <a:cubicBezTo>
                      <a:pt x="0" y="24"/>
                      <a:pt x="3" y="28"/>
                      <a:pt x="7" y="30"/>
                    </a:cubicBezTo>
                    <a:cubicBezTo>
                      <a:pt x="13" y="33"/>
                      <a:pt x="22" y="32"/>
                      <a:pt x="32" y="32"/>
                    </a:cubicBezTo>
                    <a:cubicBezTo>
                      <a:pt x="42" y="32"/>
                      <a:pt x="70" y="32"/>
                      <a:pt x="80" y="32"/>
                    </a:cubicBezTo>
                    <a:cubicBezTo>
                      <a:pt x="90" y="32"/>
                      <a:pt x="99" y="33"/>
                      <a:pt x="104" y="30"/>
                    </a:cubicBezTo>
                    <a:cubicBezTo>
                      <a:pt x="109" y="28"/>
                      <a:pt x="112" y="25"/>
                      <a:pt x="112" y="17"/>
                    </a:cubicBezTo>
                    <a:cubicBezTo>
                      <a:pt x="112" y="0"/>
                      <a:pt x="98" y="2"/>
                      <a:pt x="80" y="2"/>
                    </a:cubicBezTo>
                    <a:cubicBezTo>
                      <a:pt x="75" y="2"/>
                      <a:pt x="66" y="2"/>
                      <a:pt x="56" y="2"/>
                    </a:cubicBez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7891304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15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15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0C94-CA0F-4817-92B3-A5EA91F32F5C}"/>
              </a:ext>
            </a:extLst>
          </p:cNvPr>
          <p:cNvSpPr>
            <a:spLocks noGrp="1"/>
          </p:cNvSpPr>
          <p:nvPr>
            <p:ph type="title"/>
          </p:nvPr>
        </p:nvSpPr>
        <p:spPr/>
        <p:txBody>
          <a:bodyPr/>
          <a:lstStyle/>
          <a:p>
            <a:r>
              <a:rPr lang="en-US" err="1">
                <a:solidFill>
                  <a:schemeClr val="tx1"/>
                </a:solidFill>
              </a:rPr>
              <a:t>Plexure</a:t>
            </a:r>
            <a:r>
              <a:rPr lang="en-US">
                <a:solidFill>
                  <a:schemeClr val="tx1"/>
                </a:solidFill>
              </a:rPr>
              <a:t> Workflow: Logic Apps as Backend</a:t>
            </a:r>
          </a:p>
        </p:txBody>
      </p:sp>
      <p:pic>
        <p:nvPicPr>
          <p:cNvPr id="3" name="Picture 2">
            <a:extLst>
              <a:ext uri="{FF2B5EF4-FFF2-40B4-BE49-F238E27FC236}">
                <a16:creationId xmlns:a16="http://schemas.microsoft.com/office/drawing/2014/main" id="{0088ADDE-B026-470E-B189-22956FDB2592}"/>
              </a:ext>
            </a:extLst>
          </p:cNvPr>
          <p:cNvPicPr>
            <a:picLocks noChangeAspect="1"/>
          </p:cNvPicPr>
          <p:nvPr/>
        </p:nvPicPr>
        <p:blipFill rotWithShape="1">
          <a:blip r:embed="rId3"/>
          <a:srcRect t="8517"/>
          <a:stretch/>
        </p:blipFill>
        <p:spPr>
          <a:xfrm>
            <a:off x="2197968" y="1255168"/>
            <a:ext cx="7025545" cy="5156230"/>
          </a:xfrm>
          <a:prstGeom prst="rect">
            <a:avLst/>
          </a:prstGeom>
        </p:spPr>
      </p:pic>
    </p:spTree>
    <p:extLst>
      <p:ext uri="{BB962C8B-B14F-4D97-AF65-F5344CB8AC3E}">
        <p14:creationId xmlns:p14="http://schemas.microsoft.com/office/powerpoint/2010/main" val="1008396416"/>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042" y="2278769"/>
            <a:ext cx="11653523" cy="3765545"/>
          </a:xfrm>
        </p:spPr>
        <p:txBody>
          <a:bodyPr/>
          <a:lstStyle/>
          <a:p>
            <a:br>
              <a:rPr lang="en-US"/>
            </a:br>
            <a:br>
              <a:rPr lang="en-US"/>
            </a:br>
            <a:r>
              <a:rPr lang="en-US" sz="4705"/>
              <a:t>The Child Finder Bot </a:t>
            </a:r>
            <a:br>
              <a:rPr lang="en-US"/>
            </a:br>
            <a:endParaRPr lang="en-US"/>
          </a:p>
        </p:txBody>
      </p:sp>
      <p:sp>
        <p:nvSpPr>
          <p:cNvPr id="3" name="Title 1">
            <a:extLst>
              <a:ext uri="{FF2B5EF4-FFF2-40B4-BE49-F238E27FC236}">
                <a16:creationId xmlns:a16="http://schemas.microsoft.com/office/drawing/2014/main" id="{41779A2E-FE19-4115-9BEC-01050D6D1D12}"/>
              </a:ext>
            </a:extLst>
          </p:cNvPr>
          <p:cNvSpPr txBox="1">
            <a:spLocks/>
          </p:cNvSpPr>
          <p:nvPr/>
        </p:nvSpPr>
        <p:spPr>
          <a:xfrm>
            <a:off x="299343" y="1758219"/>
            <a:ext cx="7887334" cy="1792836"/>
          </a:xfrm>
          <a:prstGeom prst="rect">
            <a:avLst/>
          </a:prstGeom>
          <a:noFill/>
        </p:spPr>
        <p:txBody>
          <a:bodyPr vert="horz" wrap="square" lIns="146284" tIns="91427" rIns="146284" bIns="91427" rtlCol="0" anchor="t" anchorCtr="0">
            <a:noAutofit/>
          </a:bodyPr>
          <a:lstStyle>
            <a:lvl1pPr algn="l" defTabSz="896010" rtl="0" eaLnBrk="1" latinLnBrk="0" hangingPunct="1">
              <a:lnSpc>
                <a:spcPct val="90000"/>
              </a:lnSpc>
              <a:spcBef>
                <a:spcPct val="0"/>
              </a:spcBef>
              <a:buNone/>
              <a:defRPr lang="en-US" sz="5188" b="0" kern="1200" cap="none" spc="-96" baseline="0">
                <a:ln w="3175">
                  <a:noFill/>
                </a:ln>
                <a:solidFill>
                  <a:schemeClr val="tx1"/>
                </a:solidFill>
                <a:effectLst/>
                <a:latin typeface="+mj-lt"/>
                <a:ea typeface="+mn-ea"/>
                <a:cs typeface="Segoe UI" pitchFamily="34" charset="0"/>
              </a:defRPr>
            </a:lvl1pPr>
          </a:lstStyle>
          <a:p>
            <a:pPr marL="0" marR="0" lvl="0" indent="0" algn="l" defTabSz="878359" rtl="0" eaLnBrk="1" fontAlgn="auto" latinLnBrk="0" hangingPunct="1">
              <a:lnSpc>
                <a:spcPct val="90000"/>
              </a:lnSpc>
              <a:spcBef>
                <a:spcPct val="0"/>
              </a:spcBef>
              <a:spcAft>
                <a:spcPts val="0"/>
              </a:spcAft>
              <a:buClrTx/>
              <a:buSzTx/>
              <a:buFontTx/>
              <a:buNone/>
              <a:tabLst/>
              <a:defRPr/>
            </a:pPr>
            <a:r>
              <a:rPr kumimoji="0" lang="en-US" sz="3431" b="0" i="0" u="none" strike="noStrike" kern="1200" cap="none" spc="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Scenario 3</a:t>
            </a:r>
          </a:p>
          <a:p>
            <a:pPr marL="0" marR="0" lvl="0" indent="0" algn="l" defTabSz="878359"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98" normalizeH="0" baseline="0" noProof="0">
                <a:ln w="3175">
                  <a:noFill/>
                </a:ln>
                <a:gradFill>
                  <a:gsLst>
                    <a:gs pos="100000">
                      <a:srgbClr val="FFFFFF"/>
                    </a:gs>
                    <a:gs pos="0">
                      <a:srgbClr val="FFFFFF"/>
                    </a:gs>
                  </a:gsLst>
                  <a:lin ang="5400000" scaled="0"/>
                </a:gradFill>
                <a:effectLst/>
                <a:uLnTx/>
                <a:uFillTx/>
                <a:latin typeface="Segoe UI Light"/>
                <a:ea typeface="+mn-ea"/>
                <a:cs typeface="Segoe UI" pitchFamily="34" charset="0"/>
              </a:rPr>
              <a:t>Missing Children Society of Canada</a:t>
            </a:r>
            <a:endParaRPr kumimoji="0" lang="en-US" sz="3431" b="0" i="0" u="none" strike="noStrike" kern="1200" cap="none" spc="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7531927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124179" y="0"/>
            <a:ext cx="8067822" cy="2463369"/>
            <a:chOff x="4437951" y="479425"/>
            <a:chExt cx="8386392" cy="2560639"/>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76299" t="1551" r="1655" b="58694"/>
            <a:stretch/>
          </p:blipFill>
          <p:spPr>
            <a:xfrm>
              <a:off x="11380081" y="479425"/>
              <a:ext cx="1444262" cy="2560639"/>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415" t="1550" r="24584" b="58695"/>
            <a:stretch/>
          </p:blipFill>
          <p:spPr>
            <a:xfrm>
              <a:off x="4437951" y="479426"/>
              <a:ext cx="4848044" cy="2560638"/>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1415" t="45709" r="60956" b="5682"/>
            <a:stretch/>
          </p:blipFill>
          <p:spPr>
            <a:xfrm>
              <a:off x="9326145" y="482471"/>
              <a:ext cx="2013786" cy="2557593"/>
            </a:xfrm>
            <a:prstGeom prst="rect">
              <a:avLst/>
            </a:prstGeom>
          </p:spPr>
        </p:pic>
      </p:grpSp>
      <p:grpSp>
        <p:nvGrpSpPr>
          <p:cNvPr id="10" name="Group 9"/>
          <p:cNvGrpSpPr/>
          <p:nvPr/>
        </p:nvGrpSpPr>
        <p:grpSpPr>
          <a:xfrm>
            <a:off x="4720893" y="2748236"/>
            <a:ext cx="3783345" cy="3690440"/>
            <a:chOff x="4706302" y="2979675"/>
            <a:chExt cx="3856149" cy="3717988"/>
          </a:xfrm>
        </p:grpSpPr>
        <p:sp>
          <p:nvSpPr>
            <p:cNvPr id="9" name="Oval 8"/>
            <p:cNvSpPr/>
            <p:nvPr/>
          </p:nvSpPr>
          <p:spPr bwMode="auto">
            <a:xfrm>
              <a:off x="4706302" y="2979675"/>
              <a:ext cx="3809511" cy="37179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0908" t="53712" r="25917" b="13033"/>
            <a:stretch/>
          </p:blipFill>
          <p:spPr>
            <a:xfrm>
              <a:off x="4844462" y="3033435"/>
              <a:ext cx="3717989" cy="3664227"/>
            </a:xfrm>
            <a:prstGeom prst="ellipse">
              <a:avLst/>
            </a:prstGeom>
          </p:spPr>
        </p:pic>
      </p:grpSp>
      <p:grpSp>
        <p:nvGrpSpPr>
          <p:cNvPr id="8" name="Group 7"/>
          <p:cNvGrpSpPr/>
          <p:nvPr/>
        </p:nvGrpSpPr>
        <p:grpSpPr>
          <a:xfrm>
            <a:off x="9122425" y="2944816"/>
            <a:ext cx="2326625" cy="3427562"/>
            <a:chOff x="10286422" y="3469471"/>
            <a:chExt cx="1998811" cy="2944630"/>
          </a:xfrm>
        </p:grpSpPr>
        <p:pic>
          <p:nvPicPr>
            <p:cNvPr id="10242" name="Picture 2" descr="Image result for missing children society of canada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3200" t="20213" r="9999" b="15957"/>
            <a:stretch/>
          </p:blipFill>
          <p:spPr bwMode="auto">
            <a:xfrm>
              <a:off x="10445675" y="3469471"/>
              <a:ext cx="1721226" cy="53788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city of calgary logo"/>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406548" y="4236842"/>
              <a:ext cx="1749594" cy="62109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calgary police service"/>
            <p:cNvPicPr>
              <a:picLocks noChangeAspect="1" noChangeArrowheads="1"/>
            </p:cNvPicPr>
            <p:nvPr/>
          </p:nvPicPr>
          <p:blipFill rotWithShape="1">
            <a:blip r:embed="rId6">
              <a:extLst>
                <a:ext uri="{28A0092B-C50C-407E-A947-70E740481C1C}">
                  <a14:useLocalDpi xmlns:a14="http://schemas.microsoft.com/office/drawing/2010/main" val="0"/>
                </a:ext>
              </a:extLst>
            </a:blip>
            <a:srcRect t="23860" b="22728"/>
            <a:stretch/>
          </p:blipFill>
          <p:spPr bwMode="auto">
            <a:xfrm>
              <a:off x="10286422" y="5018547"/>
              <a:ext cx="1998811" cy="800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stretch>
              <a:fillRect/>
            </a:stretch>
          </p:blipFill>
          <p:spPr>
            <a:xfrm>
              <a:off x="10487363" y="6044409"/>
              <a:ext cx="1733324" cy="369692"/>
            </a:xfrm>
            <a:prstGeom prst="rect">
              <a:avLst/>
            </a:prstGeom>
          </p:spPr>
        </p:pic>
      </p:grpSp>
      <p:sp>
        <p:nvSpPr>
          <p:cNvPr id="15" name="Rectangle 14"/>
          <p:cNvSpPr/>
          <p:nvPr/>
        </p:nvSpPr>
        <p:spPr bwMode="auto">
          <a:xfrm>
            <a:off x="2" y="490"/>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
          <p:cNvSpPr>
            <a:spLocks noGrp="1"/>
          </p:cNvSpPr>
          <p:nvPr>
            <p:ph type="title"/>
          </p:nvPr>
        </p:nvSpPr>
        <p:spPr>
          <a:xfrm>
            <a:off x="269241" y="490"/>
            <a:ext cx="3585698" cy="6857027"/>
          </a:xfrm>
        </p:spPr>
        <p:txBody>
          <a:bodyPr anchor="ctr" anchorCtr="0"/>
          <a:lstStyle/>
          <a:p>
            <a:r>
              <a:rPr lang="en-NZ">
                <a:gradFill>
                  <a:gsLst>
                    <a:gs pos="1250">
                      <a:schemeClr val="bg1"/>
                    </a:gs>
                    <a:gs pos="100000">
                      <a:schemeClr val="bg1"/>
                    </a:gs>
                  </a:gsLst>
                  <a:lin ang="5400000" scaled="0"/>
                </a:gradFill>
              </a:rPr>
              <a:t>The Missing </a:t>
            </a:r>
            <a:br>
              <a:rPr lang="en-NZ">
                <a:gradFill>
                  <a:gsLst>
                    <a:gs pos="1250">
                      <a:schemeClr val="bg1"/>
                    </a:gs>
                    <a:gs pos="100000">
                      <a:schemeClr val="bg1"/>
                    </a:gs>
                  </a:gsLst>
                  <a:lin ang="5400000" scaled="0"/>
                </a:gradFill>
              </a:rPr>
            </a:br>
            <a:r>
              <a:rPr lang="en-NZ">
                <a:gradFill>
                  <a:gsLst>
                    <a:gs pos="1250">
                      <a:schemeClr val="bg1"/>
                    </a:gs>
                    <a:gs pos="100000">
                      <a:schemeClr val="bg1"/>
                    </a:gs>
                  </a:gsLst>
                  <a:lin ang="5400000" scaled="0"/>
                </a:gradFill>
              </a:rPr>
              <a:t>Children Project</a:t>
            </a:r>
          </a:p>
        </p:txBody>
      </p:sp>
    </p:spTree>
    <p:extLst>
      <p:ext uri="{BB962C8B-B14F-4D97-AF65-F5344CB8AC3E}">
        <p14:creationId xmlns:p14="http://schemas.microsoft.com/office/powerpoint/2010/main" val="33977586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0245 2.41943E-6 L -4.4243E-6 2.41943E-6 " pathEditMode="relative" rAng="0" ptsTypes="AA">
                                      <p:cBhvr>
                                        <p:cTn id="9" dur="1000" fill="hold"/>
                                        <p:tgtEl>
                                          <p:spTgt spid="7"/>
                                        </p:tgtEl>
                                        <p:attrNameLst>
                                          <p:attrName>ppt_x</p:attrName>
                                          <p:attrName>ppt_y</p:attrName>
                                        </p:attrNameLst>
                                      </p:cBhvr>
                                      <p:rCtr x="1225" y="0"/>
                                    </p:animMotion>
                                  </p:childTnLst>
                                </p:cTn>
                              </p:par>
                              <p:par>
                                <p:cTn id="10" presetID="10" presetClass="entr" presetSubtype="0" fill="hold"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7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nodeType="withEffect">
                                  <p:stCondLst>
                                    <p:cond delay="200"/>
                                  </p:stCondLst>
                                  <p:childTnLst>
                                    <p:animMotion origin="layout" path="M -0.0245 2.41943E-6 L -4.4243E-6 2.41943E-6 " pathEditMode="relative" rAng="0" ptsTypes="AA">
                                      <p:cBhvr>
                                        <p:cTn id="17" dur="1000" fill="hold"/>
                                        <p:tgtEl>
                                          <p:spTgt spid="8"/>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20700000">
            <a:off x="7610429" y="886439"/>
            <a:ext cx="4993132" cy="5166492"/>
            <a:chOff x="8865654" y="1966882"/>
            <a:chExt cx="2930106" cy="3031838"/>
          </a:xfrm>
        </p:grpSpPr>
        <p:pic>
          <p:nvPicPr>
            <p:cNvPr id="74" name="Picture 73"/>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26000"/>
                      </a14:imgEffect>
                      <a14:imgEffect>
                        <a14:brightnessContrast bright="20000" contrast="13000"/>
                      </a14:imgEffect>
                    </a14:imgLayer>
                  </a14:imgProps>
                </a:ext>
                <a:ext uri="{28A0092B-C50C-407E-A947-70E740481C1C}">
                  <a14:useLocalDpi xmlns:a14="http://schemas.microsoft.com/office/drawing/2010/main" val="0"/>
                </a:ext>
              </a:extLst>
            </a:blip>
            <a:srcRect l="18213" t="24520" r="19494" b="7129"/>
            <a:stretch/>
          </p:blipFill>
          <p:spPr>
            <a:xfrm>
              <a:off x="9043075" y="2106053"/>
              <a:ext cx="2558360" cy="2807089"/>
            </a:xfrm>
            <a:prstGeom prst="rect">
              <a:avLst/>
            </a:prstGeom>
          </p:spPr>
        </p:pic>
        <p:sp>
          <p:nvSpPr>
            <p:cNvPr id="36" name="Freeform: Shape 35"/>
            <p:cNvSpPr/>
            <p:nvPr/>
          </p:nvSpPr>
          <p:spPr bwMode="auto">
            <a:xfrm>
              <a:off x="8865654" y="1966882"/>
              <a:ext cx="2930106" cy="3031838"/>
            </a:xfrm>
            <a:custGeom>
              <a:avLst/>
              <a:gdLst>
                <a:gd name="connsiteX0" fmla="*/ 1649946 w 2930106"/>
                <a:gd name="connsiteY0" fmla="*/ 204818 h 3031838"/>
                <a:gd name="connsiteX1" fmla="*/ 1592796 w 2930106"/>
                <a:gd name="connsiteY1" fmla="*/ 223868 h 3031838"/>
                <a:gd name="connsiteX2" fmla="*/ 1516596 w 2930106"/>
                <a:gd name="connsiteY2" fmla="*/ 290543 h 3031838"/>
                <a:gd name="connsiteX3" fmla="*/ 245009 w 2930106"/>
                <a:gd name="connsiteY3" fmla="*/ 2076481 h 3031838"/>
                <a:gd name="connsiteX4" fmla="*/ 225959 w 2930106"/>
                <a:gd name="connsiteY4" fmla="*/ 2147918 h 3031838"/>
                <a:gd name="connsiteX5" fmla="*/ 230721 w 2930106"/>
                <a:gd name="connsiteY5" fmla="*/ 2214593 h 3031838"/>
                <a:gd name="connsiteX6" fmla="*/ 264059 w 2930106"/>
                <a:gd name="connsiteY6" fmla="*/ 2281268 h 3031838"/>
                <a:gd name="connsiteX7" fmla="*/ 306921 w 2930106"/>
                <a:gd name="connsiteY7" fmla="*/ 2343181 h 3031838"/>
                <a:gd name="connsiteX8" fmla="*/ 1268946 w 2930106"/>
                <a:gd name="connsiteY8" fmla="*/ 2867056 h 3031838"/>
                <a:gd name="connsiteX9" fmla="*/ 1335621 w 2930106"/>
                <a:gd name="connsiteY9" fmla="*/ 2876581 h 3031838"/>
                <a:gd name="connsiteX10" fmla="*/ 1430871 w 2930106"/>
                <a:gd name="connsiteY10" fmla="*/ 2867056 h 3031838"/>
                <a:gd name="connsiteX11" fmla="*/ 1488021 w 2930106"/>
                <a:gd name="connsiteY11" fmla="*/ 2838481 h 3031838"/>
                <a:gd name="connsiteX12" fmla="*/ 1554696 w 2930106"/>
                <a:gd name="connsiteY12" fmla="*/ 2776568 h 3031838"/>
                <a:gd name="connsiteX13" fmla="*/ 2659596 w 2930106"/>
                <a:gd name="connsiteY13" fmla="*/ 742981 h 3031838"/>
                <a:gd name="connsiteX14" fmla="*/ 2673884 w 2930106"/>
                <a:gd name="connsiteY14" fmla="*/ 642968 h 3031838"/>
                <a:gd name="connsiteX15" fmla="*/ 2669121 w 2930106"/>
                <a:gd name="connsiteY15" fmla="*/ 585818 h 3031838"/>
                <a:gd name="connsiteX16" fmla="*/ 2578634 w 2930106"/>
                <a:gd name="connsiteY16" fmla="*/ 504856 h 3031838"/>
                <a:gd name="connsiteX17" fmla="*/ 1735671 w 2930106"/>
                <a:gd name="connsiteY17" fmla="*/ 204818 h 3031838"/>
                <a:gd name="connsiteX18" fmla="*/ 0 w 2930106"/>
                <a:gd name="connsiteY18" fmla="*/ 0 h 3031838"/>
                <a:gd name="connsiteX19" fmla="*/ 2930106 w 2930106"/>
                <a:gd name="connsiteY19" fmla="*/ 0 h 3031838"/>
                <a:gd name="connsiteX20" fmla="*/ 2930106 w 2930106"/>
                <a:gd name="connsiteY20" fmla="*/ 3031838 h 3031838"/>
                <a:gd name="connsiteX21" fmla="*/ 0 w 2930106"/>
                <a:gd name="connsiteY21" fmla="*/ 3031838 h 303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30106" h="3031838">
                  <a:moveTo>
                    <a:pt x="1649946" y="204818"/>
                  </a:moveTo>
                  <a:lnTo>
                    <a:pt x="1592796" y="223868"/>
                  </a:lnTo>
                  <a:lnTo>
                    <a:pt x="1516596" y="290543"/>
                  </a:lnTo>
                  <a:lnTo>
                    <a:pt x="245009" y="2076481"/>
                  </a:lnTo>
                  <a:lnTo>
                    <a:pt x="225959" y="2147918"/>
                  </a:lnTo>
                  <a:lnTo>
                    <a:pt x="230721" y="2214593"/>
                  </a:lnTo>
                  <a:lnTo>
                    <a:pt x="264059" y="2281268"/>
                  </a:lnTo>
                  <a:lnTo>
                    <a:pt x="306921" y="2343181"/>
                  </a:lnTo>
                  <a:lnTo>
                    <a:pt x="1268946" y="2867056"/>
                  </a:lnTo>
                  <a:lnTo>
                    <a:pt x="1335621" y="2876581"/>
                  </a:lnTo>
                  <a:lnTo>
                    <a:pt x="1430871" y="2867056"/>
                  </a:lnTo>
                  <a:lnTo>
                    <a:pt x="1488021" y="2838481"/>
                  </a:lnTo>
                  <a:lnTo>
                    <a:pt x="1554696" y="2776568"/>
                  </a:lnTo>
                  <a:lnTo>
                    <a:pt x="2659596" y="742981"/>
                  </a:lnTo>
                  <a:lnTo>
                    <a:pt x="2673884" y="642968"/>
                  </a:lnTo>
                  <a:lnTo>
                    <a:pt x="2669121" y="585818"/>
                  </a:lnTo>
                  <a:lnTo>
                    <a:pt x="2578634" y="504856"/>
                  </a:lnTo>
                  <a:lnTo>
                    <a:pt x="1735671" y="204818"/>
                  </a:lnTo>
                  <a:close/>
                  <a:moveTo>
                    <a:pt x="0" y="0"/>
                  </a:moveTo>
                  <a:lnTo>
                    <a:pt x="2930106" y="0"/>
                  </a:lnTo>
                  <a:lnTo>
                    <a:pt x="2930106" y="3031838"/>
                  </a:lnTo>
                  <a:lnTo>
                    <a:pt x="0" y="303183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AutoShape 2" descr="Home"/>
          <p:cNvSpPr>
            <a:spLocks noChangeAspect="1" noChangeArrowheads="1"/>
          </p:cNvSpPr>
          <p:nvPr/>
        </p:nvSpPr>
        <p:spPr bwMode="auto">
          <a:xfrm>
            <a:off x="155891" y="-139109"/>
            <a:ext cx="298639" cy="2986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709">
              <a:defRPr/>
            </a:pPr>
            <a:endParaRPr lang="en-US" sz="1765">
              <a:solidFill>
                <a:srgbClr val="00B0F0"/>
              </a:solidFill>
              <a:latin typeface="Segoe UI"/>
            </a:endParaRPr>
          </a:p>
        </p:txBody>
      </p:sp>
      <p:grpSp>
        <p:nvGrpSpPr>
          <p:cNvPr id="58" name="Group 57"/>
          <p:cNvGrpSpPr/>
          <p:nvPr/>
        </p:nvGrpSpPr>
        <p:grpSpPr>
          <a:xfrm>
            <a:off x="5161161" y="288069"/>
            <a:ext cx="2604194" cy="6281862"/>
            <a:chOff x="6718621" y="289576"/>
            <a:chExt cx="2656414" cy="6407826"/>
          </a:xfrm>
        </p:grpSpPr>
        <p:sp>
          <p:nvSpPr>
            <p:cNvPr id="5" name="Rectangle: Rounded Corners 4"/>
            <p:cNvSpPr/>
            <p:nvPr/>
          </p:nvSpPr>
          <p:spPr bwMode="auto">
            <a:xfrm>
              <a:off x="7516495" y="289576"/>
              <a:ext cx="1072877" cy="2286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0"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353535"/>
                      </a:gs>
                      <a:gs pos="100000">
                        <a:srgbClr val="353535"/>
                      </a:gs>
                    </a:gsLst>
                    <a:lin ang="5400000" scaled="0"/>
                  </a:gradFill>
                  <a:ea typeface="Segoe UI" panose="020B0502040204020203" pitchFamily="34" charset="0"/>
                  <a:cs typeface="Segoe UI" panose="020B0502040204020203" pitchFamily="34" charset="0"/>
                </a:rPr>
                <a:t>Twitter #HFM</a:t>
              </a:r>
            </a:p>
          </p:txBody>
        </p:sp>
        <p:sp>
          <p:nvSpPr>
            <p:cNvPr id="6" name="Parallelogram 5"/>
            <p:cNvSpPr/>
            <p:nvPr/>
          </p:nvSpPr>
          <p:spPr bwMode="auto">
            <a:xfrm>
              <a:off x="7539650" y="779783"/>
              <a:ext cx="944288" cy="381000"/>
            </a:xfrm>
            <a:prstGeom prst="parallelogram">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Logic app</a:t>
              </a:r>
            </a:p>
          </p:txBody>
        </p:sp>
        <p:sp>
          <p:nvSpPr>
            <p:cNvPr id="12" name="Flowchart: Stored Data 11"/>
            <p:cNvSpPr/>
            <p:nvPr/>
          </p:nvSpPr>
          <p:spPr bwMode="auto">
            <a:xfrm>
              <a:off x="7516495" y="1422390"/>
              <a:ext cx="990599" cy="457200"/>
            </a:xfrm>
            <a:prstGeom prst="flowChartOnlineStorag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11653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Service bus</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 queue</a:t>
              </a:r>
            </a:p>
          </p:txBody>
        </p:sp>
        <p:sp>
          <p:nvSpPr>
            <p:cNvPr id="14" name="Flowchart: Decision 13"/>
            <p:cNvSpPr/>
            <p:nvPr/>
          </p:nvSpPr>
          <p:spPr bwMode="auto">
            <a:xfrm>
              <a:off x="7499450" y="2141196"/>
              <a:ext cx="1031806" cy="691310"/>
            </a:xfrm>
            <a:prstGeom prst="flowChartDecisi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4821" tIns="179285" rIns="0"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353535"/>
                      </a:gs>
                      <a:gs pos="100000">
                        <a:srgbClr val="353535"/>
                      </a:gs>
                    </a:gsLst>
                    <a:lin ang="5400000" scaled="0"/>
                  </a:gradFill>
                  <a:cs typeface="Segoe UI" panose="020B0502040204020203" pitchFamily="34" charset="0"/>
                </a:rPr>
                <a:t>Function: </a:t>
              </a:r>
              <a:br>
                <a:rPr lang="en-US" sz="1078">
                  <a:gradFill>
                    <a:gsLst>
                      <a:gs pos="0">
                        <a:srgbClr val="353535"/>
                      </a:gs>
                      <a:gs pos="100000">
                        <a:srgbClr val="353535"/>
                      </a:gs>
                    </a:gsLst>
                    <a:lin ang="5400000" scaled="0"/>
                  </a:gradFill>
                  <a:cs typeface="Segoe UI" panose="020B0502040204020203" pitchFamily="34" charset="0"/>
                </a:rPr>
              </a:br>
              <a:r>
                <a:rPr lang="en-US" sz="1078">
                  <a:gradFill>
                    <a:gsLst>
                      <a:gs pos="0">
                        <a:srgbClr val="353535"/>
                      </a:gs>
                      <a:gs pos="100000">
                        <a:srgbClr val="353535"/>
                      </a:gs>
                    </a:gsLst>
                    <a:lin ang="5400000" scaled="0"/>
                  </a:gradFill>
                  <a:cs typeface="Segoe UI" panose="020B0502040204020203" pitchFamily="34" charset="0"/>
                </a:rPr>
                <a:t>filter</a:t>
              </a:r>
            </a:p>
          </p:txBody>
        </p:sp>
        <p:sp>
          <p:nvSpPr>
            <p:cNvPr id="18" name="Flowchart: Stored Data 17"/>
            <p:cNvSpPr/>
            <p:nvPr/>
          </p:nvSpPr>
          <p:spPr bwMode="auto">
            <a:xfrm>
              <a:off x="6718621" y="2863419"/>
              <a:ext cx="990599" cy="457200"/>
            </a:xfrm>
            <a:prstGeom prst="flowChartOnlineStorag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11653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Service bus</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 queue</a:t>
              </a:r>
            </a:p>
          </p:txBody>
        </p:sp>
        <p:sp>
          <p:nvSpPr>
            <p:cNvPr id="16" name="Rectangle 15"/>
            <p:cNvSpPr/>
            <p:nvPr/>
          </p:nvSpPr>
          <p:spPr bwMode="auto">
            <a:xfrm>
              <a:off x="7214888" y="3535833"/>
              <a:ext cx="877831" cy="470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Function: </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augment</a:t>
              </a:r>
            </a:p>
          </p:txBody>
        </p:sp>
        <p:sp>
          <p:nvSpPr>
            <p:cNvPr id="21" name="Flowchart: Stored Data 20"/>
            <p:cNvSpPr/>
            <p:nvPr/>
          </p:nvSpPr>
          <p:spPr bwMode="auto">
            <a:xfrm>
              <a:off x="7158504" y="4249785"/>
              <a:ext cx="990599" cy="457200"/>
            </a:xfrm>
            <a:prstGeom prst="flowChartOnlineStorag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116535"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Service bus</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 queue</a:t>
              </a:r>
            </a:p>
          </p:txBody>
        </p:sp>
        <p:sp>
          <p:nvSpPr>
            <p:cNvPr id="22" name="Rectangle 21"/>
            <p:cNvSpPr/>
            <p:nvPr/>
          </p:nvSpPr>
          <p:spPr bwMode="auto">
            <a:xfrm>
              <a:off x="7214888" y="4949952"/>
              <a:ext cx="877831" cy="4709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Function: </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store</a:t>
              </a:r>
            </a:p>
          </p:txBody>
        </p:sp>
        <p:grpSp>
          <p:nvGrpSpPr>
            <p:cNvPr id="25" name="Group 24"/>
            <p:cNvGrpSpPr/>
            <p:nvPr/>
          </p:nvGrpSpPr>
          <p:grpSpPr>
            <a:xfrm>
              <a:off x="7162686" y="5663904"/>
              <a:ext cx="982235" cy="439715"/>
              <a:chOff x="8016557" y="5702705"/>
              <a:chExt cx="724596" cy="388880"/>
            </a:xfrm>
            <a:solidFill>
              <a:schemeClr val="accent1"/>
            </a:solidFill>
          </p:grpSpPr>
          <p:sp>
            <p:nvSpPr>
              <p:cNvPr id="30" name="Freeform: Shape 29"/>
              <p:cNvSpPr/>
              <p:nvPr/>
            </p:nvSpPr>
            <p:spPr bwMode="auto">
              <a:xfrm>
                <a:off x="8016557" y="5702705"/>
                <a:ext cx="686794" cy="388880"/>
              </a:xfrm>
              <a:custGeom>
                <a:avLst/>
                <a:gdLst>
                  <a:gd name="connsiteX0" fmla="*/ 43347 w 686794"/>
                  <a:gd name="connsiteY0" fmla="*/ 0 h 388880"/>
                  <a:gd name="connsiteX1" fmla="*/ 47072 w 686794"/>
                  <a:gd name="connsiteY1" fmla="*/ 1675 h 388880"/>
                  <a:gd name="connsiteX2" fmla="*/ 686794 w 686794"/>
                  <a:gd name="connsiteY2" fmla="*/ 1675 h 388880"/>
                  <a:gd name="connsiteX3" fmla="*/ 686794 w 686794"/>
                  <a:gd name="connsiteY3" fmla="*/ 388880 h 388880"/>
                  <a:gd name="connsiteX4" fmla="*/ 38691 w 686794"/>
                  <a:gd name="connsiteY4" fmla="*/ 388880 h 388880"/>
                  <a:gd name="connsiteX5" fmla="*/ 38691 w 686794"/>
                  <a:gd name="connsiteY5" fmla="*/ 384668 h 388880"/>
                  <a:gd name="connsiteX6" fmla="*/ 34611 w 686794"/>
                  <a:gd name="connsiteY6" fmla="*/ 382833 h 388880"/>
                  <a:gd name="connsiteX7" fmla="*/ 0 w 686794"/>
                  <a:gd name="connsiteY7" fmla="*/ 193381 h 388880"/>
                  <a:gd name="connsiteX8" fmla="*/ 34611 w 686794"/>
                  <a:gd name="connsiteY8" fmla="*/ 3929 h 388880"/>
                  <a:gd name="connsiteX9" fmla="*/ 38691 w 686794"/>
                  <a:gd name="connsiteY9" fmla="*/ 2094 h 388880"/>
                  <a:gd name="connsiteX10" fmla="*/ 38691 w 686794"/>
                  <a:gd name="connsiteY10" fmla="*/ 1675 h 388880"/>
                  <a:gd name="connsiteX11" fmla="*/ 39623 w 686794"/>
                  <a:gd name="connsiteY11" fmla="*/ 1675 h 38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794" h="388880">
                    <a:moveTo>
                      <a:pt x="43347" y="0"/>
                    </a:moveTo>
                    <a:lnTo>
                      <a:pt x="47072" y="1675"/>
                    </a:lnTo>
                    <a:lnTo>
                      <a:pt x="686794" y="1675"/>
                    </a:lnTo>
                    <a:lnTo>
                      <a:pt x="686794" y="388880"/>
                    </a:lnTo>
                    <a:lnTo>
                      <a:pt x="38691" y="388880"/>
                    </a:lnTo>
                    <a:lnTo>
                      <a:pt x="38691" y="384668"/>
                    </a:lnTo>
                    <a:lnTo>
                      <a:pt x="34611" y="382833"/>
                    </a:lnTo>
                    <a:cubicBezTo>
                      <a:pt x="14859" y="364801"/>
                      <a:pt x="0" y="286832"/>
                      <a:pt x="0" y="193381"/>
                    </a:cubicBezTo>
                    <a:cubicBezTo>
                      <a:pt x="0" y="99930"/>
                      <a:pt x="14859" y="21961"/>
                      <a:pt x="34611" y="3929"/>
                    </a:cubicBezTo>
                    <a:lnTo>
                      <a:pt x="38691" y="2094"/>
                    </a:lnTo>
                    <a:lnTo>
                      <a:pt x="38691" y="1675"/>
                    </a:lnTo>
                    <a:lnTo>
                      <a:pt x="39623" y="1675"/>
                    </a:lnTo>
                    <a:close/>
                  </a:path>
                </a:pathLst>
              </a:cu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Document </a:t>
                </a:r>
                <a:br>
                  <a:rPr lang="en-US" sz="1078">
                    <a:gradFill>
                      <a:gsLst>
                        <a:gs pos="0">
                          <a:srgbClr val="FFFFFF"/>
                        </a:gs>
                        <a:gs pos="100000">
                          <a:srgbClr val="FFFFFF"/>
                        </a:gs>
                      </a:gsLst>
                      <a:lin ang="5400000" scaled="0"/>
                    </a:gradFill>
                    <a:cs typeface="Segoe UI" panose="020B0502040204020203" pitchFamily="34" charset="0"/>
                  </a:rPr>
                </a:br>
                <a:r>
                  <a:rPr lang="en-US" sz="1078">
                    <a:gradFill>
                      <a:gsLst>
                        <a:gs pos="0">
                          <a:srgbClr val="FFFFFF"/>
                        </a:gs>
                        <a:gs pos="100000">
                          <a:srgbClr val="FFFFFF"/>
                        </a:gs>
                      </a:gsLst>
                      <a:lin ang="5400000" scaled="0"/>
                    </a:gradFill>
                    <a:cs typeface="Segoe UI" panose="020B0502040204020203" pitchFamily="34" charset="0"/>
                  </a:rPr>
                  <a:t>DB</a:t>
                </a:r>
              </a:p>
            </p:txBody>
          </p:sp>
          <p:sp>
            <p:nvSpPr>
              <p:cNvPr id="24" name="Oval 23"/>
              <p:cNvSpPr/>
              <p:nvPr/>
            </p:nvSpPr>
            <p:spPr bwMode="auto">
              <a:xfrm>
                <a:off x="8654460" y="5703795"/>
                <a:ext cx="86693" cy="386761"/>
              </a:xfrm>
              <a:prstGeom prst="ellipse">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Rectangle: Rounded Corners 32"/>
            <p:cNvSpPr/>
            <p:nvPr/>
          </p:nvSpPr>
          <p:spPr bwMode="auto">
            <a:xfrm>
              <a:off x="7533709" y="6468802"/>
              <a:ext cx="1072877" cy="2286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3428" rIns="0"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353535"/>
                      </a:gs>
                      <a:gs pos="100000">
                        <a:srgbClr val="353535"/>
                      </a:gs>
                    </a:gsLst>
                    <a:lin ang="5400000" scaled="0"/>
                  </a:gradFill>
                  <a:ea typeface="Segoe UI" panose="020B0502040204020203" pitchFamily="34" charset="0"/>
                  <a:cs typeface="Segoe UI" panose="020B0502040204020203" pitchFamily="34" charset="0"/>
                </a:rPr>
                <a:t>Stop</a:t>
              </a:r>
            </a:p>
          </p:txBody>
        </p:sp>
        <p:sp>
          <p:nvSpPr>
            <p:cNvPr id="34" name="Parallelogram 33"/>
            <p:cNvSpPr/>
            <p:nvPr/>
          </p:nvSpPr>
          <p:spPr bwMode="auto">
            <a:xfrm>
              <a:off x="8430747" y="3502610"/>
              <a:ext cx="944288" cy="504207"/>
            </a:xfrm>
            <a:prstGeom prst="parallelogram">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1078">
                  <a:gradFill>
                    <a:gsLst>
                      <a:gs pos="0">
                        <a:srgbClr val="FFFFFF"/>
                      </a:gs>
                      <a:gs pos="100000">
                        <a:srgbClr val="FFFFFF"/>
                      </a:gs>
                    </a:gsLst>
                    <a:lin ang="5400000" scaled="0"/>
                  </a:gradFill>
                  <a:cs typeface="Segoe UI" panose="020B0502040204020203" pitchFamily="34" charset="0"/>
                </a:rPr>
                <a:t>Twitter API</a:t>
              </a:r>
            </a:p>
          </p:txBody>
        </p:sp>
        <p:cxnSp>
          <p:nvCxnSpPr>
            <p:cNvPr id="27" name="Straight Arrow Connector 26"/>
            <p:cNvCxnSpPr>
              <a:cxnSpLocks/>
            </p:cNvCxnSpPr>
            <p:nvPr/>
          </p:nvCxnSpPr>
          <p:spPr>
            <a:xfrm>
              <a:off x="8011389" y="518176"/>
              <a:ext cx="0" cy="2655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7997992" y="1157921"/>
              <a:ext cx="0" cy="2655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p:cNvCxnSpPr>
            <p:nvPr/>
          </p:nvCxnSpPr>
          <p:spPr>
            <a:xfrm>
              <a:off x="8019764" y="1873028"/>
              <a:ext cx="0" cy="2655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p:cNvCxnSpPr>
              <a:stCxn id="14" idx="1"/>
              <a:endCxn id="18" idx="0"/>
            </p:cNvCxnSpPr>
            <p:nvPr/>
          </p:nvCxnSpPr>
          <p:spPr>
            <a:xfrm rot="10800000" flipV="1">
              <a:off x="7213922" y="2486851"/>
              <a:ext cx="285529" cy="37656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10300" y="2376514"/>
              <a:ext cx="308172" cy="247606"/>
            </a:xfrm>
            <a:prstGeom prst="rect">
              <a:avLst/>
            </a:prstGeom>
            <a:solidFill>
              <a:schemeClr val="bg1"/>
            </a:solidFill>
            <a:ln>
              <a:solidFill>
                <a:schemeClr val="bg2"/>
              </a:solidFill>
            </a:ln>
          </p:spPr>
          <p:txBody>
            <a:bodyPr wrap="none" lIns="44821" tIns="44821" rIns="44821" bIns="44821" rtlCol="0">
              <a:spAutoFit/>
            </a:bodyPr>
            <a:lstStyle/>
            <a:p>
              <a:pPr defTabSz="914378">
                <a:lnSpc>
                  <a:spcPct val="90000"/>
                </a:lnSpc>
                <a:spcAft>
                  <a:spcPts val="588"/>
                </a:spcAft>
                <a:defRPr/>
              </a:pPr>
              <a:r>
                <a:rPr lang="en-US" sz="1078">
                  <a:gradFill>
                    <a:gsLst>
                      <a:gs pos="2917">
                        <a:srgbClr val="353535"/>
                      </a:gs>
                      <a:gs pos="30000">
                        <a:srgbClr val="353535"/>
                      </a:gs>
                    </a:gsLst>
                    <a:lin ang="5400000" scaled="0"/>
                  </a:gradFill>
                  <a:cs typeface="Segoe UI" panose="020B0502040204020203" pitchFamily="34" charset="0"/>
                </a:rPr>
                <a:t>Yes</a:t>
              </a:r>
            </a:p>
          </p:txBody>
        </p:sp>
        <p:cxnSp>
          <p:nvCxnSpPr>
            <p:cNvPr id="42" name="Connector: Elbow 41"/>
            <p:cNvCxnSpPr>
              <a:cxnSpLocks/>
              <a:stCxn id="18" idx="2"/>
              <a:endCxn id="16" idx="0"/>
            </p:cNvCxnSpPr>
            <p:nvPr/>
          </p:nvCxnSpPr>
          <p:spPr>
            <a:xfrm rot="16200000" flipH="1">
              <a:off x="7326255" y="3208284"/>
              <a:ext cx="215214" cy="43988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p:cNvCxnSpPr>
            <p:nvPr/>
          </p:nvCxnSpPr>
          <p:spPr>
            <a:xfrm>
              <a:off x="7658440" y="3998067"/>
              <a:ext cx="0" cy="2655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cxnSpLocks/>
            </p:cNvCxnSpPr>
            <p:nvPr/>
          </p:nvCxnSpPr>
          <p:spPr>
            <a:xfrm>
              <a:off x="7662098" y="4706985"/>
              <a:ext cx="0" cy="2368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a:off x="7653803" y="5427100"/>
              <a:ext cx="0" cy="2368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cxnSpLocks/>
              <a:endCxn id="33" idx="0"/>
            </p:cNvCxnSpPr>
            <p:nvPr/>
          </p:nvCxnSpPr>
          <p:spPr>
            <a:xfrm>
              <a:off x="7662098" y="6255099"/>
              <a:ext cx="408050" cy="21370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7660498" y="6090671"/>
              <a:ext cx="1600" cy="16442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bwMode="auto">
          <a:xfrm>
            <a:off x="2" y="490"/>
            <a:ext cx="422844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itle 1"/>
          <p:cNvSpPr txBox="1">
            <a:spLocks/>
          </p:cNvSpPr>
          <p:nvPr/>
        </p:nvSpPr>
        <p:spPr>
          <a:xfrm>
            <a:off x="269241" y="490"/>
            <a:ext cx="3585698" cy="6857027"/>
          </a:xfrm>
          <a:prstGeom prst="rect">
            <a:avLst/>
          </a:prstGeom>
        </p:spPr>
        <p:txBody>
          <a:bodyPr anchor="ctr" anchorCtr="0"/>
          <a:lst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a:gradFill>
                  <a:gsLst>
                    <a:gs pos="1250">
                      <a:schemeClr val="bg1"/>
                    </a:gs>
                    <a:gs pos="100000">
                      <a:schemeClr val="bg1"/>
                    </a:gs>
                  </a:gsLst>
                  <a:lin ang="5400000" scaled="0"/>
                </a:gradFill>
              </a:rPr>
              <a:t>The Child Finder Bot</a:t>
            </a:r>
          </a:p>
        </p:txBody>
      </p:sp>
    </p:spTree>
    <p:extLst>
      <p:ext uri="{BB962C8B-B14F-4D97-AF65-F5344CB8AC3E}">
        <p14:creationId xmlns:p14="http://schemas.microsoft.com/office/powerpoint/2010/main" val="301078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42" presetClass="path" presetSubtype="0" decel="100000" fill="hold" nodeType="withEffect">
                                  <p:stCondLst>
                                    <p:cond delay="0"/>
                                  </p:stCondLst>
                                  <p:childTnLst>
                                    <p:animMotion origin="layout" path="M -0.0245 2.41943E-6 L -4.4243E-6 2.41943E-6 " pathEditMode="relative" rAng="0" ptsTypes="AA">
                                      <p:cBhvr>
                                        <p:cTn id="9" dur="1000" fill="hold"/>
                                        <p:tgtEl>
                                          <p:spTgt spid="58"/>
                                        </p:tgtEl>
                                        <p:attrNameLst>
                                          <p:attrName>ppt_x</p:attrName>
                                          <p:attrName>ppt_y</p:attrName>
                                        </p:attrNameLst>
                                      </p:cBhvr>
                                      <p:rCtr x="1225" y="0"/>
                                    </p:animMotion>
                                  </p:childTnLst>
                                </p:cTn>
                              </p:par>
                              <p:par>
                                <p:cTn id="10" presetID="2" presetClass="entr" presetSubtype="2" decel="10000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1+#ppt_w/2"/>
                                          </p:val>
                                        </p:tav>
                                        <p:tav tm="100000">
                                          <p:val>
                                            <p:strVal val="#ppt_x"/>
                                          </p:val>
                                        </p:tav>
                                      </p:tavLst>
                                    </p:anim>
                                    <p:anim calcmode="lin" valueType="num">
                                      <p:cBhvr additive="base">
                                        <p:cTn id="13"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p:sp>
      <p:sp>
        <p:nvSpPr>
          <p:cNvPr id="3" name="TextBox 2"/>
          <p:cNvSpPr txBox="1"/>
          <p:nvPr/>
        </p:nvSpPr>
        <p:spPr>
          <a:xfrm>
            <a:off x="270068" y="259751"/>
            <a:ext cx="8749087" cy="798145"/>
          </a:xfrm>
          <a:prstGeom prst="rect">
            <a:avLst/>
          </a:prstGeom>
          <a:noFill/>
        </p:spPr>
        <p:txBody>
          <a:bodyPr wrap="square" lIns="179259" tIns="143407" rIns="179259" bIns="14340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Customer Success Stories</a:t>
            </a:r>
          </a:p>
        </p:txBody>
      </p:sp>
      <p:sp>
        <p:nvSpPr>
          <p:cNvPr id="9" name="TextBox 8"/>
          <p:cNvSpPr txBox="1"/>
          <p:nvPr/>
        </p:nvSpPr>
        <p:spPr>
          <a:xfrm>
            <a:off x="357281" y="1669356"/>
            <a:ext cx="5300921" cy="3577396"/>
          </a:xfrm>
          <a:prstGeom prst="rect">
            <a:avLst/>
          </a:prstGeom>
          <a:noFill/>
        </p:spPr>
        <p:txBody>
          <a:bodyPr wrap="square" lIns="182854" tIns="146284" rIns="182854" bIns="146284" rtlCol="0">
            <a:spAutoFit/>
          </a:bodyPr>
          <a:lstStyle/>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 popular online retailer was able to ship new features within…., which used to  them xxx to do. </a:t>
            </a: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342834" marR="0" lvl="0" indent="-342834"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 large manufacturer was able to scale 3.6 times in a week to nearly 600 million events without scaling infrastructure. </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5" name="MCSC60_final_02_hd_STRE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1673" y="486"/>
            <a:ext cx="12582505" cy="7077659"/>
          </a:xfrm>
          <a:prstGeom prst="rect">
            <a:avLst/>
          </a:prstGeom>
        </p:spPr>
      </p:pic>
    </p:spTree>
    <p:extLst>
      <p:ext uri="{BB962C8B-B14F-4D97-AF65-F5344CB8AC3E}">
        <p14:creationId xmlns:p14="http://schemas.microsoft.com/office/powerpoint/2010/main" val="2486386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5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6491">
                <p:cTn id="7"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457201" y="2422585"/>
            <a:ext cx="5613918" cy="284701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Consumption and provisioned options</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Local development and advanced </a:t>
            </a:r>
            <a:br>
              <a:rPr lang="en-US" sz="2000">
                <a:gradFill>
                  <a:gsLst>
                    <a:gs pos="1250">
                      <a:schemeClr val="tx1"/>
                    </a:gs>
                    <a:gs pos="100000">
                      <a:schemeClr val="tx1"/>
                    </a:gs>
                  </a:gsLst>
                  <a:lin ang="5400000" scaled="0"/>
                </a:gradFill>
                <a:ea typeface="Times New Roman" panose="02020603050405020304" pitchFamily="18" charset="0"/>
              </a:rPr>
            </a:br>
            <a:r>
              <a:rPr lang="en-US" sz="2000">
                <a:gradFill>
                  <a:gsLst>
                    <a:gs pos="1250">
                      <a:schemeClr val="tx1"/>
                    </a:gs>
                    <a:gs pos="100000">
                      <a:schemeClr val="tx1"/>
                    </a:gs>
                  </a:gsLst>
                  <a:lin ang="5400000" scaled="0"/>
                </a:gradFill>
                <a:ea typeface="Times New Roman" panose="02020603050405020304" pitchFamily="18" charset="0"/>
              </a:rPr>
              <a:t>DevOps with detailed monitoring</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Bindings to first and third-party services</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Open source runtime</a:t>
            </a:r>
          </a:p>
        </p:txBody>
      </p:sp>
      <p:sp>
        <p:nvSpPr>
          <p:cNvPr id="15" name="Rectangle 14"/>
          <p:cNvSpPr/>
          <p:nvPr/>
        </p:nvSpPr>
        <p:spPr bwMode="auto">
          <a:xfrm>
            <a:off x="6120882" y="2422585"/>
            <a:ext cx="5624987" cy="2847014"/>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Rich portal visual designer </a:t>
            </a:r>
            <a:br>
              <a:rPr lang="en-US" sz="2000">
                <a:gradFill>
                  <a:gsLst>
                    <a:gs pos="1250">
                      <a:schemeClr val="tx1"/>
                    </a:gs>
                    <a:gs pos="100000">
                      <a:schemeClr val="tx1"/>
                    </a:gs>
                  </a:gsLst>
                  <a:lin ang="5400000" scaled="0"/>
                </a:gradFill>
                <a:ea typeface="Times New Roman" panose="02020603050405020304" pitchFamily="18" charset="0"/>
              </a:rPr>
            </a:br>
            <a:r>
              <a:rPr lang="en-US" sz="2000">
                <a:gradFill>
                  <a:gsLst>
                    <a:gs pos="1250">
                      <a:schemeClr val="tx1"/>
                    </a:gs>
                    <a:gs pos="100000">
                      <a:schemeClr val="tx1"/>
                    </a:gs>
                  </a:gsLst>
                  <a:lin ang="5400000" scaled="0"/>
                </a:gradFill>
                <a:ea typeface="Times New Roman" panose="02020603050405020304" pitchFamily="18" charset="0"/>
              </a:rPr>
              <a:t>and Visual Studio integration</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Switch statements and loops</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120+ connectors to SaaS and PaaS, </a:t>
            </a:r>
            <a:br>
              <a:rPr lang="en-US" sz="2000">
                <a:gradFill>
                  <a:gsLst>
                    <a:gs pos="1250">
                      <a:schemeClr val="tx1"/>
                    </a:gs>
                    <a:gs pos="100000">
                      <a:schemeClr val="tx1"/>
                    </a:gs>
                  </a:gsLst>
                  <a:lin ang="5400000" scaled="0"/>
                </a:gradFill>
                <a:ea typeface="Times New Roman" panose="02020603050405020304" pitchFamily="18" charset="0"/>
              </a:rPr>
            </a:br>
            <a:r>
              <a:rPr lang="en-US" sz="2000">
                <a:gradFill>
                  <a:gsLst>
                    <a:gs pos="1250">
                      <a:schemeClr val="tx1"/>
                    </a:gs>
                    <a:gs pos="100000">
                      <a:schemeClr val="tx1"/>
                    </a:gs>
                  </a:gsLst>
                  <a:lin ang="5400000" scaled="0"/>
                </a:gradFill>
                <a:ea typeface="Times New Roman" panose="02020603050405020304" pitchFamily="18" charset="0"/>
              </a:rPr>
              <a:t>with custom connector support</a:t>
            </a:r>
          </a:p>
          <a:p>
            <a:pPr marL="228603" indent="-228603">
              <a:spcAft>
                <a:spcPts val="1200"/>
              </a:spcAft>
              <a:buFont typeface="Arial" panose="020B0604020202020204" pitchFamily="34" charset="0"/>
              <a:buChar char="•"/>
            </a:pPr>
            <a:r>
              <a:rPr lang="en-US" sz="2000">
                <a:gradFill>
                  <a:gsLst>
                    <a:gs pos="1250">
                      <a:schemeClr val="tx1"/>
                    </a:gs>
                    <a:gs pos="100000">
                      <a:schemeClr val="tx1"/>
                    </a:gs>
                  </a:gsLst>
                  <a:lin ang="5400000" scaled="0"/>
                </a:gradFill>
                <a:ea typeface="Times New Roman" panose="02020603050405020304" pitchFamily="18" charset="0"/>
              </a:rPr>
              <a:t>ARM template-based for easy reuse </a:t>
            </a:r>
          </a:p>
          <a:p>
            <a:pPr marL="228603" indent="-228603">
              <a:spcAft>
                <a:spcPts val="1200"/>
              </a:spcAft>
              <a:buFont typeface="Arial" panose="020B0604020202020204" pitchFamily="34" charset="0"/>
              <a:buChar char="•"/>
            </a:pPr>
            <a:endParaRPr lang="en-US" sz="2000">
              <a:gradFill>
                <a:gsLst>
                  <a:gs pos="1250">
                    <a:schemeClr val="tx1"/>
                  </a:gs>
                  <a:gs pos="100000">
                    <a:schemeClr val="tx1"/>
                  </a:gs>
                </a:gsLst>
                <a:lin ang="5400000" scaled="0"/>
              </a:gradFill>
              <a:ea typeface="Times New Roman" panose="02020603050405020304" pitchFamily="18" charset="0"/>
            </a:endParaRPr>
          </a:p>
        </p:txBody>
      </p:sp>
      <p:sp>
        <p:nvSpPr>
          <p:cNvPr id="37" name="Rectangle 36"/>
          <p:cNvSpPr/>
          <p:nvPr/>
        </p:nvSpPr>
        <p:spPr bwMode="auto">
          <a:xfrm>
            <a:off x="0" y="0"/>
            <a:ext cx="12192000" cy="2189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718CF0C-B615-4A95-AEB4-F9CC65D0ACB3}"/>
              </a:ext>
            </a:extLst>
          </p:cNvPr>
          <p:cNvSpPr>
            <a:spLocks noGrp="1"/>
          </p:cNvSpPr>
          <p:nvPr>
            <p:ph type="title"/>
          </p:nvPr>
        </p:nvSpPr>
        <p:spPr/>
        <p:txBody>
          <a:bodyPr/>
          <a:lstStyle/>
          <a:p>
            <a:r>
              <a:rPr lang="en-US"/>
              <a:t>Build apps faster</a:t>
            </a:r>
          </a:p>
        </p:txBody>
      </p:sp>
      <p:grpSp>
        <p:nvGrpSpPr>
          <p:cNvPr id="35" name="Group 34"/>
          <p:cNvGrpSpPr/>
          <p:nvPr/>
        </p:nvGrpSpPr>
        <p:grpSpPr>
          <a:xfrm>
            <a:off x="457201" y="1828741"/>
            <a:ext cx="5613918" cy="593844"/>
            <a:chOff x="457201" y="1828741"/>
            <a:chExt cx="5613918" cy="593844"/>
          </a:xfrm>
        </p:grpSpPr>
        <p:sp>
          <p:nvSpPr>
            <p:cNvPr id="11" name="Rectangle 10"/>
            <p:cNvSpPr/>
            <p:nvPr/>
          </p:nvSpPr>
          <p:spPr bwMode="auto">
            <a:xfrm>
              <a:off x="457201" y="1828741"/>
              <a:ext cx="5613918"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Functions</a:t>
              </a:r>
            </a:p>
          </p:txBody>
        </p:sp>
        <p:grpSp>
          <p:nvGrpSpPr>
            <p:cNvPr id="16" name="Group 15"/>
            <p:cNvGrpSpPr/>
            <p:nvPr/>
          </p:nvGrpSpPr>
          <p:grpSpPr>
            <a:xfrm>
              <a:off x="629391" y="1922136"/>
              <a:ext cx="609622" cy="407055"/>
              <a:chOff x="6795675" y="2984792"/>
              <a:chExt cx="651897" cy="435283"/>
            </a:xfrm>
            <a:solidFill>
              <a:schemeClr val="bg1"/>
            </a:solidFill>
          </p:grpSpPr>
          <p:sp>
            <p:nvSpPr>
              <p:cNvPr id="1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30" tIns="44814" rIns="89630" bIns="44814" numCol="1" anchor="t" anchorCtr="0" compatLnSpc="1">
                <a:prstTxWarp prst="textNoShape">
                  <a:avLst/>
                </a:prstTxWarp>
              </a:bodyPr>
              <a:lstStyle/>
              <a:p>
                <a:pPr defTabSz="914150">
                  <a:defRPr/>
                </a:pPr>
                <a:endParaRPr lang="en-US" sz="1765">
                  <a:gradFill>
                    <a:gsLst>
                      <a:gs pos="0">
                        <a:srgbClr val="505050"/>
                      </a:gs>
                      <a:gs pos="100000">
                        <a:srgbClr val="505050"/>
                      </a:gs>
                    </a:gsLst>
                    <a:lin ang="5400000" scaled="0"/>
                  </a:gradFill>
                  <a:latin typeface="Segoe UI"/>
                </a:endParaRPr>
              </a:p>
            </p:txBody>
          </p:sp>
          <p:grpSp>
            <p:nvGrpSpPr>
              <p:cNvPr id="18" name="Group 17"/>
              <p:cNvGrpSpPr/>
              <p:nvPr/>
            </p:nvGrpSpPr>
            <p:grpSpPr>
              <a:xfrm>
                <a:off x="6795675" y="3059346"/>
                <a:ext cx="141873" cy="271583"/>
                <a:chOff x="3016688" y="2176623"/>
                <a:chExt cx="166688" cy="319087"/>
              </a:xfrm>
              <a:grpFill/>
            </p:grpSpPr>
            <p:cxnSp>
              <p:nvCxnSpPr>
                <p:cNvPr id="22" name="Straight Connector 21"/>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flipH="1">
                <a:off x="7305699" y="3059346"/>
                <a:ext cx="141873" cy="271583"/>
                <a:chOff x="3016688" y="2176623"/>
                <a:chExt cx="166688" cy="319087"/>
              </a:xfrm>
              <a:grpFill/>
            </p:grpSpPr>
            <p:cxnSp>
              <p:nvCxnSpPr>
                <p:cNvPr id="20" name="Straight Connector 19"/>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p:cNvGrpSpPr/>
          <p:nvPr/>
        </p:nvGrpSpPr>
        <p:grpSpPr>
          <a:xfrm>
            <a:off x="6120882" y="1828741"/>
            <a:ext cx="5624987" cy="593844"/>
            <a:chOff x="6120882" y="1828741"/>
            <a:chExt cx="5624987" cy="593844"/>
          </a:xfrm>
        </p:grpSpPr>
        <p:sp>
          <p:nvSpPr>
            <p:cNvPr id="14" name="Rectangle 13"/>
            <p:cNvSpPr/>
            <p:nvPr/>
          </p:nvSpPr>
          <p:spPr bwMode="auto">
            <a:xfrm>
              <a:off x="6120882" y="1828741"/>
              <a:ext cx="5624987" cy="5938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t" anchorCtr="0" forceAA="0" compatLnSpc="1">
              <a:prstTxWarp prst="textNoShape">
                <a:avLst/>
              </a:prstTxWarp>
              <a:noAutofit/>
            </a:bodyPr>
            <a:lstStyle/>
            <a:p>
              <a:pPr defTabSz="932483"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Logic Apps</a:t>
              </a:r>
            </a:p>
          </p:txBody>
        </p:sp>
        <p:grpSp>
          <p:nvGrpSpPr>
            <p:cNvPr id="24" name="Group 23"/>
            <p:cNvGrpSpPr/>
            <p:nvPr/>
          </p:nvGrpSpPr>
          <p:grpSpPr>
            <a:xfrm>
              <a:off x="6254378" y="1962229"/>
              <a:ext cx="609622" cy="333838"/>
              <a:chOff x="7712710" y="2866532"/>
              <a:chExt cx="900970" cy="493385"/>
            </a:xfrm>
          </p:grpSpPr>
          <p:sp>
            <p:nvSpPr>
              <p:cNvPr id="25" name="Rectangle 24"/>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Left Brace 27"/>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sp>
            <p:nvSpPr>
              <p:cNvPr id="29" name="Left Brace 28"/>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sp>
            <p:nvSpPr>
              <p:cNvPr id="30" name="Left Brace 29"/>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50">
                  <a:defRPr/>
                </a:pPr>
                <a:endParaRPr lang="en-US" sz="1765">
                  <a:solidFill>
                    <a:srgbClr val="505050"/>
                  </a:solidFill>
                  <a:latin typeface="Segoe UI"/>
                </a:endParaRPr>
              </a:p>
            </p:txBody>
          </p:sp>
        </p:grpSp>
      </p:grpSp>
    </p:spTree>
    <p:extLst>
      <p:ext uri="{BB962C8B-B14F-4D97-AF65-F5344CB8AC3E}">
        <p14:creationId xmlns:p14="http://schemas.microsoft.com/office/powerpoint/2010/main" val="1340018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35"/>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1" decel="10000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ppt_x"/>
                                          </p:val>
                                        </p:tav>
                                        <p:tav tm="100000">
                                          <p:val>
                                            <p:strVal val="#ppt_x"/>
                                          </p:val>
                                        </p:tav>
                                      </p:tavLst>
                                    </p:anim>
                                    <p:anim calcmode="lin" valueType="num">
                                      <p:cBhvr additive="base">
                                        <p:cTn id="14" dur="750" fill="hold"/>
                                        <p:tgtEl>
                                          <p:spTgt spid="12"/>
                                        </p:tgtEl>
                                        <p:attrNameLst>
                                          <p:attrName>ppt_y</p:attrName>
                                        </p:attrNameLst>
                                      </p:cBhvr>
                                      <p:tavLst>
                                        <p:tav tm="0">
                                          <p:val>
                                            <p:strVal val="0-#ppt_h/2"/>
                                          </p:val>
                                        </p:tav>
                                        <p:tav tm="100000">
                                          <p:val>
                                            <p:strVal val="#ppt_y"/>
                                          </p:val>
                                        </p:tav>
                                      </p:tavLst>
                                    </p:anim>
                                  </p:childTnLst>
                                </p:cTn>
                              </p:par>
                              <p:par>
                                <p:cTn id="15" presetID="10" presetClass="entr" presetSubtype="0" fill="hold"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nodeType="withEffect">
                                  <p:stCondLst>
                                    <p:cond delay="0"/>
                                  </p:stCondLst>
                                  <p:childTnLst>
                                    <p:animMotion origin="layout" path="M 2.25428E-6 0.04607 L 2.25428E-6 2.41943E-6 " pathEditMode="relative" rAng="0" ptsTypes="AA">
                                      <p:cBhvr>
                                        <p:cTn id="19" dur="1000" fill="hold"/>
                                        <p:tgtEl>
                                          <p:spTgt spid="36"/>
                                        </p:tgtEl>
                                        <p:attrNameLst>
                                          <p:attrName>ppt_x</p:attrName>
                                          <p:attrName>ppt_y</p:attrName>
                                        </p:attrNameLst>
                                      </p:cBhvr>
                                      <p:rCtr x="0" y="-2315"/>
                                    </p:animMotion>
                                  </p:childTnLst>
                                </p:cTn>
                              </p:par>
                            </p:childTnLst>
                          </p:cTn>
                        </p:par>
                        <p:par>
                          <p:cTn id="20" fill="hold">
                            <p:stCondLst>
                              <p:cond delay="2000"/>
                            </p:stCondLst>
                            <p:childTnLst>
                              <p:par>
                                <p:cTn id="21" presetID="2" presetClass="entr" presetSubtype="1" decel="10000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270067" y="1191062"/>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Jump start your development</a:t>
            </a:r>
          </a:p>
        </p:txBody>
      </p:sp>
      <p:sp>
        <p:nvSpPr>
          <p:cNvPr id="2" name="Title 1"/>
          <p:cNvSpPr>
            <a:spLocks noGrp="1"/>
          </p:cNvSpPr>
          <p:nvPr>
            <p:ph type="title"/>
          </p:nvPr>
        </p:nvSpPr>
        <p:spPr/>
        <p:txBody>
          <a:bodyPr/>
          <a:lstStyle/>
          <a:p>
            <a:r>
              <a:rPr lang="en-US"/>
              <a:t>Increased developer productivity</a:t>
            </a:r>
          </a:p>
        </p:txBody>
      </p:sp>
      <p:sp>
        <p:nvSpPr>
          <p:cNvPr id="14" name="Panel 1"/>
          <p:cNvSpPr/>
          <p:nvPr/>
        </p:nvSpPr>
        <p:spPr bwMode="auto">
          <a:xfrm>
            <a:off x="270067" y="1912723"/>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Connector 14"/>
          <p:cNvCxnSpPr>
            <a:cxnSpLocks/>
          </p:cNvCxnSpPr>
          <p:nvPr/>
        </p:nvCxnSpPr>
        <p:spPr>
          <a:xfrm>
            <a:off x="270068" y="1842696"/>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Content Placeholder 2"/>
          <p:cNvSpPr txBox="1">
            <a:spLocks/>
          </p:cNvSpPr>
          <p:nvPr/>
        </p:nvSpPr>
        <p:spPr>
          <a:xfrm>
            <a:off x="721957" y="203328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Pre-built templates</a:t>
            </a:r>
          </a:p>
        </p:txBody>
      </p:sp>
      <p:grpSp>
        <p:nvGrpSpPr>
          <p:cNvPr id="3" name="Group 2"/>
          <p:cNvGrpSpPr/>
          <p:nvPr/>
        </p:nvGrpSpPr>
        <p:grpSpPr>
          <a:xfrm>
            <a:off x="449014" y="2097521"/>
            <a:ext cx="247077" cy="246420"/>
            <a:chOff x="448213" y="2135719"/>
            <a:chExt cx="340828" cy="339922"/>
          </a:xfrm>
        </p:grpSpPr>
        <p:grpSp>
          <p:nvGrpSpPr>
            <p:cNvPr id="29" name="Group 25"/>
            <p:cNvGrpSpPr>
              <a:grpSpLocks noChangeAspect="1"/>
            </p:cNvGrpSpPr>
            <p:nvPr/>
          </p:nvGrpSpPr>
          <p:grpSpPr bwMode="auto">
            <a:xfrm>
              <a:off x="448213" y="2204846"/>
              <a:ext cx="270795" cy="270795"/>
              <a:chOff x="3839" y="2123"/>
              <a:chExt cx="158" cy="158"/>
            </a:xfrm>
          </p:grpSpPr>
          <p:sp>
            <p:nvSpPr>
              <p:cNvPr id="31"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2"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3"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0"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34" name="Group 4"/>
          <p:cNvGrpSpPr>
            <a:grpSpLocks noChangeAspect="1"/>
          </p:cNvGrpSpPr>
          <p:nvPr/>
        </p:nvGrpSpPr>
        <p:grpSpPr bwMode="auto">
          <a:xfrm>
            <a:off x="275464" y="1374274"/>
            <a:ext cx="347613" cy="349201"/>
            <a:chOff x="-406" y="891"/>
            <a:chExt cx="219" cy="220"/>
          </a:xfrm>
          <a:solidFill>
            <a:schemeClr val="accent1"/>
          </a:solidFill>
        </p:grpSpPr>
        <p:sp>
          <p:nvSpPr>
            <p:cNvPr id="36" name="Freeform 5"/>
            <p:cNvSpPr>
              <a:spLocks noEditPoints="1"/>
            </p:cNvSpPr>
            <p:nvPr/>
          </p:nvSpPr>
          <p:spPr bwMode="auto">
            <a:xfrm>
              <a:off x="-406" y="891"/>
              <a:ext cx="219" cy="220"/>
            </a:xfrm>
            <a:custGeom>
              <a:avLst/>
              <a:gdLst>
                <a:gd name="T0" fmla="*/ 19 w 112"/>
                <a:gd name="T1" fmla="*/ 112 h 112"/>
                <a:gd name="T2" fmla="*/ 39 w 112"/>
                <a:gd name="T3" fmla="*/ 104 h 112"/>
                <a:gd name="T4" fmla="*/ 47 w 112"/>
                <a:gd name="T5" fmla="*/ 112 h 112"/>
                <a:gd name="T6" fmla="*/ 76 w 112"/>
                <a:gd name="T7" fmla="*/ 112 h 112"/>
                <a:gd name="T8" fmla="*/ 76 w 112"/>
                <a:gd name="T9" fmla="*/ 69 h 112"/>
                <a:gd name="T10" fmla="*/ 83 w 112"/>
                <a:gd name="T11" fmla="*/ 63 h 112"/>
                <a:gd name="T12" fmla="*/ 112 w 112"/>
                <a:gd name="T13" fmla="*/ 4 h 112"/>
                <a:gd name="T14" fmla="*/ 112 w 112"/>
                <a:gd name="T15" fmla="*/ 0 h 112"/>
                <a:gd name="T16" fmla="*/ 108 w 112"/>
                <a:gd name="T17" fmla="*/ 0 h 112"/>
                <a:gd name="T18" fmla="*/ 50 w 112"/>
                <a:gd name="T19" fmla="*/ 29 h 112"/>
                <a:gd name="T20" fmla="*/ 43 w 112"/>
                <a:gd name="T21" fmla="*/ 36 h 112"/>
                <a:gd name="T22" fmla="*/ 0 w 112"/>
                <a:gd name="T23" fmla="*/ 36 h 112"/>
                <a:gd name="T24" fmla="*/ 0 w 112"/>
                <a:gd name="T25" fmla="*/ 65 h 112"/>
                <a:gd name="T26" fmla="*/ 8 w 112"/>
                <a:gd name="T27" fmla="*/ 73 h 112"/>
                <a:gd name="T28" fmla="*/ 0 w 112"/>
                <a:gd name="T29" fmla="*/ 93 h 112"/>
                <a:gd name="T30" fmla="*/ 19 w 112"/>
                <a:gd name="T31" fmla="*/ 112 h 112"/>
                <a:gd name="T32" fmla="*/ 9 w 112"/>
                <a:gd name="T33" fmla="*/ 91 h 112"/>
                <a:gd name="T34" fmla="*/ 14 w 112"/>
                <a:gd name="T35" fmla="*/ 79 h 112"/>
                <a:gd name="T36" fmla="*/ 33 w 112"/>
                <a:gd name="T37" fmla="*/ 98 h 112"/>
                <a:gd name="T38" fmla="*/ 21 w 112"/>
                <a:gd name="T39" fmla="*/ 103 h 112"/>
                <a:gd name="T40" fmla="*/ 9 w 112"/>
                <a:gd name="T41" fmla="*/ 91 h 112"/>
                <a:gd name="T42" fmla="*/ 68 w 112"/>
                <a:gd name="T43" fmla="*/ 104 h 112"/>
                <a:gd name="T44" fmla="*/ 50 w 112"/>
                <a:gd name="T45" fmla="*/ 104 h 112"/>
                <a:gd name="T46" fmla="*/ 46 w 112"/>
                <a:gd name="T47" fmla="*/ 100 h 112"/>
                <a:gd name="T48" fmla="*/ 68 w 112"/>
                <a:gd name="T49" fmla="*/ 77 h 112"/>
                <a:gd name="T50" fmla="*/ 68 w 112"/>
                <a:gd name="T51" fmla="*/ 104 h 112"/>
                <a:gd name="T52" fmla="*/ 92 w 112"/>
                <a:gd name="T53" fmla="*/ 41 h 112"/>
                <a:gd name="T54" fmla="*/ 71 w 112"/>
                <a:gd name="T55" fmla="*/ 20 h 112"/>
                <a:gd name="T56" fmla="*/ 104 w 112"/>
                <a:gd name="T57" fmla="*/ 8 h 112"/>
                <a:gd name="T58" fmla="*/ 92 w 112"/>
                <a:gd name="T59" fmla="*/ 41 h 112"/>
                <a:gd name="T60" fmla="*/ 55 w 112"/>
                <a:gd name="T61" fmla="*/ 34 h 112"/>
                <a:gd name="T62" fmla="*/ 64 w 112"/>
                <a:gd name="T63" fmla="*/ 25 h 112"/>
                <a:gd name="T64" fmla="*/ 87 w 112"/>
                <a:gd name="T65" fmla="*/ 48 h 112"/>
                <a:gd name="T66" fmla="*/ 78 w 112"/>
                <a:gd name="T67" fmla="*/ 57 h 112"/>
                <a:gd name="T68" fmla="*/ 40 w 112"/>
                <a:gd name="T69" fmla="*/ 94 h 112"/>
                <a:gd name="T70" fmla="*/ 18 w 112"/>
                <a:gd name="T71" fmla="*/ 72 h 112"/>
                <a:gd name="T72" fmla="*/ 55 w 112"/>
                <a:gd name="T73" fmla="*/ 34 h 112"/>
                <a:gd name="T74" fmla="*/ 8 w 112"/>
                <a:gd name="T75" fmla="*/ 44 h 112"/>
                <a:gd name="T76" fmla="*/ 35 w 112"/>
                <a:gd name="T77" fmla="*/ 44 h 112"/>
                <a:gd name="T78" fmla="*/ 12 w 112"/>
                <a:gd name="T79" fmla="*/ 66 h 112"/>
                <a:gd name="T80" fmla="*/ 8 w 112"/>
                <a:gd name="T81" fmla="*/ 62 h 112"/>
                <a:gd name="T82" fmla="*/ 8 w 112"/>
                <a:gd name="T83" fmla="*/ 4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12">
                  <a:moveTo>
                    <a:pt x="19" y="112"/>
                  </a:moveTo>
                  <a:cubicBezTo>
                    <a:pt x="39" y="104"/>
                    <a:pt x="39" y="104"/>
                    <a:pt x="39" y="104"/>
                  </a:cubicBezTo>
                  <a:cubicBezTo>
                    <a:pt x="47" y="112"/>
                    <a:pt x="47" y="112"/>
                    <a:pt x="47" y="112"/>
                  </a:cubicBezTo>
                  <a:cubicBezTo>
                    <a:pt x="76" y="112"/>
                    <a:pt x="76" y="112"/>
                    <a:pt x="76" y="112"/>
                  </a:cubicBezTo>
                  <a:cubicBezTo>
                    <a:pt x="76" y="69"/>
                    <a:pt x="76" y="69"/>
                    <a:pt x="76" y="69"/>
                  </a:cubicBezTo>
                  <a:cubicBezTo>
                    <a:pt x="83" y="63"/>
                    <a:pt x="83" y="63"/>
                    <a:pt x="83" y="63"/>
                  </a:cubicBezTo>
                  <a:cubicBezTo>
                    <a:pt x="102" y="47"/>
                    <a:pt x="112" y="26"/>
                    <a:pt x="112" y="4"/>
                  </a:cubicBezTo>
                  <a:cubicBezTo>
                    <a:pt x="112" y="0"/>
                    <a:pt x="112" y="0"/>
                    <a:pt x="112" y="0"/>
                  </a:cubicBezTo>
                  <a:cubicBezTo>
                    <a:pt x="108" y="0"/>
                    <a:pt x="108" y="0"/>
                    <a:pt x="108" y="0"/>
                  </a:cubicBezTo>
                  <a:cubicBezTo>
                    <a:pt x="86" y="0"/>
                    <a:pt x="65" y="10"/>
                    <a:pt x="50" y="29"/>
                  </a:cubicBezTo>
                  <a:cubicBezTo>
                    <a:pt x="43" y="36"/>
                    <a:pt x="43" y="36"/>
                    <a:pt x="43" y="36"/>
                  </a:cubicBezTo>
                  <a:cubicBezTo>
                    <a:pt x="0" y="36"/>
                    <a:pt x="0" y="36"/>
                    <a:pt x="0" y="36"/>
                  </a:cubicBezTo>
                  <a:cubicBezTo>
                    <a:pt x="0" y="65"/>
                    <a:pt x="0" y="65"/>
                    <a:pt x="0" y="65"/>
                  </a:cubicBezTo>
                  <a:cubicBezTo>
                    <a:pt x="8" y="73"/>
                    <a:pt x="8" y="73"/>
                    <a:pt x="8" y="73"/>
                  </a:cubicBezTo>
                  <a:cubicBezTo>
                    <a:pt x="0" y="93"/>
                    <a:pt x="0" y="93"/>
                    <a:pt x="0" y="93"/>
                  </a:cubicBezTo>
                  <a:lnTo>
                    <a:pt x="19" y="112"/>
                  </a:lnTo>
                  <a:close/>
                  <a:moveTo>
                    <a:pt x="9" y="91"/>
                  </a:moveTo>
                  <a:cubicBezTo>
                    <a:pt x="14" y="79"/>
                    <a:pt x="14" y="79"/>
                    <a:pt x="14" y="79"/>
                  </a:cubicBezTo>
                  <a:cubicBezTo>
                    <a:pt x="33" y="98"/>
                    <a:pt x="33" y="98"/>
                    <a:pt x="33" y="98"/>
                  </a:cubicBezTo>
                  <a:cubicBezTo>
                    <a:pt x="21" y="103"/>
                    <a:pt x="21" y="103"/>
                    <a:pt x="21" y="103"/>
                  </a:cubicBezTo>
                  <a:lnTo>
                    <a:pt x="9" y="91"/>
                  </a:lnTo>
                  <a:close/>
                  <a:moveTo>
                    <a:pt x="68" y="104"/>
                  </a:moveTo>
                  <a:cubicBezTo>
                    <a:pt x="50" y="104"/>
                    <a:pt x="50" y="104"/>
                    <a:pt x="50" y="104"/>
                  </a:cubicBezTo>
                  <a:cubicBezTo>
                    <a:pt x="46" y="100"/>
                    <a:pt x="46" y="100"/>
                    <a:pt x="46" y="100"/>
                  </a:cubicBezTo>
                  <a:cubicBezTo>
                    <a:pt x="68" y="77"/>
                    <a:pt x="68" y="77"/>
                    <a:pt x="68" y="77"/>
                  </a:cubicBezTo>
                  <a:lnTo>
                    <a:pt x="68" y="104"/>
                  </a:lnTo>
                  <a:close/>
                  <a:moveTo>
                    <a:pt x="92" y="41"/>
                  </a:moveTo>
                  <a:cubicBezTo>
                    <a:pt x="71" y="20"/>
                    <a:pt x="71" y="20"/>
                    <a:pt x="71" y="20"/>
                  </a:cubicBezTo>
                  <a:cubicBezTo>
                    <a:pt x="81" y="13"/>
                    <a:pt x="92" y="9"/>
                    <a:pt x="104" y="8"/>
                  </a:cubicBezTo>
                  <a:cubicBezTo>
                    <a:pt x="103" y="20"/>
                    <a:pt x="99" y="31"/>
                    <a:pt x="92" y="41"/>
                  </a:cubicBezTo>
                  <a:close/>
                  <a:moveTo>
                    <a:pt x="55" y="34"/>
                  </a:moveTo>
                  <a:cubicBezTo>
                    <a:pt x="58" y="31"/>
                    <a:pt x="61" y="28"/>
                    <a:pt x="64" y="25"/>
                  </a:cubicBezTo>
                  <a:cubicBezTo>
                    <a:pt x="87" y="48"/>
                    <a:pt x="87" y="48"/>
                    <a:pt x="87" y="48"/>
                  </a:cubicBezTo>
                  <a:cubicBezTo>
                    <a:pt x="84" y="51"/>
                    <a:pt x="81" y="54"/>
                    <a:pt x="78" y="57"/>
                  </a:cubicBezTo>
                  <a:cubicBezTo>
                    <a:pt x="40" y="94"/>
                    <a:pt x="40" y="94"/>
                    <a:pt x="40" y="94"/>
                  </a:cubicBezTo>
                  <a:cubicBezTo>
                    <a:pt x="18" y="72"/>
                    <a:pt x="18" y="72"/>
                    <a:pt x="18" y="72"/>
                  </a:cubicBezTo>
                  <a:lnTo>
                    <a:pt x="55" y="34"/>
                  </a:lnTo>
                  <a:close/>
                  <a:moveTo>
                    <a:pt x="8" y="44"/>
                  </a:moveTo>
                  <a:cubicBezTo>
                    <a:pt x="35" y="44"/>
                    <a:pt x="35" y="44"/>
                    <a:pt x="35" y="44"/>
                  </a:cubicBezTo>
                  <a:cubicBezTo>
                    <a:pt x="12" y="66"/>
                    <a:pt x="12" y="66"/>
                    <a:pt x="12" y="66"/>
                  </a:cubicBezTo>
                  <a:cubicBezTo>
                    <a:pt x="8" y="62"/>
                    <a:pt x="8" y="62"/>
                    <a:pt x="8" y="62"/>
                  </a:cubicBezTo>
                  <a:lnTo>
                    <a:pt x="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Oval 6"/>
            <p:cNvSpPr>
              <a:spLocks noChangeArrowheads="1"/>
            </p:cNvSpPr>
            <p:nvPr/>
          </p:nvSpPr>
          <p:spPr bwMode="auto">
            <a:xfrm>
              <a:off x="-304" y="977"/>
              <a:ext cx="31" cy="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8" name="Content Placeholder 2"/>
          <p:cNvSpPr txBox="1">
            <a:spLocks/>
          </p:cNvSpPr>
          <p:nvPr/>
        </p:nvSpPr>
        <p:spPr>
          <a:xfrm>
            <a:off x="721957" y="2414235"/>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Automatic triggers</a:t>
            </a:r>
          </a:p>
        </p:txBody>
      </p:sp>
      <p:grpSp>
        <p:nvGrpSpPr>
          <p:cNvPr id="39" name="Group 38"/>
          <p:cNvGrpSpPr/>
          <p:nvPr/>
        </p:nvGrpSpPr>
        <p:grpSpPr>
          <a:xfrm>
            <a:off x="449014" y="2478467"/>
            <a:ext cx="247077" cy="246420"/>
            <a:chOff x="448213" y="2135719"/>
            <a:chExt cx="340828" cy="339922"/>
          </a:xfrm>
        </p:grpSpPr>
        <p:grpSp>
          <p:nvGrpSpPr>
            <p:cNvPr id="40" name="Group 25"/>
            <p:cNvGrpSpPr>
              <a:grpSpLocks noChangeAspect="1"/>
            </p:cNvGrpSpPr>
            <p:nvPr/>
          </p:nvGrpSpPr>
          <p:grpSpPr bwMode="auto">
            <a:xfrm>
              <a:off x="448213" y="2204846"/>
              <a:ext cx="270795" cy="270795"/>
              <a:chOff x="3839" y="2123"/>
              <a:chExt cx="158" cy="158"/>
            </a:xfrm>
          </p:grpSpPr>
          <p:sp>
            <p:nvSpPr>
              <p:cNvPr id="42"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3"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4"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1"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5" name="Content Placeholder 2"/>
          <p:cNvSpPr txBox="1">
            <a:spLocks/>
          </p:cNvSpPr>
          <p:nvPr/>
        </p:nvSpPr>
        <p:spPr>
          <a:xfrm>
            <a:off x="721957" y="2795181"/>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Declarative bindings</a:t>
            </a:r>
          </a:p>
        </p:txBody>
      </p:sp>
      <p:grpSp>
        <p:nvGrpSpPr>
          <p:cNvPr id="46" name="Group 45"/>
          <p:cNvGrpSpPr/>
          <p:nvPr/>
        </p:nvGrpSpPr>
        <p:grpSpPr>
          <a:xfrm>
            <a:off x="449014" y="2859413"/>
            <a:ext cx="247077" cy="246420"/>
            <a:chOff x="448213" y="2135719"/>
            <a:chExt cx="340828" cy="339922"/>
          </a:xfrm>
        </p:grpSpPr>
        <p:grpSp>
          <p:nvGrpSpPr>
            <p:cNvPr id="47" name="Group 25"/>
            <p:cNvGrpSpPr>
              <a:grpSpLocks noChangeAspect="1"/>
            </p:cNvGrpSpPr>
            <p:nvPr/>
          </p:nvGrpSpPr>
          <p:grpSpPr bwMode="auto">
            <a:xfrm>
              <a:off x="448213" y="2204846"/>
              <a:ext cx="270795" cy="270795"/>
              <a:chOff x="3839" y="2123"/>
              <a:chExt cx="158" cy="158"/>
            </a:xfrm>
          </p:grpSpPr>
          <p:sp>
            <p:nvSpPr>
              <p:cNvPr id="4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48"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2" name="Content Placeholder 2"/>
          <p:cNvSpPr txBox="1">
            <a:spLocks/>
          </p:cNvSpPr>
          <p:nvPr/>
        </p:nvSpPr>
        <p:spPr>
          <a:xfrm>
            <a:off x="721957" y="3176127"/>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Use existing development skills</a:t>
            </a:r>
          </a:p>
        </p:txBody>
      </p:sp>
      <p:grpSp>
        <p:nvGrpSpPr>
          <p:cNvPr id="53" name="Group 52"/>
          <p:cNvGrpSpPr/>
          <p:nvPr/>
        </p:nvGrpSpPr>
        <p:grpSpPr>
          <a:xfrm>
            <a:off x="449014" y="3240359"/>
            <a:ext cx="247077" cy="246420"/>
            <a:chOff x="448213" y="2135719"/>
            <a:chExt cx="340828" cy="339922"/>
          </a:xfrm>
        </p:grpSpPr>
        <p:grpSp>
          <p:nvGrpSpPr>
            <p:cNvPr id="54" name="Group 25"/>
            <p:cNvGrpSpPr>
              <a:grpSpLocks noChangeAspect="1"/>
            </p:cNvGrpSpPr>
            <p:nvPr/>
          </p:nvGrpSpPr>
          <p:grpSpPr bwMode="auto">
            <a:xfrm>
              <a:off x="448213" y="2204846"/>
              <a:ext cx="270795" cy="270795"/>
              <a:chOff x="3839" y="2123"/>
              <a:chExt cx="158" cy="158"/>
            </a:xfrm>
          </p:grpSpPr>
          <p:sp>
            <p:nvSpPr>
              <p:cNvPr id="5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59" name="Rectangle 58"/>
          <p:cNvSpPr/>
          <p:nvPr/>
        </p:nvSpPr>
        <p:spPr bwMode="auto">
          <a:xfrm>
            <a:off x="270067" y="3977410"/>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Orchestrate workflows easily</a:t>
            </a:r>
          </a:p>
        </p:txBody>
      </p:sp>
      <p:sp>
        <p:nvSpPr>
          <p:cNvPr id="60" name="Panel 1"/>
          <p:cNvSpPr/>
          <p:nvPr/>
        </p:nvSpPr>
        <p:spPr bwMode="auto">
          <a:xfrm>
            <a:off x="270067" y="4699071"/>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p:cNvCxnSpPr>
            <a:cxnSpLocks/>
          </p:cNvCxnSpPr>
          <p:nvPr/>
        </p:nvCxnSpPr>
        <p:spPr>
          <a:xfrm>
            <a:off x="270068" y="4629044"/>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Content Placeholder 2"/>
          <p:cNvSpPr txBox="1">
            <a:spLocks/>
          </p:cNvSpPr>
          <p:nvPr/>
        </p:nvSpPr>
        <p:spPr>
          <a:xfrm>
            <a:off x="721957" y="4819637"/>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Graphical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visua</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 designer</a:t>
            </a:r>
          </a:p>
        </p:txBody>
      </p:sp>
      <p:grpSp>
        <p:nvGrpSpPr>
          <p:cNvPr id="63" name="Group 62"/>
          <p:cNvGrpSpPr/>
          <p:nvPr/>
        </p:nvGrpSpPr>
        <p:grpSpPr>
          <a:xfrm>
            <a:off x="449014" y="4883868"/>
            <a:ext cx="247077" cy="246420"/>
            <a:chOff x="448213" y="2135719"/>
            <a:chExt cx="340828" cy="339922"/>
          </a:xfrm>
        </p:grpSpPr>
        <p:grpSp>
          <p:nvGrpSpPr>
            <p:cNvPr id="64" name="Group 25"/>
            <p:cNvGrpSpPr>
              <a:grpSpLocks noChangeAspect="1"/>
            </p:cNvGrpSpPr>
            <p:nvPr/>
          </p:nvGrpSpPr>
          <p:grpSpPr bwMode="auto">
            <a:xfrm>
              <a:off x="448213" y="2204846"/>
              <a:ext cx="270795" cy="270795"/>
              <a:chOff x="3839" y="2123"/>
              <a:chExt cx="158" cy="158"/>
            </a:xfrm>
          </p:grpSpPr>
          <p:sp>
            <p:nvSpPr>
              <p:cNvPr id="6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6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72" name="Content Placeholder 2"/>
          <p:cNvSpPr txBox="1">
            <a:spLocks/>
          </p:cNvSpPr>
          <p:nvPr/>
        </p:nvSpPr>
        <p:spPr>
          <a:xfrm>
            <a:off x="721957" y="5200583"/>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Over 100+ connectors</a:t>
            </a:r>
          </a:p>
        </p:txBody>
      </p:sp>
      <p:grpSp>
        <p:nvGrpSpPr>
          <p:cNvPr id="73" name="Group 72"/>
          <p:cNvGrpSpPr/>
          <p:nvPr/>
        </p:nvGrpSpPr>
        <p:grpSpPr>
          <a:xfrm>
            <a:off x="449014" y="5264814"/>
            <a:ext cx="247077" cy="246420"/>
            <a:chOff x="448213" y="2135719"/>
            <a:chExt cx="340828" cy="339922"/>
          </a:xfrm>
        </p:grpSpPr>
        <p:grpSp>
          <p:nvGrpSpPr>
            <p:cNvPr id="74" name="Group 25"/>
            <p:cNvGrpSpPr>
              <a:grpSpLocks noChangeAspect="1"/>
            </p:cNvGrpSpPr>
            <p:nvPr/>
          </p:nvGrpSpPr>
          <p:grpSpPr bwMode="auto">
            <a:xfrm>
              <a:off x="448213" y="2204846"/>
              <a:ext cx="270795" cy="270795"/>
              <a:chOff x="3839" y="2123"/>
              <a:chExt cx="158" cy="158"/>
            </a:xfrm>
          </p:grpSpPr>
          <p:sp>
            <p:nvSpPr>
              <p:cNvPr id="7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7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79" name="Content Placeholder 2"/>
          <p:cNvSpPr txBox="1">
            <a:spLocks/>
          </p:cNvSpPr>
          <p:nvPr/>
        </p:nvSpPr>
        <p:spPr>
          <a:xfrm>
            <a:off x="721957" y="558152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Edit, author, visualize workflows easily</a:t>
            </a:r>
          </a:p>
        </p:txBody>
      </p:sp>
      <p:grpSp>
        <p:nvGrpSpPr>
          <p:cNvPr id="80" name="Group 79"/>
          <p:cNvGrpSpPr/>
          <p:nvPr/>
        </p:nvGrpSpPr>
        <p:grpSpPr>
          <a:xfrm>
            <a:off x="449014" y="5645761"/>
            <a:ext cx="247077" cy="246420"/>
            <a:chOff x="448213" y="2135719"/>
            <a:chExt cx="340828" cy="339922"/>
          </a:xfrm>
        </p:grpSpPr>
        <p:grpSp>
          <p:nvGrpSpPr>
            <p:cNvPr id="81" name="Group 25"/>
            <p:cNvGrpSpPr>
              <a:grpSpLocks noChangeAspect="1"/>
            </p:cNvGrpSpPr>
            <p:nvPr/>
          </p:nvGrpSpPr>
          <p:grpSpPr bwMode="auto">
            <a:xfrm>
              <a:off x="448213" y="2204846"/>
              <a:ext cx="270795" cy="270795"/>
              <a:chOff x="3839" y="2123"/>
              <a:chExt cx="158" cy="158"/>
            </a:xfrm>
          </p:grpSpPr>
          <p:sp>
            <p:nvSpPr>
              <p:cNvPr id="83"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4"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5"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2"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6" name="Content Placeholder 2"/>
          <p:cNvSpPr txBox="1">
            <a:spLocks/>
          </p:cNvSpPr>
          <p:nvPr/>
        </p:nvSpPr>
        <p:spPr>
          <a:xfrm>
            <a:off x="721957" y="5962474"/>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Quickly orchestrate multiple functions</a:t>
            </a:r>
          </a:p>
        </p:txBody>
      </p:sp>
      <p:grpSp>
        <p:nvGrpSpPr>
          <p:cNvPr id="87" name="Group 86"/>
          <p:cNvGrpSpPr/>
          <p:nvPr/>
        </p:nvGrpSpPr>
        <p:grpSpPr>
          <a:xfrm>
            <a:off x="449014" y="6026707"/>
            <a:ext cx="247077" cy="246420"/>
            <a:chOff x="448213" y="2135719"/>
            <a:chExt cx="340828" cy="339922"/>
          </a:xfrm>
        </p:grpSpPr>
        <p:grpSp>
          <p:nvGrpSpPr>
            <p:cNvPr id="88" name="Group 25"/>
            <p:cNvGrpSpPr>
              <a:grpSpLocks noChangeAspect="1"/>
            </p:cNvGrpSpPr>
            <p:nvPr/>
          </p:nvGrpSpPr>
          <p:grpSpPr bwMode="auto">
            <a:xfrm>
              <a:off x="448213" y="2204846"/>
              <a:ext cx="270795" cy="270795"/>
              <a:chOff x="3839" y="2123"/>
              <a:chExt cx="158" cy="158"/>
            </a:xfrm>
          </p:grpSpPr>
          <p:sp>
            <p:nvSpPr>
              <p:cNvPr id="90"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1"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2"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9"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6" name="Freeform 10"/>
          <p:cNvSpPr>
            <a:spLocks noEditPoints="1"/>
          </p:cNvSpPr>
          <p:nvPr/>
        </p:nvSpPr>
        <p:spPr bwMode="auto">
          <a:xfrm>
            <a:off x="288163" y="4186290"/>
            <a:ext cx="317455" cy="296661"/>
          </a:xfrm>
          <a:custGeom>
            <a:avLst/>
            <a:gdLst>
              <a:gd name="T0" fmla="*/ 112 w 117"/>
              <a:gd name="T1" fmla="*/ 4 h 109"/>
              <a:gd name="T2" fmla="*/ 96 w 117"/>
              <a:gd name="T3" fmla="*/ 4 h 109"/>
              <a:gd name="T4" fmla="*/ 23 w 117"/>
              <a:gd name="T5" fmla="*/ 77 h 109"/>
              <a:gd name="T6" fmla="*/ 8 w 117"/>
              <a:gd name="T7" fmla="*/ 93 h 109"/>
              <a:gd name="T8" fmla="*/ 4 w 117"/>
              <a:gd name="T9" fmla="*/ 97 h 109"/>
              <a:gd name="T10" fmla="*/ 0 w 117"/>
              <a:gd name="T11" fmla="*/ 97 h 109"/>
              <a:gd name="T12" fmla="*/ 0 w 117"/>
              <a:gd name="T13" fmla="*/ 101 h 109"/>
              <a:gd name="T14" fmla="*/ 8 w 117"/>
              <a:gd name="T15" fmla="*/ 109 h 109"/>
              <a:gd name="T16" fmla="*/ 24 w 117"/>
              <a:gd name="T17" fmla="*/ 109 h 109"/>
              <a:gd name="T18" fmla="*/ 40 w 117"/>
              <a:gd name="T19" fmla="*/ 94 h 109"/>
              <a:gd name="T20" fmla="*/ 112 w 117"/>
              <a:gd name="T21" fmla="*/ 21 h 109"/>
              <a:gd name="T22" fmla="*/ 112 w 117"/>
              <a:gd name="T23" fmla="*/ 4 h 109"/>
              <a:gd name="T24" fmla="*/ 44 w 117"/>
              <a:gd name="T25" fmla="*/ 79 h 109"/>
              <a:gd name="T26" fmla="*/ 38 w 117"/>
              <a:gd name="T27" fmla="*/ 85 h 109"/>
              <a:gd name="T28" fmla="*/ 32 w 117"/>
              <a:gd name="T29" fmla="*/ 79 h 109"/>
              <a:gd name="T30" fmla="*/ 38 w 117"/>
              <a:gd name="T31" fmla="*/ 73 h 109"/>
              <a:gd name="T32" fmla="*/ 44 w 117"/>
              <a:gd name="T33" fmla="*/ 79 h 109"/>
              <a:gd name="T34" fmla="*/ 24 w 117"/>
              <a:gd name="T35" fmla="*/ 101 h 109"/>
              <a:gd name="T36" fmla="*/ 13 w 117"/>
              <a:gd name="T37" fmla="*/ 101 h 109"/>
              <a:gd name="T38" fmla="*/ 16 w 117"/>
              <a:gd name="T39" fmla="*/ 93 h 109"/>
              <a:gd name="T40" fmla="*/ 24 w 117"/>
              <a:gd name="T41" fmla="*/ 85 h 109"/>
              <a:gd name="T42" fmla="*/ 32 w 117"/>
              <a:gd name="T43" fmla="*/ 93 h 109"/>
              <a:gd name="T44" fmla="*/ 24 w 117"/>
              <a:gd name="T45" fmla="*/ 101 h 109"/>
              <a:gd name="T46" fmla="*/ 107 w 117"/>
              <a:gd name="T47" fmla="*/ 16 h 109"/>
              <a:gd name="T48" fmla="*/ 50 w 117"/>
              <a:gd name="T49" fmla="*/ 73 h 109"/>
              <a:gd name="T50" fmla="*/ 44 w 117"/>
              <a:gd name="T51" fmla="*/ 67 h 109"/>
              <a:gd name="T52" fmla="*/ 101 w 117"/>
              <a:gd name="T53" fmla="*/ 10 h 109"/>
              <a:gd name="T54" fmla="*/ 107 w 117"/>
              <a:gd name="T55" fmla="*/ 10 h 109"/>
              <a:gd name="T56" fmla="*/ 107 w 117"/>
              <a:gd name="T57" fmla="*/ 1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12" y="4"/>
                </a:moveTo>
                <a:cubicBezTo>
                  <a:pt x="108" y="0"/>
                  <a:pt x="100" y="0"/>
                  <a:pt x="96" y="4"/>
                </a:cubicBezTo>
                <a:cubicBezTo>
                  <a:pt x="23" y="77"/>
                  <a:pt x="23" y="77"/>
                  <a:pt x="23" y="77"/>
                </a:cubicBezTo>
                <a:cubicBezTo>
                  <a:pt x="15" y="78"/>
                  <a:pt x="8" y="84"/>
                  <a:pt x="8" y="93"/>
                </a:cubicBezTo>
                <a:cubicBezTo>
                  <a:pt x="8" y="95"/>
                  <a:pt x="6" y="97"/>
                  <a:pt x="4" y="97"/>
                </a:cubicBezTo>
                <a:cubicBezTo>
                  <a:pt x="0" y="97"/>
                  <a:pt x="0" y="97"/>
                  <a:pt x="0" y="97"/>
                </a:cubicBezTo>
                <a:cubicBezTo>
                  <a:pt x="0" y="101"/>
                  <a:pt x="0" y="101"/>
                  <a:pt x="0" y="101"/>
                </a:cubicBezTo>
                <a:cubicBezTo>
                  <a:pt x="0" y="105"/>
                  <a:pt x="4" y="109"/>
                  <a:pt x="8" y="109"/>
                </a:cubicBezTo>
                <a:cubicBezTo>
                  <a:pt x="24" y="109"/>
                  <a:pt x="24" y="109"/>
                  <a:pt x="24" y="109"/>
                </a:cubicBezTo>
                <a:cubicBezTo>
                  <a:pt x="32" y="109"/>
                  <a:pt x="39" y="102"/>
                  <a:pt x="40" y="94"/>
                </a:cubicBezTo>
                <a:cubicBezTo>
                  <a:pt x="112" y="21"/>
                  <a:pt x="112" y="21"/>
                  <a:pt x="112" y="21"/>
                </a:cubicBezTo>
                <a:cubicBezTo>
                  <a:pt x="117" y="17"/>
                  <a:pt x="117" y="9"/>
                  <a:pt x="112" y="4"/>
                </a:cubicBezTo>
                <a:close/>
                <a:moveTo>
                  <a:pt x="44" y="79"/>
                </a:moveTo>
                <a:cubicBezTo>
                  <a:pt x="38" y="85"/>
                  <a:pt x="38" y="85"/>
                  <a:pt x="38" y="85"/>
                </a:cubicBezTo>
                <a:cubicBezTo>
                  <a:pt x="36" y="83"/>
                  <a:pt x="34" y="81"/>
                  <a:pt x="32" y="79"/>
                </a:cubicBezTo>
                <a:cubicBezTo>
                  <a:pt x="38" y="73"/>
                  <a:pt x="38" y="73"/>
                  <a:pt x="38" y="73"/>
                </a:cubicBezTo>
                <a:cubicBezTo>
                  <a:pt x="41" y="74"/>
                  <a:pt x="43" y="76"/>
                  <a:pt x="44" y="79"/>
                </a:cubicBezTo>
                <a:close/>
                <a:moveTo>
                  <a:pt x="24" y="101"/>
                </a:moveTo>
                <a:cubicBezTo>
                  <a:pt x="13" y="101"/>
                  <a:pt x="13" y="101"/>
                  <a:pt x="13" y="101"/>
                </a:cubicBezTo>
                <a:cubicBezTo>
                  <a:pt x="15" y="99"/>
                  <a:pt x="16" y="96"/>
                  <a:pt x="16" y="93"/>
                </a:cubicBezTo>
                <a:cubicBezTo>
                  <a:pt x="16" y="89"/>
                  <a:pt x="20" y="85"/>
                  <a:pt x="24" y="85"/>
                </a:cubicBezTo>
                <a:cubicBezTo>
                  <a:pt x="28" y="85"/>
                  <a:pt x="32" y="89"/>
                  <a:pt x="32" y="93"/>
                </a:cubicBezTo>
                <a:cubicBezTo>
                  <a:pt x="32" y="97"/>
                  <a:pt x="28" y="101"/>
                  <a:pt x="24" y="101"/>
                </a:cubicBezTo>
                <a:close/>
                <a:moveTo>
                  <a:pt x="107" y="16"/>
                </a:moveTo>
                <a:cubicBezTo>
                  <a:pt x="50" y="73"/>
                  <a:pt x="50" y="73"/>
                  <a:pt x="50" y="73"/>
                </a:cubicBezTo>
                <a:cubicBezTo>
                  <a:pt x="48" y="71"/>
                  <a:pt x="46" y="69"/>
                  <a:pt x="44" y="67"/>
                </a:cubicBezTo>
                <a:cubicBezTo>
                  <a:pt x="101" y="10"/>
                  <a:pt x="101" y="10"/>
                  <a:pt x="101" y="10"/>
                </a:cubicBezTo>
                <a:cubicBezTo>
                  <a:pt x="103" y="9"/>
                  <a:pt x="105" y="9"/>
                  <a:pt x="107" y="10"/>
                </a:cubicBezTo>
                <a:cubicBezTo>
                  <a:pt x="108" y="12"/>
                  <a:pt x="108" y="14"/>
                  <a:pt x="107" y="16"/>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Rectangle 96"/>
          <p:cNvSpPr/>
          <p:nvPr/>
        </p:nvSpPr>
        <p:spPr bwMode="auto">
          <a:xfrm>
            <a:off x="6394227" y="1191062"/>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Build rich business apps</a:t>
            </a:r>
          </a:p>
        </p:txBody>
      </p:sp>
      <p:sp>
        <p:nvSpPr>
          <p:cNvPr id="98" name="Panel 1"/>
          <p:cNvSpPr/>
          <p:nvPr/>
        </p:nvSpPr>
        <p:spPr bwMode="auto">
          <a:xfrm>
            <a:off x="6394227" y="1912723"/>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9" name="Straight Connector 98"/>
          <p:cNvCxnSpPr>
            <a:cxnSpLocks/>
          </p:cNvCxnSpPr>
          <p:nvPr/>
        </p:nvCxnSpPr>
        <p:spPr>
          <a:xfrm>
            <a:off x="6394228" y="1842696"/>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0" name="Content Placeholder 2"/>
          <p:cNvSpPr txBox="1">
            <a:spLocks/>
          </p:cNvSpPr>
          <p:nvPr/>
        </p:nvSpPr>
        <p:spPr>
          <a:xfrm>
            <a:off x="6846118" y="203328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Integrate with </a:t>
            </a: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PowerApps</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and CDS*</a:t>
            </a:r>
          </a:p>
        </p:txBody>
      </p:sp>
      <p:grpSp>
        <p:nvGrpSpPr>
          <p:cNvPr id="101" name="Group 100"/>
          <p:cNvGrpSpPr/>
          <p:nvPr/>
        </p:nvGrpSpPr>
        <p:grpSpPr>
          <a:xfrm>
            <a:off x="6573175" y="2097521"/>
            <a:ext cx="247077" cy="246420"/>
            <a:chOff x="448213" y="2135719"/>
            <a:chExt cx="340828" cy="339922"/>
          </a:xfrm>
        </p:grpSpPr>
        <p:grpSp>
          <p:nvGrpSpPr>
            <p:cNvPr id="102" name="Group 25"/>
            <p:cNvGrpSpPr>
              <a:grpSpLocks noChangeAspect="1"/>
            </p:cNvGrpSpPr>
            <p:nvPr/>
          </p:nvGrpSpPr>
          <p:grpSpPr bwMode="auto">
            <a:xfrm>
              <a:off x="448213" y="2204846"/>
              <a:ext cx="270795" cy="270795"/>
              <a:chOff x="3839" y="2123"/>
              <a:chExt cx="158" cy="158"/>
            </a:xfrm>
          </p:grpSpPr>
          <p:sp>
            <p:nvSpPr>
              <p:cNvPr id="10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03"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0" name="Content Placeholder 2"/>
          <p:cNvSpPr txBox="1">
            <a:spLocks/>
          </p:cNvSpPr>
          <p:nvPr/>
        </p:nvSpPr>
        <p:spPr>
          <a:xfrm>
            <a:off x="6846118" y="2414235"/>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Integrate with Microsoft Flow*</a:t>
            </a:r>
          </a:p>
        </p:txBody>
      </p:sp>
      <p:grpSp>
        <p:nvGrpSpPr>
          <p:cNvPr id="111" name="Group 110"/>
          <p:cNvGrpSpPr/>
          <p:nvPr/>
        </p:nvGrpSpPr>
        <p:grpSpPr>
          <a:xfrm>
            <a:off x="6573175" y="2478467"/>
            <a:ext cx="247077" cy="246420"/>
            <a:chOff x="448213" y="2135719"/>
            <a:chExt cx="340828" cy="339922"/>
          </a:xfrm>
        </p:grpSpPr>
        <p:grpSp>
          <p:nvGrpSpPr>
            <p:cNvPr id="112" name="Group 25"/>
            <p:cNvGrpSpPr>
              <a:grpSpLocks noChangeAspect="1"/>
            </p:cNvGrpSpPr>
            <p:nvPr/>
          </p:nvGrpSpPr>
          <p:grpSpPr bwMode="auto">
            <a:xfrm>
              <a:off x="448213" y="2204846"/>
              <a:ext cx="270795" cy="270795"/>
              <a:chOff x="3839" y="2123"/>
              <a:chExt cx="158" cy="158"/>
            </a:xfrm>
          </p:grpSpPr>
          <p:sp>
            <p:nvSpPr>
              <p:cNvPr id="11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3"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7" name="Content Placeholder 2"/>
          <p:cNvSpPr txBox="1">
            <a:spLocks/>
          </p:cNvSpPr>
          <p:nvPr/>
        </p:nvSpPr>
        <p:spPr>
          <a:xfrm>
            <a:off x="6846118" y="2795181"/>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Git</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/GitHub integration</a:t>
            </a:r>
          </a:p>
        </p:txBody>
      </p:sp>
      <p:grpSp>
        <p:nvGrpSpPr>
          <p:cNvPr id="118" name="Group 117"/>
          <p:cNvGrpSpPr/>
          <p:nvPr/>
        </p:nvGrpSpPr>
        <p:grpSpPr>
          <a:xfrm>
            <a:off x="6573175" y="2859413"/>
            <a:ext cx="247077" cy="246420"/>
            <a:chOff x="448213" y="2135719"/>
            <a:chExt cx="340828" cy="339922"/>
          </a:xfrm>
        </p:grpSpPr>
        <p:grpSp>
          <p:nvGrpSpPr>
            <p:cNvPr id="119" name="Group 25"/>
            <p:cNvGrpSpPr>
              <a:grpSpLocks noChangeAspect="1"/>
            </p:cNvGrpSpPr>
            <p:nvPr/>
          </p:nvGrpSpPr>
          <p:grpSpPr bwMode="auto">
            <a:xfrm>
              <a:off x="448213" y="2204846"/>
              <a:ext cx="270795" cy="270795"/>
              <a:chOff x="3839" y="2123"/>
              <a:chExt cx="158" cy="158"/>
            </a:xfrm>
          </p:grpSpPr>
          <p:sp>
            <p:nvSpPr>
              <p:cNvPr id="121"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2"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3"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20"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32" name="Group 13"/>
          <p:cNvGrpSpPr>
            <a:grpSpLocks noChangeAspect="1"/>
          </p:cNvGrpSpPr>
          <p:nvPr/>
        </p:nvGrpSpPr>
        <p:grpSpPr bwMode="auto">
          <a:xfrm>
            <a:off x="6403932" y="1387765"/>
            <a:ext cx="225393" cy="347614"/>
            <a:chOff x="4034" y="874"/>
            <a:chExt cx="142" cy="219"/>
          </a:xfrm>
          <a:noFill/>
        </p:grpSpPr>
        <p:sp>
          <p:nvSpPr>
            <p:cNvPr id="134" name="Rectangle 14"/>
            <p:cNvSpPr>
              <a:spLocks noChangeArrowheads="1"/>
            </p:cNvSpPr>
            <p:nvPr/>
          </p:nvSpPr>
          <p:spPr bwMode="auto">
            <a:xfrm>
              <a:off x="4034" y="1046"/>
              <a:ext cx="55" cy="47"/>
            </a:xfrm>
            <a:prstGeom prst="rect">
              <a:avLst/>
            </a:prstGeom>
            <a:grpFill/>
            <a:ln w="23813"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5"/>
            <p:cNvSpPr>
              <a:spLocks noChangeArrowheads="1"/>
            </p:cNvSpPr>
            <p:nvPr/>
          </p:nvSpPr>
          <p:spPr bwMode="auto">
            <a:xfrm>
              <a:off x="4034" y="960"/>
              <a:ext cx="142" cy="55"/>
            </a:xfrm>
            <a:prstGeom prst="rect">
              <a:avLst/>
            </a:prstGeom>
            <a:grpFill/>
            <a:ln w="23813"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6" name="Rectangle 16"/>
            <p:cNvSpPr>
              <a:spLocks noChangeArrowheads="1"/>
            </p:cNvSpPr>
            <p:nvPr/>
          </p:nvSpPr>
          <p:spPr bwMode="auto">
            <a:xfrm>
              <a:off x="4034" y="874"/>
              <a:ext cx="55" cy="55"/>
            </a:xfrm>
            <a:prstGeom prst="rect">
              <a:avLst/>
            </a:prstGeom>
            <a:grpFill/>
            <a:ln w="23813"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7" name="Rectangle 17"/>
            <p:cNvSpPr>
              <a:spLocks noChangeArrowheads="1"/>
            </p:cNvSpPr>
            <p:nvPr/>
          </p:nvSpPr>
          <p:spPr bwMode="auto">
            <a:xfrm>
              <a:off x="4121" y="874"/>
              <a:ext cx="55" cy="55"/>
            </a:xfrm>
            <a:prstGeom prst="rect">
              <a:avLst/>
            </a:prstGeom>
            <a:solidFill>
              <a:schemeClr val="accent1"/>
            </a:solidFill>
            <a:ln w="23813"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38" name="Rectangle 137"/>
          <p:cNvSpPr/>
          <p:nvPr/>
        </p:nvSpPr>
        <p:spPr bwMode="auto">
          <a:xfrm>
            <a:off x="6394226" y="3977410"/>
            <a:ext cx="5414155" cy="666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Rich development tools</a:t>
            </a:r>
          </a:p>
        </p:txBody>
      </p:sp>
      <p:sp>
        <p:nvSpPr>
          <p:cNvPr id="139" name="Panel 1"/>
          <p:cNvSpPr/>
          <p:nvPr/>
        </p:nvSpPr>
        <p:spPr bwMode="auto">
          <a:xfrm>
            <a:off x="6394226" y="4699071"/>
            <a:ext cx="5491018" cy="1962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Connector 139"/>
          <p:cNvCxnSpPr>
            <a:cxnSpLocks/>
          </p:cNvCxnSpPr>
          <p:nvPr/>
        </p:nvCxnSpPr>
        <p:spPr>
          <a:xfrm>
            <a:off x="6394227" y="4629044"/>
            <a:ext cx="54907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Content Placeholder 2"/>
          <p:cNvSpPr txBox="1">
            <a:spLocks/>
          </p:cNvSpPr>
          <p:nvPr/>
        </p:nvSpPr>
        <p:spPr>
          <a:xfrm>
            <a:off x="6846117" y="4819637"/>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IDE support for visual studio</a:t>
            </a:r>
          </a:p>
        </p:txBody>
      </p:sp>
      <p:grpSp>
        <p:nvGrpSpPr>
          <p:cNvPr id="142" name="Group 141"/>
          <p:cNvGrpSpPr/>
          <p:nvPr/>
        </p:nvGrpSpPr>
        <p:grpSpPr>
          <a:xfrm>
            <a:off x="6573174" y="4883868"/>
            <a:ext cx="247077" cy="246420"/>
            <a:chOff x="448213" y="2135719"/>
            <a:chExt cx="340828" cy="339922"/>
          </a:xfrm>
        </p:grpSpPr>
        <p:grpSp>
          <p:nvGrpSpPr>
            <p:cNvPr id="143" name="Group 25"/>
            <p:cNvGrpSpPr>
              <a:grpSpLocks noChangeAspect="1"/>
            </p:cNvGrpSpPr>
            <p:nvPr/>
          </p:nvGrpSpPr>
          <p:grpSpPr bwMode="auto">
            <a:xfrm>
              <a:off x="448213" y="2204846"/>
              <a:ext cx="270795" cy="270795"/>
              <a:chOff x="3839" y="2123"/>
              <a:chExt cx="158" cy="158"/>
            </a:xfrm>
          </p:grpSpPr>
          <p:sp>
            <p:nvSpPr>
              <p:cNvPr id="145"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6"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7"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4"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8" name="Content Placeholder 2"/>
          <p:cNvSpPr txBox="1">
            <a:spLocks/>
          </p:cNvSpPr>
          <p:nvPr/>
        </p:nvSpPr>
        <p:spPr>
          <a:xfrm>
            <a:off x="6846117" y="5200583"/>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F5 and visual debugging</a:t>
            </a:r>
          </a:p>
        </p:txBody>
      </p:sp>
      <p:grpSp>
        <p:nvGrpSpPr>
          <p:cNvPr id="149" name="Group 148"/>
          <p:cNvGrpSpPr/>
          <p:nvPr/>
        </p:nvGrpSpPr>
        <p:grpSpPr>
          <a:xfrm>
            <a:off x="6573174" y="5264814"/>
            <a:ext cx="247077" cy="246420"/>
            <a:chOff x="448213" y="2135719"/>
            <a:chExt cx="340828" cy="339922"/>
          </a:xfrm>
        </p:grpSpPr>
        <p:grpSp>
          <p:nvGrpSpPr>
            <p:cNvPr id="150" name="Group 25"/>
            <p:cNvGrpSpPr>
              <a:grpSpLocks noChangeAspect="1"/>
            </p:cNvGrpSpPr>
            <p:nvPr/>
          </p:nvGrpSpPr>
          <p:grpSpPr bwMode="auto">
            <a:xfrm>
              <a:off x="448213" y="2204846"/>
              <a:ext cx="270795" cy="270795"/>
              <a:chOff x="3839" y="2123"/>
              <a:chExt cx="158" cy="158"/>
            </a:xfrm>
          </p:grpSpPr>
          <p:sp>
            <p:nvSpPr>
              <p:cNvPr id="152"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3"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4"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1"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5" name="Content Placeholder 2"/>
          <p:cNvSpPr txBox="1">
            <a:spLocks/>
          </p:cNvSpPr>
          <p:nvPr/>
        </p:nvSpPr>
        <p:spPr>
          <a:xfrm>
            <a:off x="6846117" y="5581529"/>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Verbose debugging</a:t>
            </a:r>
          </a:p>
        </p:txBody>
      </p:sp>
      <p:grpSp>
        <p:nvGrpSpPr>
          <p:cNvPr id="156" name="Group 155"/>
          <p:cNvGrpSpPr/>
          <p:nvPr/>
        </p:nvGrpSpPr>
        <p:grpSpPr>
          <a:xfrm>
            <a:off x="6573174" y="5645761"/>
            <a:ext cx="247077" cy="246420"/>
            <a:chOff x="448213" y="2135719"/>
            <a:chExt cx="340828" cy="339922"/>
          </a:xfrm>
        </p:grpSpPr>
        <p:grpSp>
          <p:nvGrpSpPr>
            <p:cNvPr id="157" name="Group 25"/>
            <p:cNvGrpSpPr>
              <a:grpSpLocks noChangeAspect="1"/>
            </p:cNvGrpSpPr>
            <p:nvPr/>
          </p:nvGrpSpPr>
          <p:grpSpPr bwMode="auto">
            <a:xfrm>
              <a:off x="448213" y="2204846"/>
              <a:ext cx="270795" cy="270795"/>
              <a:chOff x="3839" y="2123"/>
              <a:chExt cx="158" cy="158"/>
            </a:xfrm>
          </p:grpSpPr>
          <p:sp>
            <p:nvSpPr>
              <p:cNvPr id="15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8"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2" name="Content Placeholder 2"/>
          <p:cNvSpPr txBox="1">
            <a:spLocks/>
          </p:cNvSpPr>
          <p:nvPr/>
        </p:nvSpPr>
        <p:spPr>
          <a:xfrm>
            <a:off x="6846117" y="5962474"/>
            <a:ext cx="4962264" cy="378728"/>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Local SDK/runtime</a:t>
            </a:r>
          </a:p>
        </p:txBody>
      </p:sp>
      <p:grpSp>
        <p:nvGrpSpPr>
          <p:cNvPr id="163" name="Group 162"/>
          <p:cNvGrpSpPr/>
          <p:nvPr/>
        </p:nvGrpSpPr>
        <p:grpSpPr>
          <a:xfrm>
            <a:off x="6573174" y="6026707"/>
            <a:ext cx="247077" cy="246420"/>
            <a:chOff x="448213" y="2135719"/>
            <a:chExt cx="340828" cy="339922"/>
          </a:xfrm>
        </p:grpSpPr>
        <p:grpSp>
          <p:nvGrpSpPr>
            <p:cNvPr id="164" name="Group 25"/>
            <p:cNvGrpSpPr>
              <a:grpSpLocks noChangeAspect="1"/>
            </p:cNvGrpSpPr>
            <p:nvPr/>
          </p:nvGrpSpPr>
          <p:grpSpPr bwMode="auto">
            <a:xfrm>
              <a:off x="448213" y="2204846"/>
              <a:ext cx="270795" cy="270795"/>
              <a:chOff x="3839" y="2123"/>
              <a:chExt cx="158" cy="158"/>
            </a:xfrm>
          </p:grpSpPr>
          <p:sp>
            <p:nvSpPr>
              <p:cNvPr id="16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5" name="Freeform 5"/>
            <p:cNvSpPr>
              <a:spLocks/>
            </p:cNvSpPr>
            <p:nvPr/>
          </p:nvSpPr>
          <p:spPr bwMode="auto">
            <a:xfrm>
              <a:off x="482451" y="2135719"/>
              <a:ext cx="306590" cy="272350"/>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71" name="Group 20"/>
          <p:cNvGrpSpPr>
            <a:grpSpLocks noChangeAspect="1"/>
          </p:cNvGrpSpPr>
          <p:nvPr/>
        </p:nvGrpSpPr>
        <p:grpSpPr bwMode="auto">
          <a:xfrm>
            <a:off x="6391234" y="4173426"/>
            <a:ext cx="250789" cy="362681"/>
            <a:chOff x="3872" y="2629"/>
            <a:chExt cx="130" cy="188"/>
          </a:xfrm>
        </p:grpSpPr>
        <p:sp>
          <p:nvSpPr>
            <p:cNvPr id="173" name="Line 21"/>
            <p:cNvSpPr>
              <a:spLocks noChangeShapeType="1"/>
            </p:cNvSpPr>
            <p:nvPr/>
          </p:nvSpPr>
          <p:spPr bwMode="auto">
            <a:xfrm>
              <a:off x="3872" y="2728"/>
              <a:ext cx="63" cy="0"/>
            </a:xfrm>
            <a:prstGeom prst="line">
              <a:avLst/>
            </a:prstGeom>
            <a:noFill/>
            <a:ln w="206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22"/>
            <p:cNvSpPr>
              <a:spLocks/>
            </p:cNvSpPr>
            <p:nvPr/>
          </p:nvSpPr>
          <p:spPr bwMode="auto">
            <a:xfrm>
              <a:off x="3890" y="2629"/>
              <a:ext cx="26" cy="35"/>
            </a:xfrm>
            <a:custGeom>
              <a:avLst/>
              <a:gdLst>
                <a:gd name="T0" fmla="*/ 13 w 26"/>
                <a:gd name="T1" fmla="*/ 35 h 35"/>
                <a:gd name="T2" fmla="*/ 26 w 26"/>
                <a:gd name="T3" fmla="*/ 23 h 35"/>
                <a:gd name="T4" fmla="*/ 26 w 26"/>
                <a:gd name="T5" fmla="*/ 0 h 35"/>
                <a:gd name="T6" fmla="*/ 0 w 26"/>
                <a:gd name="T7" fmla="*/ 0 h 35"/>
                <a:gd name="T8" fmla="*/ 0 w 26"/>
                <a:gd name="T9" fmla="*/ 23 h 35"/>
                <a:gd name="T10" fmla="*/ 13 w 26"/>
                <a:gd name="T11" fmla="*/ 35 h 35"/>
              </a:gdLst>
              <a:ahLst/>
              <a:cxnLst>
                <a:cxn ang="0">
                  <a:pos x="T0" y="T1"/>
                </a:cxn>
                <a:cxn ang="0">
                  <a:pos x="T2" y="T3"/>
                </a:cxn>
                <a:cxn ang="0">
                  <a:pos x="T4" y="T5"/>
                </a:cxn>
                <a:cxn ang="0">
                  <a:pos x="T6" y="T7"/>
                </a:cxn>
                <a:cxn ang="0">
                  <a:pos x="T8" y="T9"/>
                </a:cxn>
                <a:cxn ang="0">
                  <a:pos x="T10" y="T11"/>
                </a:cxn>
              </a:cxnLst>
              <a:rect l="0" t="0" r="r" b="b"/>
              <a:pathLst>
                <a:path w="26" h="35">
                  <a:moveTo>
                    <a:pt x="13" y="35"/>
                  </a:moveTo>
                  <a:lnTo>
                    <a:pt x="26" y="23"/>
                  </a:lnTo>
                  <a:lnTo>
                    <a:pt x="26" y="0"/>
                  </a:lnTo>
                  <a:lnTo>
                    <a:pt x="0" y="0"/>
                  </a:lnTo>
                  <a:lnTo>
                    <a:pt x="0" y="23"/>
                  </a:lnTo>
                  <a:lnTo>
                    <a:pt x="13" y="35"/>
                  </a:lnTo>
                  <a:close/>
                </a:path>
              </a:pathLst>
            </a:custGeom>
            <a:noFill/>
            <a:ln w="206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Line 23"/>
            <p:cNvSpPr>
              <a:spLocks noChangeShapeType="1"/>
            </p:cNvSpPr>
            <p:nvPr/>
          </p:nvSpPr>
          <p:spPr bwMode="auto">
            <a:xfrm>
              <a:off x="3903" y="2664"/>
              <a:ext cx="0" cy="64"/>
            </a:xfrm>
            <a:prstGeom prst="line">
              <a:avLst/>
            </a:prstGeom>
            <a:noFill/>
            <a:ln w="206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24"/>
            <p:cNvSpPr>
              <a:spLocks/>
            </p:cNvSpPr>
            <p:nvPr/>
          </p:nvSpPr>
          <p:spPr bwMode="auto">
            <a:xfrm>
              <a:off x="3890" y="2728"/>
              <a:ext cx="26" cy="89"/>
            </a:xfrm>
            <a:custGeom>
              <a:avLst/>
              <a:gdLst>
                <a:gd name="T0" fmla="*/ 16 w 16"/>
                <a:gd name="T1" fmla="*/ 0 h 57"/>
                <a:gd name="T2" fmla="*/ 16 w 16"/>
                <a:gd name="T3" fmla="*/ 48 h 57"/>
                <a:gd name="T4" fmla="*/ 8 w 16"/>
                <a:gd name="T5" fmla="*/ 57 h 57"/>
                <a:gd name="T6" fmla="*/ 8 w 16"/>
                <a:gd name="T7" fmla="*/ 57 h 57"/>
                <a:gd name="T8" fmla="*/ 0 w 16"/>
                <a:gd name="T9" fmla="*/ 48 h 57"/>
                <a:gd name="T10" fmla="*/ 0 w 16"/>
                <a:gd name="T11" fmla="*/ 0 h 57"/>
              </a:gdLst>
              <a:ahLst/>
              <a:cxnLst>
                <a:cxn ang="0">
                  <a:pos x="T0" y="T1"/>
                </a:cxn>
                <a:cxn ang="0">
                  <a:pos x="T2" y="T3"/>
                </a:cxn>
                <a:cxn ang="0">
                  <a:pos x="T4" y="T5"/>
                </a:cxn>
                <a:cxn ang="0">
                  <a:pos x="T6" y="T7"/>
                </a:cxn>
                <a:cxn ang="0">
                  <a:pos x="T8" y="T9"/>
                </a:cxn>
                <a:cxn ang="0">
                  <a:pos x="T10" y="T11"/>
                </a:cxn>
              </a:cxnLst>
              <a:rect l="0" t="0" r="r" b="b"/>
              <a:pathLst>
                <a:path w="16" h="57">
                  <a:moveTo>
                    <a:pt x="16" y="0"/>
                  </a:moveTo>
                  <a:cubicBezTo>
                    <a:pt x="16" y="48"/>
                    <a:pt x="16" y="48"/>
                    <a:pt x="16" y="48"/>
                  </a:cubicBezTo>
                  <a:cubicBezTo>
                    <a:pt x="16" y="53"/>
                    <a:pt x="13" y="57"/>
                    <a:pt x="8" y="57"/>
                  </a:cubicBezTo>
                  <a:cubicBezTo>
                    <a:pt x="8" y="57"/>
                    <a:pt x="8" y="57"/>
                    <a:pt x="8" y="57"/>
                  </a:cubicBezTo>
                  <a:cubicBezTo>
                    <a:pt x="3" y="57"/>
                    <a:pt x="0" y="53"/>
                    <a:pt x="0" y="48"/>
                  </a:cubicBezTo>
                  <a:cubicBezTo>
                    <a:pt x="0" y="0"/>
                    <a:pt x="0" y="0"/>
                    <a:pt x="0" y="0"/>
                  </a:cubicBezTo>
                </a:path>
              </a:pathLst>
            </a:custGeom>
            <a:noFill/>
            <a:ln w="206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25"/>
            <p:cNvSpPr>
              <a:spLocks/>
            </p:cNvSpPr>
            <p:nvPr/>
          </p:nvSpPr>
          <p:spPr bwMode="auto">
            <a:xfrm>
              <a:off x="3942" y="2629"/>
              <a:ext cx="60" cy="188"/>
            </a:xfrm>
            <a:custGeom>
              <a:avLst/>
              <a:gdLst>
                <a:gd name="T0" fmla="*/ 27 w 38"/>
                <a:gd name="T1" fmla="*/ 112 h 121"/>
                <a:gd name="T2" fmla="*/ 19 w 38"/>
                <a:gd name="T3" fmla="*/ 121 h 121"/>
                <a:gd name="T4" fmla="*/ 19 w 38"/>
                <a:gd name="T5" fmla="*/ 121 h 121"/>
                <a:gd name="T6" fmla="*/ 11 w 38"/>
                <a:gd name="T7" fmla="*/ 112 h 121"/>
                <a:gd name="T8" fmla="*/ 11 w 38"/>
                <a:gd name="T9" fmla="*/ 37 h 121"/>
                <a:gd name="T10" fmla="*/ 0 w 38"/>
                <a:gd name="T11" fmla="*/ 19 h 121"/>
                <a:gd name="T12" fmla="*/ 19 w 38"/>
                <a:gd name="T13" fmla="*/ 0 h 121"/>
                <a:gd name="T14" fmla="*/ 38 w 38"/>
                <a:gd name="T15" fmla="*/ 19 h 121"/>
                <a:gd name="T16" fmla="*/ 27 w 38"/>
                <a:gd name="T17" fmla="*/ 37 h 121"/>
                <a:gd name="T18" fmla="*/ 27 w 38"/>
                <a:gd name="T19" fmla="*/ 11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21">
                  <a:moveTo>
                    <a:pt x="27" y="112"/>
                  </a:moveTo>
                  <a:cubicBezTo>
                    <a:pt x="27" y="117"/>
                    <a:pt x="24" y="121"/>
                    <a:pt x="19" y="121"/>
                  </a:cubicBezTo>
                  <a:cubicBezTo>
                    <a:pt x="19" y="121"/>
                    <a:pt x="19" y="121"/>
                    <a:pt x="19" y="121"/>
                  </a:cubicBezTo>
                  <a:cubicBezTo>
                    <a:pt x="14" y="121"/>
                    <a:pt x="11" y="117"/>
                    <a:pt x="11" y="112"/>
                  </a:cubicBezTo>
                  <a:cubicBezTo>
                    <a:pt x="11" y="37"/>
                    <a:pt x="11" y="37"/>
                    <a:pt x="11" y="37"/>
                  </a:cubicBezTo>
                  <a:cubicBezTo>
                    <a:pt x="4" y="34"/>
                    <a:pt x="0" y="27"/>
                    <a:pt x="0" y="19"/>
                  </a:cubicBezTo>
                  <a:cubicBezTo>
                    <a:pt x="0" y="9"/>
                    <a:pt x="8" y="0"/>
                    <a:pt x="19" y="0"/>
                  </a:cubicBezTo>
                  <a:cubicBezTo>
                    <a:pt x="30" y="0"/>
                    <a:pt x="38" y="9"/>
                    <a:pt x="38" y="19"/>
                  </a:cubicBezTo>
                  <a:cubicBezTo>
                    <a:pt x="38" y="27"/>
                    <a:pt x="34" y="34"/>
                    <a:pt x="27" y="37"/>
                  </a:cubicBezTo>
                  <a:lnTo>
                    <a:pt x="27" y="112"/>
                  </a:lnTo>
                  <a:close/>
                </a:path>
              </a:pathLst>
            </a:custGeom>
            <a:noFill/>
            <a:ln w="206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8" name="Line 26"/>
            <p:cNvSpPr>
              <a:spLocks noChangeShapeType="1"/>
            </p:cNvSpPr>
            <p:nvPr/>
          </p:nvSpPr>
          <p:spPr bwMode="auto">
            <a:xfrm>
              <a:off x="3972" y="2633"/>
              <a:ext cx="0" cy="24"/>
            </a:xfrm>
            <a:prstGeom prst="line">
              <a:avLst/>
            </a:prstGeom>
            <a:noFill/>
            <a:ln w="20638"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12128586"/>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74"/>
          <p:cNvGrpSpPr>
            <a:grpSpLocks noChangeAspect="1"/>
          </p:cNvGrpSpPr>
          <p:nvPr/>
        </p:nvGrpSpPr>
        <p:grpSpPr bwMode="auto">
          <a:xfrm>
            <a:off x="880385" y="5004593"/>
            <a:ext cx="1428972" cy="796075"/>
            <a:chOff x="2910" y="1139"/>
            <a:chExt cx="937" cy="522"/>
          </a:xfrm>
        </p:grpSpPr>
        <p:sp>
          <p:nvSpPr>
            <p:cNvPr id="83" name="Freeform 75"/>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76"/>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Rectangle 77"/>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Rectangle 78"/>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Rectangle 79"/>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Rectangle 80"/>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Rectangle 81"/>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Rectangle 82"/>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Rectangle 83"/>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Rectangle 84"/>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Rectangle 85"/>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Rectangle 86"/>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Rectangle 87"/>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Rectangle 88"/>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Rectangle 89"/>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5" name="Rectangle 90"/>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Rectangle 91"/>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Rectangle 92"/>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Rectangle 93"/>
            <p:cNvSpPr>
              <a:spLocks noChangeArrowheads="1"/>
            </p:cNvSpPr>
            <p:nvPr/>
          </p:nvSpPr>
          <p:spPr bwMode="auto">
            <a:xfrm>
              <a:off x="3222" y="1193"/>
              <a:ext cx="275" cy="46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Rectangle 94"/>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Rectangle 95"/>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Rectangle 96"/>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Rectangle 97"/>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Rectangle 98"/>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6" name="Rectangle 99"/>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Rectangle 100"/>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Rectangle 101"/>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Rectangle 102"/>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0" name="Rectangle 103"/>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1" name="Rectangle 104"/>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Rectangle 105"/>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3" name="Rectangle 106"/>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43" tIns="43920" rIns="87843" bIns="43920" numCol="1" anchor="t" anchorCtr="0" compatLnSpc="1">
              <a:prstTxWarp prst="textNoShape">
                <a:avLst/>
              </a:prstTxWarp>
            </a:bodyPr>
            <a:lstStyle/>
            <a:p>
              <a:pPr marL="0" marR="0" lvl="0" indent="0" algn="l" defTabSz="878221"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7" name="TextBox 66"/>
          <p:cNvSpPr txBox="1"/>
          <p:nvPr/>
        </p:nvSpPr>
        <p:spPr>
          <a:xfrm rot="16200000">
            <a:off x="-1573063" y="3658727"/>
            <a:ext cx="4445614" cy="53294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65" b="1" i="0" u="none" strike="noStrike" kern="0" cap="none" spc="294"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VALUE TO BUSINESS</a:t>
            </a:r>
          </a:p>
        </p:txBody>
      </p:sp>
      <p:sp>
        <p:nvSpPr>
          <p:cNvPr id="99" name="TextBox 98"/>
          <p:cNvSpPr txBox="1"/>
          <p:nvPr/>
        </p:nvSpPr>
        <p:spPr>
          <a:xfrm>
            <a:off x="4231599" y="6188235"/>
            <a:ext cx="3398408" cy="53294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65" b="1" i="0" u="none" strike="noStrike" kern="0" cap="none" spc="294"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TIME</a:t>
            </a:r>
          </a:p>
        </p:txBody>
      </p:sp>
      <p:sp>
        <p:nvSpPr>
          <p:cNvPr id="100" name="TextBox 99"/>
          <p:cNvSpPr txBox="1"/>
          <p:nvPr/>
        </p:nvSpPr>
        <p:spPr>
          <a:xfrm>
            <a:off x="2531357" y="4187316"/>
            <a:ext cx="1303993" cy="523091"/>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6250855" y="3147362"/>
            <a:ext cx="1480346" cy="52326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505050"/>
                    </a:gs>
                    <a:gs pos="100000">
                      <a:srgbClr val="505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2" name="Rectangle 57"/>
          <p:cNvSpPr/>
          <p:nvPr/>
        </p:nvSpPr>
        <p:spPr bwMode="auto">
          <a:xfrm>
            <a:off x="5241987" y="1788895"/>
            <a:ext cx="6408311" cy="440003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2"/>
          <p:cNvSpPr/>
          <p:nvPr/>
        </p:nvSpPr>
        <p:spPr bwMode="auto">
          <a:xfrm>
            <a:off x="854402" y="4478249"/>
            <a:ext cx="10795893" cy="173384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9" name="Straight Arrow Connector 118"/>
          <p:cNvCxnSpPr/>
          <p:nvPr/>
        </p:nvCxnSpPr>
        <p:spPr>
          <a:xfrm flipV="1">
            <a:off x="869041" y="1702391"/>
            <a:ext cx="0" cy="448584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3267" y="290405"/>
            <a:ext cx="11540987" cy="899409"/>
          </a:xfrm>
        </p:spPr>
        <p:txBody>
          <a:bodyPr/>
          <a:lstStyle/>
          <a:p>
            <a:r>
              <a:rPr lang="en-US" sz="4312"/>
              <a:t>Where does </a:t>
            </a:r>
            <a:r>
              <a:rPr lang="en-US" sz="4312" err="1"/>
              <a:t>Serverless</a:t>
            </a:r>
            <a:r>
              <a:rPr lang="en-US" sz="4312"/>
              <a:t> sit?</a:t>
            </a:r>
          </a:p>
        </p:txBody>
      </p:sp>
      <p:cxnSp>
        <p:nvCxnSpPr>
          <p:cNvPr id="118" name="Straight Arrow Connector 117"/>
          <p:cNvCxnSpPr/>
          <p:nvPr/>
        </p:nvCxnSpPr>
        <p:spPr>
          <a:xfrm>
            <a:off x="854405" y="6196746"/>
            <a:ext cx="10898011"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835" y="3873466"/>
            <a:ext cx="992557"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PaaS</a:t>
            </a:r>
          </a:p>
        </p:txBody>
      </p:sp>
      <p:sp>
        <p:nvSpPr>
          <p:cNvPr id="50" name="TextBox 49"/>
          <p:cNvSpPr txBox="1"/>
          <p:nvPr/>
        </p:nvSpPr>
        <p:spPr>
          <a:xfrm>
            <a:off x="9267602" y="5123198"/>
            <a:ext cx="903020"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IaaS</a:t>
            </a:r>
          </a:p>
        </p:txBody>
      </p:sp>
      <p:cxnSp>
        <p:nvCxnSpPr>
          <p:cNvPr id="5" name="Straight Connector 4"/>
          <p:cNvCxnSpPr/>
          <p:nvPr/>
        </p:nvCxnSpPr>
        <p:spPr>
          <a:xfrm>
            <a:off x="10664715" y="2620688"/>
            <a:ext cx="972407"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Isosceles Triangle 5"/>
          <p:cNvSpPr/>
          <p:nvPr/>
        </p:nvSpPr>
        <p:spPr bwMode="auto">
          <a:xfrm>
            <a:off x="9808081" y="1702391"/>
            <a:ext cx="1829041" cy="1452065"/>
          </a:xfrm>
          <a:prstGeom prst="triangle">
            <a:avLst>
              <a:gd name="adj" fmla="val 10000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Connector: Elbow 8"/>
          <p:cNvCxnSpPr>
            <a:cxnSpLocks/>
            <a:stCxn id="101" idx="3"/>
          </p:cNvCxnSpPr>
          <p:nvPr/>
        </p:nvCxnSpPr>
        <p:spPr>
          <a:xfrm>
            <a:off x="7731201" y="3408998"/>
            <a:ext cx="714941" cy="662181"/>
          </a:xfrm>
          <a:prstGeom prst="bentConnector3">
            <a:avLst/>
          </a:prstGeom>
          <a:ln w="57150">
            <a:solidFill>
              <a:srgbClr val="00205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p:cNvCxnSpPr>
            <a:stCxn id="100" idx="3"/>
          </p:cNvCxnSpPr>
          <p:nvPr/>
        </p:nvCxnSpPr>
        <p:spPr>
          <a:xfrm>
            <a:off x="3835350" y="4448862"/>
            <a:ext cx="442686" cy="1116949"/>
          </a:xfrm>
          <a:prstGeom prst="bentConnector2">
            <a:avLst/>
          </a:prstGeom>
          <a:ln w="5715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a:off x="10360400" y="3002529"/>
            <a:ext cx="837200" cy="6681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p:nvSpPr>
        <p:spPr bwMode="auto">
          <a:xfrm>
            <a:off x="9999363" y="2804545"/>
            <a:ext cx="1563872" cy="117607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p:cNvSpPr txBox="1"/>
          <p:nvPr/>
        </p:nvSpPr>
        <p:spPr>
          <a:xfrm>
            <a:off x="10083522" y="3138469"/>
            <a:ext cx="1486301" cy="506829"/>
          </a:xfrm>
          <a:prstGeom prst="rect">
            <a:avLst/>
          </a:prstGeom>
          <a:noFill/>
        </p:spPr>
        <p:txBody>
          <a:bodyPr wrap="square" lIns="179259" tIns="143407" rIns="179259" bIns="14340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1567" b="1" i="0" u="none" strike="noStrike" kern="1200" cap="none" spc="0" normalizeH="0" baseline="0" noProof="0" err="1">
                <a:ln>
                  <a:noFill/>
                </a:ln>
                <a:solidFill>
                  <a:srgbClr val="505050"/>
                </a:solidFill>
                <a:effectLst/>
                <a:uLnTx/>
                <a:uFillTx/>
                <a:latin typeface="Segoe UI"/>
                <a:ea typeface="+mn-ea"/>
                <a:cs typeface="+mn-cs"/>
              </a:rPr>
              <a:t>Serverless</a:t>
            </a:r>
            <a:endParaRPr kumimoji="0" lang="en-US" sz="1567" b="1"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8863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5153592" y="3491784"/>
            <a:ext cx="857253" cy="5748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241" y="289957"/>
            <a:ext cx="12251137" cy="899537"/>
          </a:xfrm>
        </p:spPr>
        <p:txBody>
          <a:bodyPr/>
          <a:lstStyle/>
          <a:p>
            <a:r>
              <a:rPr lang="en-US" sz="4607"/>
              <a:t>Then PaaS, critical for digital transformation </a:t>
            </a:r>
          </a:p>
        </p:txBody>
      </p:sp>
      <p:grpSp>
        <p:nvGrpSpPr>
          <p:cNvPr id="140" name="Group 139"/>
          <p:cNvGrpSpPr/>
          <p:nvPr/>
        </p:nvGrpSpPr>
        <p:grpSpPr>
          <a:xfrm>
            <a:off x="5438841" y="2790584"/>
            <a:ext cx="1314317" cy="1314317"/>
            <a:chOff x="5547902" y="2127586"/>
            <a:chExt cx="1340672" cy="1340672"/>
          </a:xfrm>
        </p:grpSpPr>
        <p:sp>
          <p:nvSpPr>
            <p:cNvPr id="141" name="Oval 140"/>
            <p:cNvSpPr/>
            <p:nvPr/>
          </p:nvSpPr>
          <p:spPr bwMode="auto">
            <a:xfrm>
              <a:off x="554790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2" name="Group 16"/>
            <p:cNvGrpSpPr>
              <a:grpSpLocks noChangeAspect="1"/>
            </p:cNvGrpSpPr>
            <p:nvPr/>
          </p:nvGrpSpPr>
          <p:grpSpPr bwMode="auto">
            <a:xfrm>
              <a:off x="5824049" y="2333627"/>
              <a:ext cx="770389" cy="891106"/>
              <a:chOff x="13" y="7"/>
              <a:chExt cx="351" cy="406"/>
            </a:xfrm>
          </p:grpSpPr>
          <p:sp>
            <p:nvSpPr>
              <p:cNvPr id="143"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4"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Line 19"/>
              <p:cNvSpPr>
                <a:spLocks noChangeShapeType="1"/>
              </p:cNvSpPr>
              <p:nvPr/>
            </p:nvSpPr>
            <p:spPr bwMode="auto">
              <a:xfrm>
                <a:off x="288"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6"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7"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8" name="Line 22"/>
              <p:cNvSpPr>
                <a:spLocks noChangeShapeType="1"/>
              </p:cNvSpPr>
              <p:nvPr/>
            </p:nvSpPr>
            <p:spPr bwMode="auto">
              <a:xfrm>
                <a:off x="89" y="282"/>
                <a:ext cx="0" cy="93"/>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9"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26"/>
              <p:cNvSpPr>
                <a:spLocks noChangeShapeType="1"/>
              </p:cNvSpPr>
              <p:nvPr/>
            </p:nvSpPr>
            <p:spPr bwMode="auto">
              <a:xfrm>
                <a:off x="189" y="96"/>
                <a:ext cx="0" cy="87"/>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55" name="Group 154"/>
          <p:cNvGrpSpPr/>
          <p:nvPr/>
        </p:nvGrpSpPr>
        <p:grpSpPr>
          <a:xfrm>
            <a:off x="2720597" y="2790584"/>
            <a:ext cx="1314317" cy="1314317"/>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8157086" y="2790584"/>
            <a:ext cx="1314317" cy="1314317"/>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4144973" y="3423239"/>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6863218" y="3423239"/>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3" name="Freeform 50"/>
          <p:cNvSpPr>
            <a:spLocks/>
          </p:cNvSpPr>
          <p:nvPr/>
        </p:nvSpPr>
        <p:spPr bwMode="auto">
          <a:xfrm flipH="1">
            <a:off x="6394809" y="2879678"/>
            <a:ext cx="602346" cy="403926"/>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TextBox 63"/>
          <p:cNvSpPr txBox="1"/>
          <p:nvPr/>
        </p:nvSpPr>
        <p:spPr>
          <a:xfrm>
            <a:off x="4198616" y="2011194"/>
            <a:ext cx="3787893"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65" name="TextBox 64"/>
          <p:cNvSpPr txBox="1"/>
          <p:nvPr/>
        </p:nvSpPr>
        <p:spPr>
          <a:xfrm>
            <a:off x="4185604" y="1643923"/>
            <a:ext cx="4015585" cy="31854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66" name="TextBox 65"/>
          <p:cNvSpPr txBox="1"/>
          <p:nvPr/>
        </p:nvSpPr>
        <p:spPr>
          <a:xfrm>
            <a:off x="3297826" y="1276653"/>
            <a:ext cx="5589473"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67" name="TextBox 66"/>
          <p:cNvSpPr txBox="1"/>
          <p:nvPr/>
        </p:nvSpPr>
        <p:spPr>
          <a:xfrm>
            <a:off x="4968004" y="2378465"/>
            <a:ext cx="2249118" cy="31681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7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7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Tree>
    <p:extLst>
      <p:ext uri="{BB962C8B-B14F-4D97-AF65-F5344CB8AC3E}">
        <p14:creationId xmlns:p14="http://schemas.microsoft.com/office/powerpoint/2010/main" val="305850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par>
                                <p:cTn id="10" presetID="10" presetClass="entr" presetSubtype="0" fill="hold" grpId="0" nodeType="withEffect">
                                  <p:stCondLst>
                                    <p:cond delay="35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350"/>
                                  </p:stCondLst>
                                  <p:childTnLst>
                                    <p:animMotion origin="layout" path="M 1.72326E-6 3.27281E-6 L -0.03676 3.27281E-6 " pathEditMode="relative" rAng="0" ptsTypes="AA">
                                      <p:cBhvr>
                                        <p:cTn id="14" dur="500" spd="-100000" fill="hold"/>
                                        <p:tgtEl>
                                          <p:spTgt spid="62"/>
                                        </p:tgtEl>
                                        <p:attrNameLst>
                                          <p:attrName>ppt_x</p:attrName>
                                          <p:attrName>ppt_y</p:attrName>
                                        </p:attrNameLst>
                                      </p:cBhvr>
                                      <p:rCtr x="-1838" y="0"/>
                                    </p:animMotion>
                                  </p:childTnLst>
                                </p:cTn>
                              </p:par>
                              <p:par>
                                <p:cTn id="15" presetID="10" presetClass="entr" presetSubtype="0" fill="hold" grpId="0" nodeType="withEffect">
                                  <p:stCondLst>
                                    <p:cond delay="3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grpId="1" nodeType="withEffect">
                                  <p:stCondLst>
                                    <p:cond delay="350"/>
                                  </p:stCondLst>
                                  <p:childTnLst>
                                    <p:animMotion origin="layout" path="M -4.75364E-6 2.80073E-6 L 0.03677 2.80073E-6 " pathEditMode="relative" rAng="0" ptsTypes="AA">
                                      <p:cBhvr>
                                        <p:cTn id="19" dur="500" spd="-100000" fill="hold"/>
                                        <p:tgtEl>
                                          <p:spTgt spid="6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31" grpId="0"/>
      <p:bldP spid="31" grpId="1"/>
      <p:bldP spid="63" grpId="0" animBg="1"/>
      <p:bldP spid="6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380744" y="2991402"/>
            <a:ext cx="3854081" cy="264099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Reduce development effort</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Build rich business </a:t>
            </a:r>
            <a:b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b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and LOB apps</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Orchestrate a </a:t>
            </a:r>
            <a:r>
              <a:rPr kumimoji="0" lang="en-US" sz="1961" b="0" i="0" u="none" strike="noStrike" kern="1200" cap="none" spc="0" normalizeH="0" baseline="0" noProof="0" err="1">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Serverless</a:t>
            </a: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 </a:t>
            </a:r>
            <a:b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b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app in minutes</a:t>
            </a:r>
          </a:p>
        </p:txBody>
      </p:sp>
      <p:sp>
        <p:nvSpPr>
          <p:cNvPr id="22" name="Rectangle 21"/>
          <p:cNvSpPr/>
          <p:nvPr/>
        </p:nvSpPr>
        <p:spPr bwMode="auto">
          <a:xfrm>
            <a:off x="4284689" y="2991402"/>
            <a:ext cx="3854081" cy="264099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Continuous deployment</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Leverage existing development skills</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Build microservices</a:t>
            </a:r>
          </a:p>
        </p:txBody>
      </p:sp>
      <p:sp>
        <p:nvSpPr>
          <p:cNvPr id="2" name="Title 1"/>
          <p:cNvSpPr>
            <a:spLocks noGrp="1"/>
          </p:cNvSpPr>
          <p:nvPr>
            <p:ph type="title"/>
          </p:nvPr>
        </p:nvSpPr>
        <p:spPr/>
        <p:txBody>
          <a:bodyPr/>
          <a:lstStyle/>
          <a:p>
            <a:r>
              <a:rPr lang="en-US" dirty="0">
                <a:gradFill>
                  <a:gsLst>
                    <a:gs pos="0">
                      <a:schemeClr val="tx1"/>
                    </a:gs>
                    <a:gs pos="100000">
                      <a:schemeClr val="tx1"/>
                    </a:gs>
                  </a:gsLst>
                  <a:lin ang="5400000" scaled="0"/>
                </a:gradFill>
              </a:rPr>
              <a:t>Serverless application platform</a:t>
            </a:r>
          </a:p>
        </p:txBody>
      </p:sp>
      <p:sp>
        <p:nvSpPr>
          <p:cNvPr id="16" name="Rectangle 15"/>
          <p:cNvSpPr/>
          <p:nvPr/>
        </p:nvSpPr>
        <p:spPr bwMode="auto">
          <a:xfrm>
            <a:off x="667843" y="1503317"/>
            <a:ext cx="10856316" cy="840713"/>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1" i="0" u="none" strike="noStrike" kern="1200" cap="none" spc="294"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INNOVATE FASTER—PAY LESS</a:t>
            </a:r>
          </a:p>
        </p:txBody>
      </p:sp>
      <p:sp>
        <p:nvSpPr>
          <p:cNvPr id="18" name="Rectangle 17"/>
          <p:cNvSpPr/>
          <p:nvPr/>
        </p:nvSpPr>
        <p:spPr bwMode="auto">
          <a:xfrm>
            <a:off x="380744" y="2344031"/>
            <a:ext cx="3854081" cy="6473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Build apps faster</a:t>
            </a:r>
          </a:p>
        </p:txBody>
      </p:sp>
      <p:sp>
        <p:nvSpPr>
          <p:cNvPr id="19" name="Rectangle 18"/>
          <p:cNvSpPr/>
          <p:nvPr/>
        </p:nvSpPr>
        <p:spPr bwMode="auto">
          <a:xfrm>
            <a:off x="4284689" y="2344031"/>
            <a:ext cx="3854081" cy="6473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Enable business agility</a:t>
            </a:r>
          </a:p>
        </p:txBody>
      </p:sp>
      <p:sp>
        <p:nvSpPr>
          <p:cNvPr id="10" name="Rectangle 9"/>
          <p:cNvSpPr/>
          <p:nvPr/>
        </p:nvSpPr>
        <p:spPr bwMode="auto">
          <a:xfrm>
            <a:off x="8176700" y="2991402"/>
            <a:ext cx="3854081" cy="2640997"/>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Continuous auto-scaling</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Fully managed infrastructure</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r>
              <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Micro-billing</a:t>
            </a:r>
          </a:p>
          <a:p>
            <a:pPr marL="336080" marR="0" lvl="0" indent="-336080" algn="l" defTabSz="913927" rtl="0" eaLnBrk="1" fontAlgn="base" latinLnBrk="0" hangingPunct="1">
              <a:lnSpc>
                <a:spcPct val="90000"/>
              </a:lnSpc>
              <a:spcBef>
                <a:spcPct val="0"/>
              </a:spcBef>
              <a:spcAft>
                <a:spcPct val="0"/>
              </a:spcAft>
              <a:buClrTx/>
              <a:buSzTx/>
              <a:buFont typeface="Wingdings" panose="05000000000000000000" pitchFamily="2" charset="2"/>
              <a:buChar char="ü"/>
              <a:tabLst/>
              <a:defRPr/>
            </a:pPr>
            <a:endParaRPr kumimoji="0" lang="en-US" sz="1961"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8176700" y="2344031"/>
            <a:ext cx="3854081" cy="6473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Reduce IT spend</a:t>
            </a:r>
          </a:p>
        </p:txBody>
      </p:sp>
    </p:spTree>
    <p:extLst>
      <p:ext uri="{BB962C8B-B14F-4D97-AF65-F5344CB8AC3E}">
        <p14:creationId xmlns:p14="http://schemas.microsoft.com/office/powerpoint/2010/main" val="1649784874"/>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3113816"/>
          </a:xfrm>
        </p:spPr>
        <p:txBody>
          <a:bodyPr/>
          <a:lstStyle/>
          <a:p>
            <a:r>
              <a:rPr lang="en-US"/>
              <a:t>Scenario 4</a:t>
            </a:r>
            <a:br>
              <a:rPr lang="en-US"/>
            </a:br>
            <a:br>
              <a:rPr lang="en-US"/>
            </a:br>
            <a:r>
              <a:rPr lang="en-US"/>
              <a:t>New application creation</a:t>
            </a:r>
          </a:p>
        </p:txBody>
      </p:sp>
    </p:spTree>
    <p:extLst>
      <p:ext uri="{BB962C8B-B14F-4D97-AF65-F5344CB8AC3E}">
        <p14:creationId xmlns:p14="http://schemas.microsoft.com/office/powerpoint/2010/main" val="18591916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anel 1"/>
          <p:cNvSpPr/>
          <p:nvPr/>
        </p:nvSpPr>
        <p:spPr bwMode="auto">
          <a:xfrm>
            <a:off x="270067" y="1912722"/>
            <a:ext cx="3839518" cy="44743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Connector 26"/>
          <p:cNvCxnSpPr/>
          <p:nvPr/>
        </p:nvCxnSpPr>
        <p:spPr>
          <a:xfrm>
            <a:off x="270067" y="1842696"/>
            <a:ext cx="383951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Tasks and activities"/>
          <p:cNvGrpSpPr/>
          <p:nvPr/>
        </p:nvGrpSpPr>
        <p:grpSpPr>
          <a:xfrm>
            <a:off x="270067" y="1191063"/>
            <a:ext cx="3839518" cy="720443"/>
            <a:chOff x="274639" y="1214123"/>
            <a:chExt cx="3917063" cy="734994"/>
          </a:xfrm>
        </p:grpSpPr>
        <p:sp>
          <p:nvSpPr>
            <p:cNvPr id="26" name="Rectangle 25"/>
            <p:cNvSpPr/>
            <p:nvPr/>
          </p:nvSpPr>
          <p:spPr bwMode="auto">
            <a:xfrm>
              <a:off x="274639" y="1214123"/>
              <a:ext cx="3917063" cy="7349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Tasks/activities </a:t>
              </a:r>
            </a:p>
          </p:txBody>
        </p:sp>
        <p:grpSp>
          <p:nvGrpSpPr>
            <p:cNvPr id="28" name="Group 9"/>
            <p:cNvGrpSpPr>
              <a:grpSpLocks noChangeAspect="1"/>
            </p:cNvGrpSpPr>
            <p:nvPr/>
          </p:nvGrpSpPr>
          <p:grpSpPr bwMode="auto">
            <a:xfrm>
              <a:off x="284956" y="1391559"/>
              <a:ext cx="306388" cy="355600"/>
              <a:chOff x="-395" y="771"/>
              <a:chExt cx="193" cy="224"/>
            </a:xfrm>
          </p:grpSpPr>
          <p:sp>
            <p:nvSpPr>
              <p:cNvPr id="29" name="Freeform 10"/>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1"/>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Line 12"/>
              <p:cNvSpPr>
                <a:spLocks noChangeShapeType="1"/>
              </p:cNvSpPr>
              <p:nvPr/>
            </p:nvSpPr>
            <p:spPr bwMode="auto">
              <a:xfrm>
                <a:off x="-327" y="820"/>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3"/>
              <p:cNvSpPr>
                <a:spLocks noChangeShapeType="1"/>
              </p:cNvSpPr>
              <p:nvPr/>
            </p:nvSpPr>
            <p:spPr bwMode="auto">
              <a:xfrm>
                <a:off x="-327" y="866"/>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Line 14"/>
              <p:cNvSpPr>
                <a:spLocks noChangeShapeType="1"/>
              </p:cNvSpPr>
              <p:nvPr/>
            </p:nvSpPr>
            <p:spPr bwMode="auto">
              <a:xfrm>
                <a:off x="-327" y="915"/>
                <a:ext cx="68"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Line 15"/>
              <p:cNvSpPr>
                <a:spLocks noChangeShapeType="1"/>
              </p:cNvSpPr>
              <p:nvPr/>
            </p:nvSpPr>
            <p:spPr bwMode="auto">
              <a:xfrm>
                <a:off x="-361" y="820"/>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Line 16"/>
              <p:cNvSpPr>
                <a:spLocks noChangeShapeType="1"/>
              </p:cNvSpPr>
              <p:nvPr/>
            </p:nvSpPr>
            <p:spPr bwMode="auto">
              <a:xfrm>
                <a:off x="-361" y="866"/>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17"/>
              <p:cNvSpPr>
                <a:spLocks noChangeShapeType="1"/>
              </p:cNvSpPr>
              <p:nvPr/>
            </p:nvSpPr>
            <p:spPr bwMode="auto">
              <a:xfrm>
                <a:off x="-361" y="915"/>
                <a:ext cx="17" cy="0"/>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2" name="Rectangle 51"/>
          <p:cNvSpPr/>
          <p:nvPr/>
        </p:nvSpPr>
        <p:spPr bwMode="auto">
          <a:xfrm>
            <a:off x="4176244" y="1120680"/>
            <a:ext cx="3839518" cy="72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p:cNvSpPr/>
          <p:nvPr/>
        </p:nvSpPr>
        <p:spPr bwMode="auto">
          <a:xfrm>
            <a:off x="8082421" y="1120680"/>
            <a:ext cx="3839518" cy="72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48" name="Before Serverless"/>
          <p:cNvGrpSpPr/>
          <p:nvPr/>
        </p:nvGrpSpPr>
        <p:grpSpPr>
          <a:xfrm>
            <a:off x="4176244" y="1251398"/>
            <a:ext cx="3839518" cy="658896"/>
            <a:chOff x="4259708" y="1275679"/>
            <a:chExt cx="3917063" cy="672204"/>
          </a:xfrm>
        </p:grpSpPr>
        <p:sp>
          <p:nvSpPr>
            <p:cNvPr id="54" name="Rectangle 53"/>
            <p:cNvSpPr/>
            <p:nvPr/>
          </p:nvSpPr>
          <p:spPr bwMode="auto">
            <a:xfrm>
              <a:off x="4259708" y="1275679"/>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1000"/>
                </a:spcBef>
                <a:spcAft>
                  <a:spcPts val="0"/>
                </a:spcAft>
                <a:buClrTx/>
                <a:buSzTx/>
                <a:buFontTx/>
                <a:buNone/>
                <a:tabLst/>
                <a:defRPr/>
              </a:pPr>
              <a:r>
                <a:rPr kumimoji="0" lang="en-US" sz="2353"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Before </a:t>
              </a:r>
              <a:r>
                <a:rPr kumimoji="0" lang="en-US" sz="2353" b="0" i="0" u="none" strike="noStrike" kern="1200" cap="none" spc="0" normalizeH="0" baseline="0" noProof="0" err="1">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Serverless</a:t>
              </a:r>
              <a:endParaRPr kumimoji="0" lang="en-US" sz="2353"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6" name="Group 9"/>
            <p:cNvGrpSpPr>
              <a:grpSpLocks noChangeAspect="1"/>
            </p:cNvGrpSpPr>
            <p:nvPr/>
          </p:nvGrpSpPr>
          <p:grpSpPr bwMode="auto">
            <a:xfrm>
              <a:off x="4259708" y="1362983"/>
              <a:ext cx="363537" cy="363538"/>
              <a:chOff x="2737" y="438"/>
              <a:chExt cx="229" cy="229"/>
            </a:xfrm>
            <a:solidFill>
              <a:schemeClr val="tx2"/>
            </a:solidFill>
          </p:grpSpPr>
          <p:sp>
            <p:nvSpPr>
              <p:cNvPr id="57" name="Freeform 10"/>
              <p:cNvSpPr>
                <a:spLocks/>
              </p:cNvSpPr>
              <p:nvPr/>
            </p:nvSpPr>
            <p:spPr bwMode="auto">
              <a:xfrm>
                <a:off x="2844" y="495"/>
                <a:ext cx="52" cy="102"/>
              </a:xfrm>
              <a:custGeom>
                <a:avLst/>
                <a:gdLst>
                  <a:gd name="T0" fmla="*/ 0 w 52"/>
                  <a:gd name="T1" fmla="*/ 0 h 102"/>
                  <a:gd name="T2" fmla="*/ 0 w 52"/>
                  <a:gd name="T3" fmla="*/ 61 h 102"/>
                  <a:gd name="T4" fmla="*/ 43 w 52"/>
                  <a:gd name="T5" fmla="*/ 102 h 102"/>
                  <a:gd name="T6" fmla="*/ 52 w 52"/>
                  <a:gd name="T7" fmla="*/ 93 h 102"/>
                  <a:gd name="T8" fmla="*/ 15 w 52"/>
                  <a:gd name="T9" fmla="*/ 54 h 102"/>
                  <a:gd name="T10" fmla="*/ 15 w 52"/>
                  <a:gd name="T11" fmla="*/ 0 h 102"/>
                  <a:gd name="T12" fmla="*/ 0 w 52"/>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52" h="102">
                    <a:moveTo>
                      <a:pt x="0" y="0"/>
                    </a:moveTo>
                    <a:lnTo>
                      <a:pt x="0" y="61"/>
                    </a:lnTo>
                    <a:lnTo>
                      <a:pt x="43" y="102"/>
                    </a:lnTo>
                    <a:lnTo>
                      <a:pt x="52" y="93"/>
                    </a:lnTo>
                    <a:lnTo>
                      <a:pt x="15" y="54"/>
                    </a:lnTo>
                    <a:lnTo>
                      <a:pt x="15"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11"/>
              <p:cNvSpPr>
                <a:spLocks/>
              </p:cNvSpPr>
              <p:nvPr/>
            </p:nvSpPr>
            <p:spPr bwMode="auto">
              <a:xfrm>
                <a:off x="2737" y="438"/>
                <a:ext cx="229" cy="229"/>
              </a:xfrm>
              <a:custGeom>
                <a:avLst/>
                <a:gdLst>
                  <a:gd name="T0" fmla="*/ 64 w 128"/>
                  <a:gd name="T1" fmla="*/ 0 h 128"/>
                  <a:gd name="T2" fmla="*/ 8 w 128"/>
                  <a:gd name="T3" fmla="*/ 33 h 128"/>
                  <a:gd name="T4" fmla="*/ 8 w 128"/>
                  <a:gd name="T5" fmla="*/ 16 h 128"/>
                  <a:gd name="T6" fmla="*/ 0 w 128"/>
                  <a:gd name="T7" fmla="*/ 16 h 128"/>
                  <a:gd name="T8" fmla="*/ 0 w 128"/>
                  <a:gd name="T9" fmla="*/ 40 h 128"/>
                  <a:gd name="T10" fmla="*/ 0 w 128"/>
                  <a:gd name="T11" fmla="*/ 48 h 128"/>
                  <a:gd name="T12" fmla="*/ 8 w 128"/>
                  <a:gd name="T13" fmla="*/ 48 h 128"/>
                  <a:gd name="T14" fmla="*/ 32 w 128"/>
                  <a:gd name="T15" fmla="*/ 48 h 128"/>
                  <a:gd name="T16" fmla="*/ 32 w 128"/>
                  <a:gd name="T17" fmla="*/ 40 h 128"/>
                  <a:gd name="T18" fmla="*/ 13 w 128"/>
                  <a:gd name="T19" fmla="*/ 40 h 128"/>
                  <a:gd name="T20" fmla="*/ 64 w 128"/>
                  <a:gd name="T21" fmla="*/ 8 h 128"/>
                  <a:gd name="T22" fmla="*/ 120 w 128"/>
                  <a:gd name="T23" fmla="*/ 64 h 128"/>
                  <a:gd name="T24" fmla="*/ 64 w 128"/>
                  <a:gd name="T25" fmla="*/ 120 h 128"/>
                  <a:gd name="T26" fmla="*/ 8 w 128"/>
                  <a:gd name="T27" fmla="*/ 64 h 128"/>
                  <a:gd name="T28" fmla="*/ 0 w 128"/>
                  <a:gd name="T29" fmla="*/ 64 h 128"/>
                  <a:gd name="T30" fmla="*/ 64 w 128"/>
                  <a:gd name="T31" fmla="*/ 128 h 128"/>
                  <a:gd name="T32" fmla="*/ 128 w 128"/>
                  <a:gd name="T33" fmla="*/ 64 h 128"/>
                  <a:gd name="T34" fmla="*/ 64 w 128"/>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8">
                    <a:moveTo>
                      <a:pt x="64" y="0"/>
                    </a:moveTo>
                    <a:cubicBezTo>
                      <a:pt x="40" y="0"/>
                      <a:pt x="19" y="13"/>
                      <a:pt x="8" y="33"/>
                    </a:cubicBezTo>
                    <a:cubicBezTo>
                      <a:pt x="8" y="16"/>
                      <a:pt x="8" y="16"/>
                      <a:pt x="8" y="16"/>
                    </a:cubicBezTo>
                    <a:cubicBezTo>
                      <a:pt x="0" y="16"/>
                      <a:pt x="0" y="16"/>
                      <a:pt x="0" y="16"/>
                    </a:cubicBezTo>
                    <a:cubicBezTo>
                      <a:pt x="0" y="40"/>
                      <a:pt x="0" y="40"/>
                      <a:pt x="0" y="40"/>
                    </a:cubicBezTo>
                    <a:cubicBezTo>
                      <a:pt x="0" y="48"/>
                      <a:pt x="0" y="48"/>
                      <a:pt x="0" y="48"/>
                    </a:cubicBezTo>
                    <a:cubicBezTo>
                      <a:pt x="8" y="48"/>
                      <a:pt x="8" y="48"/>
                      <a:pt x="8" y="48"/>
                    </a:cubicBezTo>
                    <a:cubicBezTo>
                      <a:pt x="32" y="48"/>
                      <a:pt x="32" y="48"/>
                      <a:pt x="32" y="48"/>
                    </a:cubicBezTo>
                    <a:cubicBezTo>
                      <a:pt x="32" y="40"/>
                      <a:pt x="32" y="40"/>
                      <a:pt x="32" y="40"/>
                    </a:cubicBezTo>
                    <a:cubicBezTo>
                      <a:pt x="13" y="40"/>
                      <a:pt x="13" y="40"/>
                      <a:pt x="13" y="40"/>
                    </a:cubicBezTo>
                    <a:cubicBezTo>
                      <a:pt x="22" y="21"/>
                      <a:pt x="42"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99" y="128"/>
                      <a:pt x="128" y="99"/>
                      <a:pt x="128" y="64"/>
                    </a:cubicBezTo>
                    <a:cubicBezTo>
                      <a:pt x="128" y="29"/>
                      <a:pt x="99" y="0"/>
                      <a:pt x="64"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9" name="Panel 2"/>
          <p:cNvSpPr/>
          <p:nvPr/>
        </p:nvSpPr>
        <p:spPr bwMode="auto">
          <a:xfrm>
            <a:off x="4176244" y="1912721"/>
            <a:ext cx="3839518" cy="44633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Panel 3"/>
          <p:cNvSpPr/>
          <p:nvPr/>
        </p:nvSpPr>
        <p:spPr bwMode="auto">
          <a:xfrm>
            <a:off x="8043501" y="1912721"/>
            <a:ext cx="3839518" cy="44633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4176244" y="1120680"/>
            <a:ext cx="3839518" cy="72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8082421" y="1120680"/>
            <a:ext cx="3839518" cy="722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 name="Straight Connector 62"/>
          <p:cNvCxnSpPr/>
          <p:nvPr/>
        </p:nvCxnSpPr>
        <p:spPr>
          <a:xfrm>
            <a:off x="4176244" y="1842696"/>
            <a:ext cx="383951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49" name="Using serverless"/>
          <p:cNvGrpSpPr/>
          <p:nvPr/>
        </p:nvGrpSpPr>
        <p:grpSpPr>
          <a:xfrm>
            <a:off x="8082421" y="1251398"/>
            <a:ext cx="3839518" cy="658896"/>
            <a:chOff x="8244777" y="1275679"/>
            <a:chExt cx="3917063" cy="672204"/>
          </a:xfrm>
        </p:grpSpPr>
        <p:sp>
          <p:nvSpPr>
            <p:cNvPr id="55" name="Rectangle 54"/>
            <p:cNvSpPr/>
            <p:nvPr/>
          </p:nvSpPr>
          <p:spPr bwMode="auto">
            <a:xfrm>
              <a:off x="8244777" y="1275679"/>
              <a:ext cx="3917063" cy="672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9" tIns="143407" rIns="179259" bIns="143407" numCol="1" spcCol="0" rtlCol="0" fromWordArt="0" anchor="t" anchorCtr="0" forceAA="0" compatLnSpc="1">
              <a:prstTxWarp prst="textNoShape">
                <a:avLst/>
              </a:prstTxWarp>
              <a:spAutoFit/>
            </a:bodyPr>
            <a:lstStyle/>
            <a:p>
              <a:pPr marL="0" marR="0" lvl="0" indent="0" algn="l" defTabSz="914202" rtl="0" eaLnBrk="1" fontAlgn="auto" latinLnBrk="0" hangingPunct="1">
                <a:lnSpc>
                  <a:spcPct val="100000"/>
                </a:lnSpc>
                <a:spcBef>
                  <a:spcPts val="1000"/>
                </a:spcBef>
                <a:spcAft>
                  <a:spcPts val="0"/>
                </a:spcAft>
                <a:buClrTx/>
                <a:buSzTx/>
                <a:buFontTx/>
                <a:buNone/>
                <a:tabLst/>
                <a:defRPr/>
              </a:pPr>
              <a:r>
                <a:rPr kumimoji="0" lang="en-US" sz="2353"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Using </a:t>
              </a:r>
              <a:r>
                <a:rPr kumimoji="0" lang="en-US" sz="2353" b="0" i="0" u="none" strike="noStrike" kern="1200" cap="none" spc="0" normalizeH="0" baseline="0" noProof="0" err="1">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rPr>
                <a:t>Serverless</a:t>
              </a:r>
              <a:endParaRPr kumimoji="0" lang="en-US" sz="2353" b="0" i="0" u="none" strike="noStrike" kern="1200" cap="none" spc="0" normalizeH="0" baseline="0" noProof="0">
                <a:ln>
                  <a:noFill/>
                </a:ln>
                <a:gradFill>
                  <a:gsLst>
                    <a:gs pos="0">
                      <a:srgbClr val="002050"/>
                    </a:gs>
                    <a:gs pos="100000">
                      <a:srgbClr val="002050"/>
                    </a:gs>
                  </a:gsLst>
                  <a:lin ang="162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4" name="Freeform 19"/>
            <p:cNvSpPr>
              <a:spLocks noEditPoints="1"/>
            </p:cNvSpPr>
            <p:nvPr/>
          </p:nvSpPr>
          <p:spPr bwMode="auto">
            <a:xfrm>
              <a:off x="8244777" y="1366444"/>
              <a:ext cx="365760" cy="365760"/>
            </a:xfrm>
            <a:custGeom>
              <a:avLst/>
              <a:gdLst>
                <a:gd name="T0" fmla="*/ 38 w 220"/>
                <a:gd name="T1" fmla="*/ 220 h 220"/>
                <a:gd name="T2" fmla="*/ 110 w 220"/>
                <a:gd name="T3" fmla="*/ 169 h 220"/>
                <a:gd name="T4" fmla="*/ 182 w 220"/>
                <a:gd name="T5" fmla="*/ 220 h 220"/>
                <a:gd name="T6" fmla="*/ 152 w 220"/>
                <a:gd name="T7" fmla="*/ 135 h 220"/>
                <a:gd name="T8" fmla="*/ 220 w 220"/>
                <a:gd name="T9" fmla="*/ 85 h 220"/>
                <a:gd name="T10" fmla="*/ 135 w 220"/>
                <a:gd name="T11" fmla="*/ 85 h 220"/>
                <a:gd name="T12" fmla="*/ 110 w 220"/>
                <a:gd name="T13" fmla="*/ 0 h 220"/>
                <a:gd name="T14" fmla="*/ 85 w 220"/>
                <a:gd name="T15" fmla="*/ 85 h 220"/>
                <a:gd name="T16" fmla="*/ 0 w 220"/>
                <a:gd name="T17" fmla="*/ 85 h 220"/>
                <a:gd name="T18" fmla="*/ 68 w 220"/>
                <a:gd name="T19" fmla="*/ 135 h 220"/>
                <a:gd name="T20" fmla="*/ 38 w 220"/>
                <a:gd name="T21" fmla="*/ 220 h 220"/>
                <a:gd name="T22" fmla="*/ 51 w 220"/>
                <a:gd name="T23" fmla="*/ 102 h 220"/>
                <a:gd name="T24" fmla="*/ 85 w 220"/>
                <a:gd name="T25" fmla="*/ 102 h 220"/>
                <a:gd name="T26" fmla="*/ 97 w 220"/>
                <a:gd name="T27" fmla="*/ 102 h 220"/>
                <a:gd name="T28" fmla="*/ 102 w 220"/>
                <a:gd name="T29" fmla="*/ 89 h 220"/>
                <a:gd name="T30" fmla="*/ 110 w 220"/>
                <a:gd name="T31" fmla="*/ 59 h 220"/>
                <a:gd name="T32" fmla="*/ 118 w 220"/>
                <a:gd name="T33" fmla="*/ 89 h 220"/>
                <a:gd name="T34" fmla="*/ 123 w 220"/>
                <a:gd name="T35" fmla="*/ 102 h 220"/>
                <a:gd name="T36" fmla="*/ 135 w 220"/>
                <a:gd name="T37" fmla="*/ 102 h 220"/>
                <a:gd name="T38" fmla="*/ 169 w 220"/>
                <a:gd name="T39" fmla="*/ 102 h 220"/>
                <a:gd name="T40" fmla="*/ 142 w 220"/>
                <a:gd name="T41" fmla="*/ 123 h 220"/>
                <a:gd name="T42" fmla="*/ 133 w 220"/>
                <a:gd name="T43" fmla="*/ 129 h 220"/>
                <a:gd name="T44" fmla="*/ 135 w 220"/>
                <a:gd name="T45" fmla="*/ 142 h 220"/>
                <a:gd name="T46" fmla="*/ 148 w 220"/>
                <a:gd name="T47" fmla="*/ 176 h 220"/>
                <a:gd name="T48" fmla="*/ 121 w 220"/>
                <a:gd name="T49" fmla="*/ 157 h 220"/>
                <a:gd name="T50" fmla="*/ 110 w 220"/>
                <a:gd name="T51" fmla="*/ 148 h 220"/>
                <a:gd name="T52" fmla="*/ 99 w 220"/>
                <a:gd name="T53" fmla="*/ 157 h 220"/>
                <a:gd name="T54" fmla="*/ 72 w 220"/>
                <a:gd name="T55" fmla="*/ 176 h 220"/>
                <a:gd name="T56" fmla="*/ 85 w 220"/>
                <a:gd name="T57" fmla="*/ 142 h 220"/>
                <a:gd name="T58" fmla="*/ 87 w 220"/>
                <a:gd name="T59" fmla="*/ 129 h 220"/>
                <a:gd name="T60" fmla="*/ 78 w 220"/>
                <a:gd name="T61" fmla="*/ 123 h 220"/>
                <a:gd name="T62" fmla="*/ 51 w 220"/>
                <a:gd name="T63" fmla="*/ 10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220">
                  <a:moveTo>
                    <a:pt x="38" y="220"/>
                  </a:moveTo>
                  <a:lnTo>
                    <a:pt x="110" y="169"/>
                  </a:lnTo>
                  <a:lnTo>
                    <a:pt x="182" y="220"/>
                  </a:lnTo>
                  <a:lnTo>
                    <a:pt x="152" y="135"/>
                  </a:lnTo>
                  <a:lnTo>
                    <a:pt x="220" y="85"/>
                  </a:lnTo>
                  <a:lnTo>
                    <a:pt x="135" y="85"/>
                  </a:lnTo>
                  <a:lnTo>
                    <a:pt x="110" y="0"/>
                  </a:lnTo>
                  <a:lnTo>
                    <a:pt x="85" y="85"/>
                  </a:lnTo>
                  <a:lnTo>
                    <a:pt x="0" y="85"/>
                  </a:lnTo>
                  <a:lnTo>
                    <a:pt x="68" y="135"/>
                  </a:lnTo>
                  <a:lnTo>
                    <a:pt x="38" y="220"/>
                  </a:lnTo>
                  <a:close/>
                  <a:moveTo>
                    <a:pt x="51" y="102"/>
                  </a:moveTo>
                  <a:lnTo>
                    <a:pt x="85" y="102"/>
                  </a:lnTo>
                  <a:lnTo>
                    <a:pt x="97" y="102"/>
                  </a:lnTo>
                  <a:lnTo>
                    <a:pt x="102" y="89"/>
                  </a:lnTo>
                  <a:lnTo>
                    <a:pt x="110" y="59"/>
                  </a:lnTo>
                  <a:lnTo>
                    <a:pt x="118" y="89"/>
                  </a:lnTo>
                  <a:lnTo>
                    <a:pt x="123" y="102"/>
                  </a:lnTo>
                  <a:lnTo>
                    <a:pt x="135" y="102"/>
                  </a:lnTo>
                  <a:lnTo>
                    <a:pt x="169" y="102"/>
                  </a:lnTo>
                  <a:lnTo>
                    <a:pt x="142" y="123"/>
                  </a:lnTo>
                  <a:lnTo>
                    <a:pt x="133" y="129"/>
                  </a:lnTo>
                  <a:lnTo>
                    <a:pt x="135" y="142"/>
                  </a:lnTo>
                  <a:lnTo>
                    <a:pt x="148" y="176"/>
                  </a:lnTo>
                  <a:lnTo>
                    <a:pt x="121" y="157"/>
                  </a:lnTo>
                  <a:lnTo>
                    <a:pt x="110" y="148"/>
                  </a:lnTo>
                  <a:lnTo>
                    <a:pt x="99" y="157"/>
                  </a:lnTo>
                  <a:lnTo>
                    <a:pt x="72" y="176"/>
                  </a:lnTo>
                  <a:lnTo>
                    <a:pt x="85" y="142"/>
                  </a:lnTo>
                  <a:lnTo>
                    <a:pt x="87" y="129"/>
                  </a:lnTo>
                  <a:lnTo>
                    <a:pt x="78" y="123"/>
                  </a:lnTo>
                  <a:lnTo>
                    <a:pt x="51" y="102"/>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5" name="Blue box"/>
          <p:cNvSpPr/>
          <p:nvPr/>
        </p:nvSpPr>
        <p:spPr bwMode="auto">
          <a:xfrm>
            <a:off x="4184946" y="1908389"/>
            <a:ext cx="3815337" cy="1914256"/>
          </a:xfrm>
          <a:prstGeom prst="rect">
            <a:avLst/>
          </a:prstGeom>
          <a:noFill/>
          <a:ln w="349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63" name="Straight Connector 162"/>
          <p:cNvCxnSpPr/>
          <p:nvPr/>
        </p:nvCxnSpPr>
        <p:spPr>
          <a:xfrm>
            <a:off x="8082421" y="1842696"/>
            <a:ext cx="383951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51" name="Group 1a"/>
          <p:cNvGrpSpPr/>
          <p:nvPr/>
        </p:nvGrpSpPr>
        <p:grpSpPr>
          <a:xfrm>
            <a:off x="449014" y="2135902"/>
            <a:ext cx="3722756" cy="453614"/>
            <a:chOff x="457200" y="2178050"/>
            <a:chExt cx="3797944" cy="462776"/>
          </a:xfrm>
        </p:grpSpPr>
        <p:sp>
          <p:nvSpPr>
            <p:cNvPr id="37" name="Content Placeholder 2"/>
            <p:cNvSpPr txBox="1">
              <a:spLocks/>
            </p:cNvSpPr>
            <p:nvPr/>
          </p:nvSpPr>
          <p:spPr>
            <a:xfrm>
              <a:off x="735656" y="2201862"/>
              <a:ext cx="3519488" cy="43896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Write a new web application </a:t>
              </a:r>
            </a:p>
          </p:txBody>
        </p:sp>
        <p:grpSp>
          <p:nvGrpSpPr>
            <p:cNvPr id="38" name="Group 25"/>
            <p:cNvGrpSpPr>
              <a:grpSpLocks noChangeAspect="1"/>
            </p:cNvGrpSpPr>
            <p:nvPr/>
          </p:nvGrpSpPr>
          <p:grpSpPr bwMode="auto">
            <a:xfrm>
              <a:off x="457200" y="2248563"/>
              <a:ext cx="276225" cy="276225"/>
              <a:chOff x="3839" y="2123"/>
              <a:chExt cx="158" cy="158"/>
            </a:xfrm>
          </p:grpSpPr>
          <p:sp>
            <p:nvSpPr>
              <p:cNvPr id="3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4" name="Freeform 5"/>
            <p:cNvSpPr>
              <a:spLocks/>
            </p:cNvSpPr>
            <p:nvPr/>
          </p:nvSpPr>
          <p:spPr bwMode="auto">
            <a:xfrm>
              <a:off x="492125" y="2178050"/>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2" name="Group 1b"/>
          <p:cNvGrpSpPr/>
          <p:nvPr/>
        </p:nvGrpSpPr>
        <p:grpSpPr>
          <a:xfrm>
            <a:off x="449014" y="2775522"/>
            <a:ext cx="3722756" cy="436796"/>
            <a:chOff x="457200" y="3063875"/>
            <a:chExt cx="3797944" cy="445619"/>
          </a:xfrm>
        </p:grpSpPr>
        <p:sp>
          <p:nvSpPr>
            <p:cNvPr id="42" name="Content Placeholder 2"/>
            <p:cNvSpPr txBox="1">
              <a:spLocks/>
            </p:cNvSpPr>
            <p:nvPr/>
          </p:nvSpPr>
          <p:spPr>
            <a:xfrm>
              <a:off x="735656" y="3070530"/>
              <a:ext cx="3519488" cy="43896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Collect student data</a:t>
              </a:r>
            </a:p>
          </p:txBody>
        </p:sp>
        <p:grpSp>
          <p:nvGrpSpPr>
            <p:cNvPr id="43" name="Group 25"/>
            <p:cNvGrpSpPr>
              <a:grpSpLocks noChangeAspect="1"/>
            </p:cNvGrpSpPr>
            <p:nvPr/>
          </p:nvGrpSpPr>
          <p:grpSpPr bwMode="auto">
            <a:xfrm>
              <a:off x="457200" y="3134824"/>
              <a:ext cx="276225" cy="276225"/>
              <a:chOff x="3839" y="2123"/>
              <a:chExt cx="158" cy="158"/>
            </a:xfrm>
          </p:grpSpPr>
          <p:sp>
            <p:nvSpPr>
              <p:cNvPr id="4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5" name="Freeform 5"/>
            <p:cNvSpPr>
              <a:spLocks/>
            </p:cNvSpPr>
            <p:nvPr/>
          </p:nvSpPr>
          <p:spPr bwMode="auto">
            <a:xfrm>
              <a:off x="492125" y="3063875"/>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6" name="Group 1c"/>
          <p:cNvGrpSpPr/>
          <p:nvPr/>
        </p:nvGrpSpPr>
        <p:grpSpPr>
          <a:xfrm>
            <a:off x="449016" y="3304164"/>
            <a:ext cx="3523419" cy="679537"/>
            <a:chOff x="457200" y="3765511"/>
            <a:chExt cx="3594581" cy="693261"/>
          </a:xfrm>
        </p:grpSpPr>
        <p:sp>
          <p:nvSpPr>
            <p:cNvPr id="47" name="Content Placeholder 2"/>
            <p:cNvSpPr txBox="1">
              <a:spLocks/>
            </p:cNvSpPr>
            <p:nvPr/>
          </p:nvSpPr>
          <p:spPr>
            <a:xfrm>
              <a:off x="735656" y="3765511"/>
              <a:ext cx="3316125" cy="69326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Co-relate student ID to student names</a:t>
              </a:r>
            </a:p>
          </p:txBody>
        </p:sp>
        <p:grpSp>
          <p:nvGrpSpPr>
            <p:cNvPr id="48" name="Group 25"/>
            <p:cNvGrpSpPr>
              <a:grpSpLocks noChangeAspect="1"/>
            </p:cNvGrpSpPr>
            <p:nvPr/>
          </p:nvGrpSpPr>
          <p:grpSpPr bwMode="auto">
            <a:xfrm>
              <a:off x="457200" y="3917249"/>
              <a:ext cx="276225" cy="276225"/>
              <a:chOff x="3839" y="2123"/>
              <a:chExt cx="158" cy="158"/>
            </a:xfrm>
          </p:grpSpPr>
          <p:sp>
            <p:nvSpPr>
              <p:cNvPr id="49"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66" name="Freeform 5"/>
            <p:cNvSpPr>
              <a:spLocks/>
            </p:cNvSpPr>
            <p:nvPr/>
          </p:nvSpPr>
          <p:spPr bwMode="auto">
            <a:xfrm>
              <a:off x="492125" y="3854450"/>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4" name="Group 2a"/>
          <p:cNvGrpSpPr/>
          <p:nvPr/>
        </p:nvGrpSpPr>
        <p:grpSpPr>
          <a:xfrm>
            <a:off x="4377890" y="2117188"/>
            <a:ext cx="3727080" cy="430273"/>
            <a:chOff x="4465424" y="2158954"/>
            <a:chExt cx="3802355" cy="438963"/>
          </a:xfrm>
        </p:grpSpPr>
        <p:grpSp>
          <p:nvGrpSpPr>
            <p:cNvPr id="65" name="Group 25"/>
            <p:cNvGrpSpPr>
              <a:grpSpLocks noChangeAspect="1"/>
            </p:cNvGrpSpPr>
            <p:nvPr/>
          </p:nvGrpSpPr>
          <p:grpSpPr bwMode="auto">
            <a:xfrm>
              <a:off x="4465424" y="2248563"/>
              <a:ext cx="276225" cy="276225"/>
              <a:chOff x="3839" y="2123"/>
              <a:chExt cx="158" cy="158"/>
            </a:xfrm>
          </p:grpSpPr>
          <p:sp>
            <p:nvSpPr>
              <p:cNvPr id="6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89" name="Content Placeholder 2"/>
            <p:cNvSpPr txBox="1">
              <a:spLocks/>
            </p:cNvSpPr>
            <p:nvPr/>
          </p:nvSpPr>
          <p:spPr>
            <a:xfrm>
              <a:off x="4748291" y="2158954"/>
              <a:ext cx="3519488"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Setup a VM/Container/</a:t>
              </a:r>
              <a:r>
                <a:rPr kumimoji="0" lang="en-US" sz="1765" b="0" i="0" u="none" strike="noStrike" kern="1200" cap="none" spc="0" normalizeH="0" baseline="0" noProof="0" err="1">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WebJobs</a:t>
              </a: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71" name="Freeform 5"/>
            <p:cNvSpPr>
              <a:spLocks/>
            </p:cNvSpPr>
            <p:nvPr/>
          </p:nvSpPr>
          <p:spPr bwMode="auto">
            <a:xfrm>
              <a:off x="4501851" y="220186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5" name="Group 2b"/>
          <p:cNvGrpSpPr/>
          <p:nvPr/>
        </p:nvGrpSpPr>
        <p:grpSpPr>
          <a:xfrm>
            <a:off x="4377890" y="2696700"/>
            <a:ext cx="3727080" cy="430273"/>
            <a:chOff x="4465424" y="2895154"/>
            <a:chExt cx="3802355" cy="438963"/>
          </a:xfrm>
        </p:grpSpPr>
        <p:grpSp>
          <p:nvGrpSpPr>
            <p:cNvPr id="69" name="Group 25"/>
            <p:cNvGrpSpPr>
              <a:grpSpLocks noChangeAspect="1"/>
            </p:cNvGrpSpPr>
            <p:nvPr/>
          </p:nvGrpSpPr>
          <p:grpSpPr bwMode="auto">
            <a:xfrm>
              <a:off x="4465424" y="2963591"/>
              <a:ext cx="276225" cy="276225"/>
              <a:chOff x="3839" y="2123"/>
              <a:chExt cx="158" cy="158"/>
            </a:xfrm>
          </p:grpSpPr>
          <p:sp>
            <p:nvSpPr>
              <p:cNvPr id="70"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1"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2"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0" name="Content Placeholder 2"/>
            <p:cNvSpPr txBox="1">
              <a:spLocks/>
            </p:cNvSpPr>
            <p:nvPr/>
          </p:nvSpPr>
          <p:spPr>
            <a:xfrm>
              <a:off x="4748291" y="2895154"/>
              <a:ext cx="3519488"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Build/patch/deploy (OS)</a:t>
              </a:r>
            </a:p>
          </p:txBody>
        </p:sp>
        <p:sp>
          <p:nvSpPr>
            <p:cNvPr id="172" name="Freeform 5"/>
            <p:cNvSpPr>
              <a:spLocks/>
            </p:cNvSpPr>
            <p:nvPr/>
          </p:nvSpPr>
          <p:spPr bwMode="auto">
            <a:xfrm>
              <a:off x="4501851" y="291306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57" name="Group 2c"/>
          <p:cNvGrpSpPr/>
          <p:nvPr/>
        </p:nvGrpSpPr>
        <p:grpSpPr>
          <a:xfrm>
            <a:off x="4377888" y="3276210"/>
            <a:ext cx="3839518" cy="430273"/>
            <a:chOff x="4465424" y="3623275"/>
            <a:chExt cx="3917063" cy="438963"/>
          </a:xfrm>
        </p:grpSpPr>
        <p:sp>
          <p:nvSpPr>
            <p:cNvPr id="91" name="Content Placeholder 2"/>
            <p:cNvSpPr txBox="1">
              <a:spLocks/>
            </p:cNvSpPr>
            <p:nvPr/>
          </p:nvSpPr>
          <p:spPr>
            <a:xfrm>
              <a:off x="4748291" y="3623275"/>
              <a:ext cx="3634196"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Monitor infra</a:t>
              </a:r>
            </a:p>
          </p:txBody>
        </p:sp>
        <p:grpSp>
          <p:nvGrpSpPr>
            <p:cNvPr id="73" name="Group 25"/>
            <p:cNvGrpSpPr>
              <a:grpSpLocks noChangeAspect="1"/>
            </p:cNvGrpSpPr>
            <p:nvPr/>
          </p:nvGrpSpPr>
          <p:grpSpPr bwMode="auto">
            <a:xfrm>
              <a:off x="4465424" y="3678619"/>
              <a:ext cx="276225" cy="276225"/>
              <a:chOff x="3839" y="2123"/>
              <a:chExt cx="158" cy="158"/>
            </a:xfrm>
          </p:grpSpPr>
          <p:sp>
            <p:nvSpPr>
              <p:cNvPr id="74"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73" name="Freeform 5"/>
            <p:cNvSpPr>
              <a:spLocks/>
            </p:cNvSpPr>
            <p:nvPr/>
          </p:nvSpPr>
          <p:spPr bwMode="auto">
            <a:xfrm>
              <a:off x="4501851" y="362426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068" name="Group 3a"/>
          <p:cNvGrpSpPr/>
          <p:nvPr/>
        </p:nvGrpSpPr>
        <p:grpSpPr>
          <a:xfrm>
            <a:off x="8262053" y="2117188"/>
            <a:ext cx="3727080" cy="430273"/>
            <a:chOff x="8428037" y="2158954"/>
            <a:chExt cx="3802355" cy="438963"/>
          </a:xfrm>
        </p:grpSpPr>
        <p:grpSp>
          <p:nvGrpSpPr>
            <p:cNvPr id="97" name="Group 25"/>
            <p:cNvGrpSpPr>
              <a:grpSpLocks noChangeAspect="1"/>
            </p:cNvGrpSpPr>
            <p:nvPr/>
          </p:nvGrpSpPr>
          <p:grpSpPr bwMode="auto">
            <a:xfrm>
              <a:off x="8428037" y="2248563"/>
              <a:ext cx="276225" cy="276225"/>
              <a:chOff x="3839" y="2123"/>
              <a:chExt cx="158" cy="158"/>
            </a:xfrm>
          </p:grpSpPr>
          <p:sp>
            <p:nvSpPr>
              <p:cNvPr id="98"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99"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0"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21" name="Content Placeholder 2"/>
            <p:cNvSpPr txBox="1">
              <a:spLocks/>
            </p:cNvSpPr>
            <p:nvPr/>
          </p:nvSpPr>
          <p:spPr>
            <a:xfrm>
              <a:off x="8710904" y="2158954"/>
              <a:ext cx="3519488"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Setup a VM/Container/WebJobs</a:t>
              </a:r>
            </a:p>
          </p:txBody>
        </p:sp>
        <p:sp>
          <p:nvSpPr>
            <p:cNvPr id="184" name="Freeform 5"/>
            <p:cNvSpPr>
              <a:spLocks/>
            </p:cNvSpPr>
            <p:nvPr/>
          </p:nvSpPr>
          <p:spPr bwMode="auto">
            <a:xfrm>
              <a:off x="8458264" y="2195867"/>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grpSp>
        <p:nvGrpSpPr>
          <p:cNvPr id="2067" name="Group 3b"/>
          <p:cNvGrpSpPr/>
          <p:nvPr/>
        </p:nvGrpSpPr>
        <p:grpSpPr>
          <a:xfrm>
            <a:off x="8262053" y="2634662"/>
            <a:ext cx="3727080" cy="430273"/>
            <a:chOff x="8428037" y="2895154"/>
            <a:chExt cx="3802355" cy="438963"/>
          </a:xfrm>
        </p:grpSpPr>
        <p:grpSp>
          <p:nvGrpSpPr>
            <p:cNvPr id="2061" name="Group 2060"/>
            <p:cNvGrpSpPr/>
            <p:nvPr/>
          </p:nvGrpSpPr>
          <p:grpSpPr>
            <a:xfrm>
              <a:off x="8428037" y="2895154"/>
              <a:ext cx="3802355" cy="438963"/>
              <a:chOff x="8428037" y="2979209"/>
              <a:chExt cx="3802355" cy="438963"/>
            </a:xfrm>
          </p:grpSpPr>
          <p:grpSp>
            <p:nvGrpSpPr>
              <p:cNvPr id="101" name="Group 25"/>
              <p:cNvGrpSpPr>
                <a:grpSpLocks noChangeAspect="1"/>
              </p:cNvGrpSpPr>
              <p:nvPr/>
            </p:nvGrpSpPr>
            <p:grpSpPr bwMode="auto">
              <a:xfrm>
                <a:off x="8428037" y="3048654"/>
                <a:ext cx="276225" cy="276225"/>
                <a:chOff x="3839" y="2123"/>
                <a:chExt cx="158" cy="158"/>
              </a:xfrm>
            </p:grpSpPr>
            <p:sp>
              <p:nvSpPr>
                <p:cNvPr id="102"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3"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4"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22" name="Content Placeholder 2"/>
              <p:cNvSpPr txBox="1">
                <a:spLocks/>
              </p:cNvSpPr>
              <p:nvPr/>
            </p:nvSpPr>
            <p:spPr>
              <a:xfrm>
                <a:off x="8710904" y="2979209"/>
                <a:ext cx="3519488"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Build/patch/deploy (OS)</a:t>
                </a:r>
              </a:p>
            </p:txBody>
          </p:sp>
        </p:grpSp>
        <p:sp>
          <p:nvSpPr>
            <p:cNvPr id="188" name="Freeform 5"/>
            <p:cNvSpPr>
              <a:spLocks/>
            </p:cNvSpPr>
            <p:nvPr/>
          </p:nvSpPr>
          <p:spPr bwMode="auto">
            <a:xfrm>
              <a:off x="8458264" y="2900717"/>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grpSp>
        <p:nvGrpSpPr>
          <p:cNvPr id="2066" name="Group 3c"/>
          <p:cNvGrpSpPr/>
          <p:nvPr/>
        </p:nvGrpSpPr>
        <p:grpSpPr>
          <a:xfrm>
            <a:off x="8262052" y="3162153"/>
            <a:ext cx="3839518" cy="430273"/>
            <a:chOff x="8428037" y="3623275"/>
            <a:chExt cx="3917063" cy="438963"/>
          </a:xfrm>
        </p:grpSpPr>
        <p:grpSp>
          <p:nvGrpSpPr>
            <p:cNvPr id="2062" name="Group 2061"/>
            <p:cNvGrpSpPr/>
            <p:nvPr/>
          </p:nvGrpSpPr>
          <p:grpSpPr>
            <a:xfrm>
              <a:off x="8428037" y="3623275"/>
              <a:ext cx="3917063" cy="438963"/>
              <a:chOff x="8428037" y="3550165"/>
              <a:chExt cx="3917063" cy="438963"/>
            </a:xfrm>
          </p:grpSpPr>
          <p:grpSp>
            <p:nvGrpSpPr>
              <p:cNvPr id="105" name="Group 25"/>
              <p:cNvGrpSpPr>
                <a:grpSpLocks noChangeAspect="1"/>
              </p:cNvGrpSpPr>
              <p:nvPr/>
            </p:nvGrpSpPr>
            <p:grpSpPr bwMode="auto">
              <a:xfrm>
                <a:off x="8428037" y="3621949"/>
                <a:ext cx="276225" cy="276225"/>
                <a:chOff x="3839" y="2123"/>
                <a:chExt cx="158" cy="158"/>
              </a:xfrm>
            </p:grpSpPr>
            <p:sp>
              <p:nvSpPr>
                <p:cNvPr id="106"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7"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08"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23" name="Content Placeholder 2"/>
              <p:cNvSpPr txBox="1">
                <a:spLocks/>
              </p:cNvSpPr>
              <p:nvPr/>
            </p:nvSpPr>
            <p:spPr>
              <a:xfrm>
                <a:off x="8710904" y="3550165"/>
                <a:ext cx="3634196" cy="43896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Monitor infra</a:t>
                </a:r>
              </a:p>
            </p:txBody>
          </p:sp>
        </p:grpSp>
        <p:sp>
          <p:nvSpPr>
            <p:cNvPr id="189" name="Freeform 5"/>
            <p:cNvSpPr>
              <a:spLocks/>
            </p:cNvSpPr>
            <p:nvPr/>
          </p:nvSpPr>
          <p:spPr bwMode="auto">
            <a:xfrm>
              <a:off x="8458264" y="3643667"/>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68" name="TextBox 167"/>
          <p:cNvSpPr txBox="1"/>
          <p:nvPr/>
        </p:nvSpPr>
        <p:spPr>
          <a:xfrm>
            <a:off x="6246400" y="378841"/>
            <a:ext cx="6554250" cy="803952"/>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solidFill>
                  <a:srgbClr val="002050"/>
                </a:solidFill>
                <a:effectLst/>
                <a:uLnTx/>
                <a:uFillTx/>
                <a:latin typeface="Segoe UI"/>
                <a:ea typeface="+mn-ea"/>
                <a:cs typeface="+mn-cs"/>
              </a:rPr>
              <a:t>New App creation</a:t>
            </a:r>
          </a:p>
        </p:txBody>
      </p:sp>
      <p:grpSp>
        <p:nvGrpSpPr>
          <p:cNvPr id="4" name="Group 2d"/>
          <p:cNvGrpSpPr/>
          <p:nvPr/>
        </p:nvGrpSpPr>
        <p:grpSpPr>
          <a:xfrm>
            <a:off x="4377890" y="3987558"/>
            <a:ext cx="3727080" cy="694030"/>
            <a:chOff x="4377645" y="3987636"/>
            <a:chExt cx="3727609" cy="694129"/>
          </a:xfrm>
        </p:grpSpPr>
        <p:grpSp>
          <p:nvGrpSpPr>
            <p:cNvPr id="2058" name="Group 2057"/>
            <p:cNvGrpSpPr/>
            <p:nvPr/>
          </p:nvGrpSpPr>
          <p:grpSpPr>
            <a:xfrm>
              <a:off x="4377645" y="4005560"/>
              <a:ext cx="3727609" cy="676205"/>
              <a:chOff x="4465424" y="4085381"/>
              <a:chExt cx="3802355" cy="689764"/>
            </a:xfrm>
          </p:grpSpPr>
          <p:grpSp>
            <p:nvGrpSpPr>
              <p:cNvPr id="77" name="Group 25"/>
              <p:cNvGrpSpPr>
                <a:grpSpLocks noChangeAspect="1"/>
              </p:cNvGrpSpPr>
              <p:nvPr/>
            </p:nvGrpSpPr>
            <p:grpSpPr bwMode="auto">
              <a:xfrm>
                <a:off x="4465424" y="4143645"/>
                <a:ext cx="276225" cy="276225"/>
                <a:chOff x="3839" y="1980"/>
                <a:chExt cx="158" cy="158"/>
              </a:xfrm>
            </p:grpSpPr>
            <p:sp>
              <p:nvSpPr>
                <p:cNvPr id="78" name="Freeform 26"/>
                <p:cNvSpPr>
                  <a:spLocks/>
                </p:cNvSpPr>
                <p:nvPr/>
              </p:nvSpPr>
              <p:spPr bwMode="auto">
                <a:xfrm>
                  <a:off x="3839" y="1980"/>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79" name="Rectangle 27"/>
                <p:cNvSpPr>
                  <a:spLocks noChangeArrowheads="1"/>
                </p:cNvSpPr>
                <p:nvPr/>
              </p:nvSpPr>
              <p:spPr bwMode="auto">
                <a:xfrm>
                  <a:off x="3843" y="1984"/>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0" name="Freeform 28"/>
                <p:cNvSpPr>
                  <a:spLocks noEditPoints="1"/>
                </p:cNvSpPr>
                <p:nvPr/>
              </p:nvSpPr>
              <p:spPr bwMode="auto">
                <a:xfrm>
                  <a:off x="3839" y="1980"/>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2" name="Content Placeholder 2"/>
              <p:cNvSpPr txBox="1">
                <a:spLocks/>
              </p:cNvSpPr>
              <p:nvPr/>
            </p:nvSpPr>
            <p:spPr>
              <a:xfrm>
                <a:off x="4748291" y="4334255"/>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4" name="Freeform 5"/>
              <p:cNvSpPr>
                <a:spLocks/>
              </p:cNvSpPr>
              <p:nvPr/>
            </p:nvSpPr>
            <p:spPr bwMode="auto">
              <a:xfrm>
                <a:off x="4501851" y="4085381"/>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36" name="Content Placeholder 2"/>
            <p:cNvSpPr txBox="1">
              <a:spLocks/>
            </p:cNvSpPr>
            <p:nvPr/>
          </p:nvSpPr>
          <p:spPr>
            <a:xfrm>
              <a:off x="4652364" y="3987636"/>
              <a:ext cx="3348189" cy="43033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Deploy WPF application </a:t>
              </a:r>
            </a:p>
          </p:txBody>
        </p:sp>
      </p:grpSp>
      <p:grpSp>
        <p:nvGrpSpPr>
          <p:cNvPr id="5" name="Group 2e"/>
          <p:cNvGrpSpPr/>
          <p:nvPr/>
        </p:nvGrpSpPr>
        <p:grpSpPr>
          <a:xfrm>
            <a:off x="4377890" y="4495134"/>
            <a:ext cx="3727080" cy="815693"/>
            <a:chOff x="4377645" y="4579565"/>
            <a:chExt cx="3727609" cy="815808"/>
          </a:xfrm>
        </p:grpSpPr>
        <p:grpSp>
          <p:nvGrpSpPr>
            <p:cNvPr id="2059" name="Group 2058"/>
            <p:cNvGrpSpPr/>
            <p:nvPr/>
          </p:nvGrpSpPr>
          <p:grpSpPr>
            <a:xfrm>
              <a:off x="4377645" y="4684194"/>
              <a:ext cx="3727609" cy="711179"/>
              <a:chOff x="4465424" y="4777625"/>
              <a:chExt cx="3802355" cy="725440"/>
            </a:xfrm>
          </p:grpSpPr>
          <p:grpSp>
            <p:nvGrpSpPr>
              <p:cNvPr id="81" name="Group 25"/>
              <p:cNvGrpSpPr>
                <a:grpSpLocks noChangeAspect="1"/>
              </p:cNvGrpSpPr>
              <p:nvPr/>
            </p:nvGrpSpPr>
            <p:grpSpPr bwMode="auto">
              <a:xfrm>
                <a:off x="4465424" y="4839443"/>
                <a:ext cx="276225" cy="276225"/>
                <a:chOff x="3839" y="1969"/>
                <a:chExt cx="158" cy="158"/>
              </a:xfrm>
            </p:grpSpPr>
            <p:sp>
              <p:nvSpPr>
                <p:cNvPr id="82" name="Freeform 26"/>
                <p:cNvSpPr>
                  <a:spLocks/>
                </p:cNvSpPr>
                <p:nvPr/>
              </p:nvSpPr>
              <p:spPr bwMode="auto">
                <a:xfrm>
                  <a:off x="3839" y="1969"/>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3" name="Rectangle 27"/>
                <p:cNvSpPr>
                  <a:spLocks noChangeArrowheads="1"/>
                </p:cNvSpPr>
                <p:nvPr/>
              </p:nvSpPr>
              <p:spPr bwMode="auto">
                <a:xfrm>
                  <a:off x="3843" y="1973"/>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4" name="Freeform 28"/>
                <p:cNvSpPr>
                  <a:spLocks noEditPoints="1"/>
                </p:cNvSpPr>
                <p:nvPr/>
              </p:nvSpPr>
              <p:spPr bwMode="auto">
                <a:xfrm>
                  <a:off x="3839" y="1978"/>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3" name="Content Placeholder 2"/>
              <p:cNvSpPr txBox="1">
                <a:spLocks/>
              </p:cNvSpPr>
              <p:nvPr/>
            </p:nvSpPr>
            <p:spPr>
              <a:xfrm>
                <a:off x="4748291" y="5062175"/>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5" name="Freeform 5"/>
              <p:cNvSpPr>
                <a:spLocks/>
              </p:cNvSpPr>
              <p:nvPr/>
            </p:nvSpPr>
            <p:spPr bwMode="auto">
              <a:xfrm>
                <a:off x="4501851" y="4777625"/>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37" name="Content Placeholder 2"/>
            <p:cNvSpPr txBox="1">
              <a:spLocks/>
            </p:cNvSpPr>
            <p:nvPr/>
          </p:nvSpPr>
          <p:spPr>
            <a:xfrm>
              <a:off x="4627207" y="4579565"/>
              <a:ext cx="3348189" cy="67963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Collect student ID from USB RFID reader</a:t>
              </a:r>
            </a:p>
          </p:txBody>
        </p:sp>
      </p:grpSp>
      <p:grpSp>
        <p:nvGrpSpPr>
          <p:cNvPr id="6" name="Group 2f"/>
          <p:cNvGrpSpPr/>
          <p:nvPr/>
        </p:nvGrpSpPr>
        <p:grpSpPr>
          <a:xfrm>
            <a:off x="4384743" y="5124374"/>
            <a:ext cx="3727080" cy="767058"/>
            <a:chOff x="4384500" y="5168143"/>
            <a:chExt cx="3727609" cy="767167"/>
          </a:xfrm>
        </p:grpSpPr>
        <p:grpSp>
          <p:nvGrpSpPr>
            <p:cNvPr id="2060" name="Group 2059"/>
            <p:cNvGrpSpPr/>
            <p:nvPr/>
          </p:nvGrpSpPr>
          <p:grpSpPr>
            <a:xfrm>
              <a:off x="4384500" y="5278007"/>
              <a:ext cx="3727609" cy="657303"/>
              <a:chOff x="4465424" y="5538962"/>
              <a:chExt cx="3802355" cy="670484"/>
            </a:xfrm>
          </p:grpSpPr>
          <p:grpSp>
            <p:nvGrpSpPr>
              <p:cNvPr id="85" name="Group 25"/>
              <p:cNvGrpSpPr>
                <a:grpSpLocks noChangeAspect="1"/>
              </p:cNvGrpSpPr>
              <p:nvPr/>
            </p:nvGrpSpPr>
            <p:grpSpPr bwMode="auto">
              <a:xfrm>
                <a:off x="4465424" y="5605172"/>
                <a:ext cx="276225" cy="276225"/>
                <a:chOff x="3839" y="1998"/>
                <a:chExt cx="158" cy="158"/>
              </a:xfrm>
            </p:grpSpPr>
            <p:sp>
              <p:nvSpPr>
                <p:cNvPr id="86" name="Freeform 26"/>
                <p:cNvSpPr>
                  <a:spLocks/>
                </p:cNvSpPr>
                <p:nvPr/>
              </p:nvSpPr>
              <p:spPr bwMode="auto">
                <a:xfrm>
                  <a:off x="3839" y="1998"/>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7" name="Rectangle 27"/>
                <p:cNvSpPr>
                  <a:spLocks noChangeArrowheads="1"/>
                </p:cNvSpPr>
                <p:nvPr/>
              </p:nvSpPr>
              <p:spPr bwMode="auto">
                <a:xfrm>
                  <a:off x="3843" y="2002"/>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8" name="Freeform 28"/>
                <p:cNvSpPr>
                  <a:spLocks noEditPoints="1"/>
                </p:cNvSpPr>
                <p:nvPr/>
              </p:nvSpPr>
              <p:spPr bwMode="auto">
                <a:xfrm>
                  <a:off x="3839" y="1998"/>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94" name="Content Placeholder 2"/>
              <p:cNvSpPr txBox="1">
                <a:spLocks/>
              </p:cNvSpPr>
              <p:nvPr/>
            </p:nvSpPr>
            <p:spPr>
              <a:xfrm>
                <a:off x="4748291" y="5768556"/>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5"/>
              <p:cNvSpPr>
                <a:spLocks/>
              </p:cNvSpPr>
              <p:nvPr/>
            </p:nvSpPr>
            <p:spPr bwMode="auto">
              <a:xfrm>
                <a:off x="4501851" y="553896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38" name="Content Placeholder 2"/>
            <p:cNvSpPr txBox="1">
              <a:spLocks/>
            </p:cNvSpPr>
            <p:nvPr/>
          </p:nvSpPr>
          <p:spPr>
            <a:xfrm>
              <a:off x="4661805" y="5168143"/>
              <a:ext cx="3348189" cy="67963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Co-relate student ID to names and student records</a:t>
              </a:r>
            </a:p>
          </p:txBody>
        </p:sp>
      </p:grpSp>
      <p:grpSp>
        <p:nvGrpSpPr>
          <p:cNvPr id="139" name="Group 2g"/>
          <p:cNvGrpSpPr/>
          <p:nvPr/>
        </p:nvGrpSpPr>
        <p:grpSpPr>
          <a:xfrm>
            <a:off x="4385373" y="5704982"/>
            <a:ext cx="3727080" cy="679537"/>
            <a:chOff x="4465424" y="5817735"/>
            <a:chExt cx="3802355" cy="693261"/>
          </a:xfrm>
        </p:grpSpPr>
        <p:grpSp>
          <p:nvGrpSpPr>
            <p:cNvPr id="140" name="Group 25"/>
            <p:cNvGrpSpPr>
              <a:grpSpLocks noChangeAspect="1"/>
            </p:cNvGrpSpPr>
            <p:nvPr/>
          </p:nvGrpSpPr>
          <p:grpSpPr bwMode="auto">
            <a:xfrm>
              <a:off x="4465424" y="5997745"/>
              <a:ext cx="276225" cy="276225"/>
              <a:chOff x="3839" y="2123"/>
              <a:chExt cx="158" cy="158"/>
            </a:xfrm>
          </p:grpSpPr>
          <p:sp>
            <p:nvSpPr>
              <p:cNvPr id="143"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44"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45"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41" name="Content Placeholder 2"/>
            <p:cNvSpPr txBox="1">
              <a:spLocks/>
            </p:cNvSpPr>
            <p:nvPr/>
          </p:nvSpPr>
          <p:spPr>
            <a:xfrm>
              <a:off x="4748291" y="5817735"/>
              <a:ext cx="3519488" cy="69326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Store student and attendance information in table storage</a:t>
              </a:r>
            </a:p>
          </p:txBody>
        </p:sp>
        <p:sp>
          <p:nvSpPr>
            <p:cNvPr id="142" name="Freeform 5"/>
            <p:cNvSpPr>
              <a:spLocks/>
            </p:cNvSpPr>
            <p:nvPr/>
          </p:nvSpPr>
          <p:spPr bwMode="auto">
            <a:xfrm>
              <a:off x="4486275" y="5947799"/>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grpSp>
        <p:nvGrpSpPr>
          <p:cNvPr id="8" name="Group 3d"/>
          <p:cNvGrpSpPr/>
          <p:nvPr/>
        </p:nvGrpSpPr>
        <p:grpSpPr>
          <a:xfrm>
            <a:off x="8262053" y="3674852"/>
            <a:ext cx="3727080" cy="646703"/>
            <a:chOff x="8262360" y="3921244"/>
            <a:chExt cx="3727609" cy="646795"/>
          </a:xfrm>
        </p:grpSpPr>
        <p:grpSp>
          <p:nvGrpSpPr>
            <p:cNvPr id="2065" name="Group 2064"/>
            <p:cNvGrpSpPr/>
            <p:nvPr/>
          </p:nvGrpSpPr>
          <p:grpSpPr>
            <a:xfrm>
              <a:off x="8262360" y="3932948"/>
              <a:ext cx="3727609" cy="635091"/>
              <a:chOff x="8428037" y="4011318"/>
              <a:chExt cx="3802355" cy="647827"/>
            </a:xfrm>
          </p:grpSpPr>
          <p:grpSp>
            <p:nvGrpSpPr>
              <p:cNvPr id="109" name="Group 25"/>
              <p:cNvGrpSpPr>
                <a:grpSpLocks noChangeAspect="1"/>
              </p:cNvGrpSpPr>
              <p:nvPr/>
            </p:nvGrpSpPr>
            <p:grpSpPr bwMode="auto">
              <a:xfrm>
                <a:off x="8428037" y="4076025"/>
                <a:ext cx="276225" cy="276225"/>
                <a:chOff x="3839" y="2001"/>
                <a:chExt cx="158" cy="158"/>
              </a:xfrm>
            </p:grpSpPr>
            <p:sp>
              <p:nvSpPr>
                <p:cNvPr id="110" name="Freeform 26"/>
                <p:cNvSpPr>
                  <a:spLocks/>
                </p:cNvSpPr>
                <p:nvPr/>
              </p:nvSpPr>
              <p:spPr bwMode="auto">
                <a:xfrm>
                  <a:off x="3839" y="2001"/>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1" name="Rectangle 27"/>
                <p:cNvSpPr>
                  <a:spLocks noChangeArrowheads="1"/>
                </p:cNvSpPr>
                <p:nvPr/>
              </p:nvSpPr>
              <p:spPr bwMode="auto">
                <a:xfrm>
                  <a:off x="3843" y="200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2" name="Freeform 28"/>
                <p:cNvSpPr>
                  <a:spLocks noEditPoints="1"/>
                </p:cNvSpPr>
                <p:nvPr/>
              </p:nvSpPr>
              <p:spPr bwMode="auto">
                <a:xfrm>
                  <a:off x="3839" y="2001"/>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24" name="Content Placeholder 2"/>
              <p:cNvSpPr txBox="1">
                <a:spLocks/>
              </p:cNvSpPr>
              <p:nvPr/>
            </p:nvSpPr>
            <p:spPr>
              <a:xfrm>
                <a:off x="8710904" y="4220181"/>
                <a:ext cx="3519488" cy="43896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90" name="Freeform 5"/>
              <p:cNvSpPr>
                <a:spLocks/>
              </p:cNvSpPr>
              <p:nvPr/>
            </p:nvSpPr>
            <p:spPr bwMode="auto">
              <a:xfrm>
                <a:off x="8458264" y="4011318"/>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6" name="Content Placeholder 2"/>
            <p:cNvSpPr txBox="1">
              <a:spLocks/>
            </p:cNvSpPr>
            <p:nvPr/>
          </p:nvSpPr>
          <p:spPr>
            <a:xfrm>
              <a:off x="8511922" y="3921244"/>
              <a:ext cx="3348189" cy="43033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Deploy WPF application</a:t>
              </a:r>
            </a:p>
          </p:txBody>
        </p:sp>
      </p:grpSp>
      <p:grpSp>
        <p:nvGrpSpPr>
          <p:cNvPr id="10" name="Group 3e"/>
          <p:cNvGrpSpPr/>
          <p:nvPr/>
        </p:nvGrpSpPr>
        <p:grpSpPr>
          <a:xfrm>
            <a:off x="8253113" y="4193996"/>
            <a:ext cx="3727080" cy="708350"/>
            <a:chOff x="8253418" y="4583187"/>
            <a:chExt cx="3727609" cy="708451"/>
          </a:xfrm>
        </p:grpSpPr>
        <p:grpSp>
          <p:nvGrpSpPr>
            <p:cNvPr id="2064" name="Group 3e"/>
            <p:cNvGrpSpPr/>
            <p:nvPr/>
          </p:nvGrpSpPr>
          <p:grpSpPr>
            <a:xfrm>
              <a:off x="8253418" y="4697959"/>
              <a:ext cx="3727609" cy="593679"/>
              <a:chOff x="8428037" y="5025982"/>
              <a:chExt cx="3802355" cy="605583"/>
            </a:xfrm>
          </p:grpSpPr>
          <p:grpSp>
            <p:nvGrpSpPr>
              <p:cNvPr id="113" name="Group 25"/>
              <p:cNvGrpSpPr>
                <a:grpSpLocks noChangeAspect="1"/>
              </p:cNvGrpSpPr>
              <p:nvPr/>
            </p:nvGrpSpPr>
            <p:grpSpPr bwMode="auto">
              <a:xfrm>
                <a:off x="8428037" y="5085947"/>
                <a:ext cx="276225" cy="276225"/>
                <a:chOff x="3839" y="2042"/>
                <a:chExt cx="158" cy="158"/>
              </a:xfrm>
            </p:grpSpPr>
            <p:sp>
              <p:nvSpPr>
                <p:cNvPr id="114" name="Freeform 26"/>
                <p:cNvSpPr>
                  <a:spLocks/>
                </p:cNvSpPr>
                <p:nvPr/>
              </p:nvSpPr>
              <p:spPr bwMode="auto">
                <a:xfrm>
                  <a:off x="3839" y="2042"/>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5" name="Rectangle 27"/>
                <p:cNvSpPr>
                  <a:spLocks noChangeArrowheads="1"/>
                </p:cNvSpPr>
                <p:nvPr/>
              </p:nvSpPr>
              <p:spPr bwMode="auto">
                <a:xfrm>
                  <a:off x="3843" y="2046"/>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6" name="Freeform 28"/>
                <p:cNvSpPr>
                  <a:spLocks noEditPoints="1"/>
                </p:cNvSpPr>
                <p:nvPr/>
              </p:nvSpPr>
              <p:spPr bwMode="auto">
                <a:xfrm>
                  <a:off x="3839" y="2047"/>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25" name="Content Placeholder 2"/>
              <p:cNvSpPr txBox="1">
                <a:spLocks/>
              </p:cNvSpPr>
              <p:nvPr/>
            </p:nvSpPr>
            <p:spPr>
              <a:xfrm>
                <a:off x="8710904" y="5190675"/>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96" name="Freeform 5"/>
              <p:cNvSpPr>
                <a:spLocks/>
              </p:cNvSpPr>
              <p:nvPr/>
            </p:nvSpPr>
            <p:spPr bwMode="auto">
              <a:xfrm>
                <a:off x="8458264" y="5025982"/>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47" name="Content Placeholder 2"/>
            <p:cNvSpPr txBox="1">
              <a:spLocks/>
            </p:cNvSpPr>
            <p:nvPr/>
          </p:nvSpPr>
          <p:spPr>
            <a:xfrm>
              <a:off x="8570807" y="4583187"/>
              <a:ext cx="3348189" cy="67963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Use RFID card reader </a:t>
              </a:r>
              <a:b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to collect student IDs</a:t>
              </a:r>
            </a:p>
          </p:txBody>
        </p:sp>
      </p:grpSp>
      <p:grpSp>
        <p:nvGrpSpPr>
          <p:cNvPr id="9" name="Group 3f"/>
          <p:cNvGrpSpPr/>
          <p:nvPr/>
        </p:nvGrpSpPr>
        <p:grpSpPr>
          <a:xfrm>
            <a:off x="8254361" y="4938386"/>
            <a:ext cx="3727080" cy="705663"/>
            <a:chOff x="8254667" y="5141322"/>
            <a:chExt cx="3727609" cy="705763"/>
          </a:xfrm>
        </p:grpSpPr>
        <p:grpSp>
          <p:nvGrpSpPr>
            <p:cNvPr id="148" name="Group 147"/>
            <p:cNvGrpSpPr/>
            <p:nvPr/>
          </p:nvGrpSpPr>
          <p:grpSpPr>
            <a:xfrm>
              <a:off x="8254667" y="5264463"/>
              <a:ext cx="3727609" cy="582622"/>
              <a:chOff x="4465424" y="5615141"/>
              <a:chExt cx="3802355" cy="594305"/>
            </a:xfrm>
          </p:grpSpPr>
          <p:grpSp>
            <p:nvGrpSpPr>
              <p:cNvPr id="149" name="Group 25"/>
              <p:cNvGrpSpPr>
                <a:grpSpLocks noChangeAspect="1"/>
              </p:cNvGrpSpPr>
              <p:nvPr/>
            </p:nvGrpSpPr>
            <p:grpSpPr bwMode="auto">
              <a:xfrm>
                <a:off x="4465424" y="5680347"/>
                <a:ext cx="276225" cy="276225"/>
                <a:chOff x="3839" y="2041"/>
                <a:chExt cx="158" cy="158"/>
              </a:xfrm>
            </p:grpSpPr>
            <p:sp>
              <p:nvSpPr>
                <p:cNvPr id="152" name="Freeform 26"/>
                <p:cNvSpPr>
                  <a:spLocks/>
                </p:cNvSpPr>
                <p:nvPr/>
              </p:nvSpPr>
              <p:spPr bwMode="auto">
                <a:xfrm>
                  <a:off x="3839" y="2041"/>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3" name="Rectangle 27"/>
                <p:cNvSpPr>
                  <a:spLocks noChangeArrowheads="1"/>
                </p:cNvSpPr>
                <p:nvPr/>
              </p:nvSpPr>
              <p:spPr bwMode="auto">
                <a:xfrm>
                  <a:off x="3843" y="2045"/>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4" name="Freeform 28"/>
                <p:cNvSpPr>
                  <a:spLocks noEditPoints="1"/>
                </p:cNvSpPr>
                <p:nvPr/>
              </p:nvSpPr>
              <p:spPr bwMode="auto">
                <a:xfrm>
                  <a:off x="3839" y="2041"/>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0" name="Content Placeholder 2"/>
              <p:cNvSpPr txBox="1">
                <a:spLocks/>
              </p:cNvSpPr>
              <p:nvPr/>
            </p:nvSpPr>
            <p:spPr>
              <a:xfrm>
                <a:off x="4748291" y="5768556"/>
                <a:ext cx="3519488" cy="440890"/>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51" name="Freeform 5"/>
              <p:cNvSpPr>
                <a:spLocks/>
              </p:cNvSpPr>
              <p:nvPr/>
            </p:nvSpPr>
            <p:spPr bwMode="auto">
              <a:xfrm>
                <a:off x="4501851" y="5615141"/>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5" name="Content Placeholder 2"/>
            <p:cNvSpPr txBox="1">
              <a:spLocks/>
            </p:cNvSpPr>
            <p:nvPr/>
          </p:nvSpPr>
          <p:spPr>
            <a:xfrm>
              <a:off x="8531972" y="5141322"/>
              <a:ext cx="3348189" cy="67963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Co-relate student ID to names and student records</a:t>
              </a:r>
            </a:p>
          </p:txBody>
        </p:sp>
      </p:grpSp>
      <p:grpSp>
        <p:nvGrpSpPr>
          <p:cNvPr id="156" name="Group 3g"/>
          <p:cNvGrpSpPr/>
          <p:nvPr/>
        </p:nvGrpSpPr>
        <p:grpSpPr>
          <a:xfrm>
            <a:off x="8253113" y="5680091"/>
            <a:ext cx="3727080" cy="679537"/>
            <a:chOff x="4465424" y="5816116"/>
            <a:chExt cx="3802355" cy="693261"/>
          </a:xfrm>
        </p:grpSpPr>
        <p:grpSp>
          <p:nvGrpSpPr>
            <p:cNvPr id="157" name="Group 25"/>
            <p:cNvGrpSpPr>
              <a:grpSpLocks noChangeAspect="1"/>
            </p:cNvGrpSpPr>
            <p:nvPr/>
          </p:nvGrpSpPr>
          <p:grpSpPr bwMode="auto">
            <a:xfrm>
              <a:off x="4465424" y="5997745"/>
              <a:ext cx="276225" cy="276225"/>
              <a:chOff x="3839" y="2123"/>
              <a:chExt cx="158" cy="158"/>
            </a:xfrm>
          </p:grpSpPr>
          <p:sp>
            <p:nvSpPr>
              <p:cNvPr id="160"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61"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sp>
            <p:nvSpPr>
              <p:cNvPr id="162"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158" name="Content Placeholder 2"/>
            <p:cNvSpPr txBox="1">
              <a:spLocks/>
            </p:cNvSpPr>
            <p:nvPr/>
          </p:nvSpPr>
          <p:spPr>
            <a:xfrm>
              <a:off x="4748291" y="5816116"/>
              <a:ext cx="3519488" cy="69326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Store student and attendance information in table storage</a:t>
              </a:r>
            </a:p>
          </p:txBody>
        </p:sp>
        <p:sp>
          <p:nvSpPr>
            <p:cNvPr id="159" name="Freeform 5"/>
            <p:cNvSpPr>
              <a:spLocks/>
            </p:cNvSpPr>
            <p:nvPr/>
          </p:nvSpPr>
          <p:spPr bwMode="auto">
            <a:xfrm>
              <a:off x="4486275" y="5947799"/>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a:ea typeface="+mn-ea"/>
                <a:cs typeface="+mn-cs"/>
              </a:endParaRPr>
            </a:p>
          </p:txBody>
        </p:sp>
      </p:grpSp>
      <p:sp>
        <p:nvSpPr>
          <p:cNvPr id="2069" name="Mask"/>
          <p:cNvSpPr/>
          <p:nvPr/>
        </p:nvSpPr>
        <p:spPr bwMode="auto">
          <a:xfrm>
            <a:off x="8072090" y="1912721"/>
            <a:ext cx="3816969" cy="2247588"/>
          </a:xfrm>
          <a:prstGeom prst="rect">
            <a:avLst/>
          </a:prstGeom>
          <a:solidFill>
            <a:schemeClr val="accent1">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7" name="Picture 176"/>
          <p:cNvPicPr>
            <a:picLocks noChangeAspect="1"/>
          </p:cNvPicPr>
          <p:nvPr/>
        </p:nvPicPr>
        <p:blipFill>
          <a:blip r:embed="rId3"/>
          <a:stretch>
            <a:fillRect/>
          </a:stretch>
        </p:blipFill>
        <p:spPr>
          <a:xfrm>
            <a:off x="280180" y="31876"/>
            <a:ext cx="5333402" cy="1257401"/>
          </a:xfrm>
          <a:prstGeom prst="rect">
            <a:avLst/>
          </a:prstGeom>
        </p:spPr>
      </p:pic>
      <p:grpSp>
        <p:nvGrpSpPr>
          <p:cNvPr id="11" name="Group 10"/>
          <p:cNvGrpSpPr/>
          <p:nvPr/>
        </p:nvGrpSpPr>
        <p:grpSpPr>
          <a:xfrm>
            <a:off x="325368" y="4690693"/>
            <a:ext cx="3714744" cy="1628365"/>
            <a:chOff x="339889" y="4697959"/>
            <a:chExt cx="3715271" cy="1628596"/>
          </a:xfrm>
        </p:grpSpPr>
        <p:sp>
          <p:nvSpPr>
            <p:cNvPr id="3" name="Rectangle 2"/>
            <p:cNvSpPr/>
            <p:nvPr/>
          </p:nvSpPr>
          <p:spPr bwMode="auto">
            <a:xfrm>
              <a:off x="339889" y="4697959"/>
              <a:ext cx="3715271" cy="16285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8" name="Picture 177"/>
            <p:cNvPicPr>
              <a:picLocks noChangeAspect="1"/>
            </p:cNvPicPr>
            <p:nvPr/>
          </p:nvPicPr>
          <p:blipFill>
            <a:blip r:embed="rId4"/>
            <a:stretch>
              <a:fillRect/>
            </a:stretch>
          </p:blipFill>
          <p:spPr>
            <a:xfrm>
              <a:off x="767697" y="4782008"/>
              <a:ext cx="2757206" cy="1457772"/>
            </a:xfrm>
            <a:prstGeom prst="rect">
              <a:avLst/>
            </a:prstGeom>
          </p:spPr>
        </p:pic>
      </p:grpSp>
      <p:grpSp>
        <p:nvGrpSpPr>
          <p:cNvPr id="179" name="Group 1c"/>
          <p:cNvGrpSpPr/>
          <p:nvPr/>
        </p:nvGrpSpPr>
        <p:grpSpPr>
          <a:xfrm>
            <a:off x="449016" y="3951772"/>
            <a:ext cx="3523419" cy="679537"/>
            <a:chOff x="457200" y="3765511"/>
            <a:chExt cx="3594581" cy="693261"/>
          </a:xfrm>
        </p:grpSpPr>
        <p:sp>
          <p:nvSpPr>
            <p:cNvPr id="180" name="Content Placeholder 2"/>
            <p:cNvSpPr txBox="1">
              <a:spLocks/>
            </p:cNvSpPr>
            <p:nvPr/>
          </p:nvSpPr>
          <p:spPr>
            <a:xfrm>
              <a:off x="735656" y="3765511"/>
              <a:ext cx="3316125" cy="693261"/>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02"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gradFill>
                    <a:gsLst>
                      <a:gs pos="0">
                        <a:srgbClr val="FFFFFF"/>
                      </a:gs>
                      <a:gs pos="100000">
                        <a:srgbClr val="FFFFFF"/>
                      </a:gs>
                    </a:gsLst>
                    <a:lin ang="16200000" scaled="1"/>
                  </a:gradFill>
                  <a:effectLst/>
                  <a:uLnTx/>
                  <a:uFillTx/>
                  <a:latin typeface="Segoe UI Semilight" panose="020B0402040204020203" pitchFamily="34" charset="0"/>
                  <a:ea typeface="+mn-ea"/>
                  <a:cs typeface="Segoe UI Semilight" panose="020B0402040204020203" pitchFamily="34" charset="0"/>
                </a:rPr>
                <a:t>Store student name and attendance information</a:t>
              </a:r>
            </a:p>
          </p:txBody>
        </p:sp>
        <p:grpSp>
          <p:nvGrpSpPr>
            <p:cNvPr id="181" name="Group 25"/>
            <p:cNvGrpSpPr>
              <a:grpSpLocks noChangeAspect="1"/>
            </p:cNvGrpSpPr>
            <p:nvPr/>
          </p:nvGrpSpPr>
          <p:grpSpPr bwMode="auto">
            <a:xfrm>
              <a:off x="457200" y="3917249"/>
              <a:ext cx="276225" cy="276225"/>
              <a:chOff x="3839" y="2123"/>
              <a:chExt cx="158" cy="158"/>
            </a:xfrm>
          </p:grpSpPr>
          <p:sp>
            <p:nvSpPr>
              <p:cNvPr id="183" name="Freeform 26"/>
              <p:cNvSpPr>
                <a:spLocks/>
              </p:cNvSpPr>
              <p:nvPr/>
            </p:nvSpPr>
            <p:spPr bwMode="auto">
              <a:xfrm>
                <a:off x="3839" y="2123"/>
                <a:ext cx="158" cy="158"/>
              </a:xfrm>
              <a:custGeom>
                <a:avLst/>
                <a:gdLst>
                  <a:gd name="T0" fmla="*/ 158 w 158"/>
                  <a:gd name="T1" fmla="*/ 11 h 158"/>
                  <a:gd name="T2" fmla="*/ 147 w 158"/>
                  <a:gd name="T3" fmla="*/ 0 h 158"/>
                  <a:gd name="T4" fmla="*/ 0 w 158"/>
                  <a:gd name="T5" fmla="*/ 147 h 158"/>
                  <a:gd name="T6" fmla="*/ 11 w 158"/>
                  <a:gd name="T7" fmla="*/ 158 h 158"/>
                  <a:gd name="T8" fmla="*/ 158 w 158"/>
                  <a:gd name="T9" fmla="*/ 158 h 158"/>
                  <a:gd name="T10" fmla="*/ 158 w 158"/>
                  <a:gd name="T11" fmla="*/ 11 h 158"/>
                </a:gdLst>
                <a:ahLst/>
                <a:cxnLst>
                  <a:cxn ang="0">
                    <a:pos x="T0" y="T1"/>
                  </a:cxn>
                  <a:cxn ang="0">
                    <a:pos x="T2" y="T3"/>
                  </a:cxn>
                  <a:cxn ang="0">
                    <a:pos x="T4" y="T5"/>
                  </a:cxn>
                  <a:cxn ang="0">
                    <a:pos x="T6" y="T7"/>
                  </a:cxn>
                  <a:cxn ang="0">
                    <a:pos x="T8" y="T9"/>
                  </a:cxn>
                  <a:cxn ang="0">
                    <a:pos x="T10" y="T11"/>
                  </a:cxn>
                </a:cxnLst>
                <a:rect l="0" t="0" r="r" b="b"/>
                <a:pathLst>
                  <a:path w="158" h="158">
                    <a:moveTo>
                      <a:pt x="158" y="11"/>
                    </a:moveTo>
                    <a:lnTo>
                      <a:pt x="147" y="0"/>
                    </a:lnTo>
                    <a:lnTo>
                      <a:pt x="0" y="147"/>
                    </a:lnTo>
                    <a:lnTo>
                      <a:pt x="11" y="158"/>
                    </a:lnTo>
                    <a:lnTo>
                      <a:pt x="158" y="158"/>
                    </a:lnTo>
                    <a:lnTo>
                      <a:pt x="158"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5" name="Rectangle 27"/>
              <p:cNvSpPr>
                <a:spLocks noChangeArrowheads="1"/>
              </p:cNvSpPr>
              <p:nvPr/>
            </p:nvSpPr>
            <p:spPr bwMode="auto">
              <a:xfrm>
                <a:off x="3843" y="2127"/>
                <a:ext cx="139" cy="13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6" name="Freeform 28"/>
              <p:cNvSpPr>
                <a:spLocks noEditPoints="1"/>
              </p:cNvSpPr>
              <p:nvPr/>
            </p:nvSpPr>
            <p:spPr bwMode="auto">
              <a:xfrm>
                <a:off x="3839" y="2123"/>
                <a:ext cx="147" cy="147"/>
              </a:xfrm>
              <a:custGeom>
                <a:avLst/>
                <a:gdLst>
                  <a:gd name="T0" fmla="*/ 147 w 147"/>
                  <a:gd name="T1" fmla="*/ 147 h 147"/>
                  <a:gd name="T2" fmla="*/ 0 w 147"/>
                  <a:gd name="T3" fmla="*/ 147 h 147"/>
                  <a:gd name="T4" fmla="*/ 0 w 147"/>
                  <a:gd name="T5" fmla="*/ 0 h 147"/>
                  <a:gd name="T6" fmla="*/ 147 w 147"/>
                  <a:gd name="T7" fmla="*/ 0 h 147"/>
                  <a:gd name="T8" fmla="*/ 147 w 147"/>
                  <a:gd name="T9" fmla="*/ 147 h 147"/>
                  <a:gd name="T10" fmla="*/ 9 w 147"/>
                  <a:gd name="T11" fmla="*/ 139 h 147"/>
                  <a:gd name="T12" fmla="*/ 139 w 147"/>
                  <a:gd name="T13" fmla="*/ 139 h 147"/>
                  <a:gd name="T14" fmla="*/ 139 w 147"/>
                  <a:gd name="T15" fmla="*/ 8 h 147"/>
                  <a:gd name="T16" fmla="*/ 9 w 147"/>
                  <a:gd name="T17" fmla="*/ 8 h 147"/>
                  <a:gd name="T18" fmla="*/ 9 w 147"/>
                  <a:gd name="T19"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47"/>
                    </a:moveTo>
                    <a:lnTo>
                      <a:pt x="0" y="147"/>
                    </a:lnTo>
                    <a:lnTo>
                      <a:pt x="0" y="0"/>
                    </a:lnTo>
                    <a:lnTo>
                      <a:pt x="147" y="0"/>
                    </a:lnTo>
                    <a:lnTo>
                      <a:pt x="147" y="147"/>
                    </a:lnTo>
                    <a:close/>
                    <a:moveTo>
                      <a:pt x="9" y="139"/>
                    </a:moveTo>
                    <a:lnTo>
                      <a:pt x="139" y="139"/>
                    </a:lnTo>
                    <a:lnTo>
                      <a:pt x="139" y="8"/>
                    </a:lnTo>
                    <a:lnTo>
                      <a:pt x="9" y="8"/>
                    </a:lnTo>
                    <a:lnTo>
                      <a:pt x="9" y="1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82" name="Freeform 5"/>
            <p:cNvSpPr>
              <a:spLocks/>
            </p:cNvSpPr>
            <p:nvPr/>
          </p:nvSpPr>
          <p:spPr bwMode="auto">
            <a:xfrm>
              <a:off x="492125" y="3854450"/>
              <a:ext cx="312738" cy="277812"/>
            </a:xfrm>
            <a:custGeom>
              <a:avLst/>
              <a:gdLst>
                <a:gd name="T0" fmla="*/ 197 w 197"/>
                <a:gd name="T1" fmla="*/ 29 h 175"/>
                <a:gd name="T2" fmla="*/ 160 w 197"/>
                <a:gd name="T3" fmla="*/ 0 h 175"/>
                <a:gd name="T4" fmla="*/ 75 w 197"/>
                <a:gd name="T5" fmla="*/ 111 h 175"/>
                <a:gd name="T6" fmla="*/ 27 w 197"/>
                <a:gd name="T7" fmla="*/ 74 h 175"/>
                <a:gd name="T8" fmla="*/ 0 w 197"/>
                <a:gd name="T9" fmla="*/ 109 h 175"/>
                <a:gd name="T10" fmla="*/ 86 w 197"/>
                <a:gd name="T11" fmla="*/ 175 h 175"/>
                <a:gd name="T12" fmla="*/ 112 w 197"/>
                <a:gd name="T13" fmla="*/ 140 h 175"/>
                <a:gd name="T14" fmla="*/ 112 w 197"/>
                <a:gd name="T15" fmla="*/ 140 h 175"/>
                <a:gd name="T16" fmla="*/ 197 w 197"/>
                <a:gd name="T17" fmla="*/ 29 h 175"/>
                <a:gd name="T18" fmla="*/ 197 w 197"/>
                <a:gd name="T19" fmla="*/ 29 h 175"/>
                <a:gd name="T20" fmla="*/ 197 w 197"/>
                <a:gd name="T21" fmla="*/ 2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75">
                  <a:moveTo>
                    <a:pt x="197" y="29"/>
                  </a:moveTo>
                  <a:lnTo>
                    <a:pt x="160" y="0"/>
                  </a:lnTo>
                  <a:lnTo>
                    <a:pt x="75" y="111"/>
                  </a:lnTo>
                  <a:lnTo>
                    <a:pt x="27" y="74"/>
                  </a:lnTo>
                  <a:lnTo>
                    <a:pt x="0" y="109"/>
                  </a:lnTo>
                  <a:lnTo>
                    <a:pt x="86" y="175"/>
                  </a:lnTo>
                  <a:lnTo>
                    <a:pt x="112" y="140"/>
                  </a:lnTo>
                  <a:lnTo>
                    <a:pt x="112" y="140"/>
                  </a:lnTo>
                  <a:lnTo>
                    <a:pt x="197" y="29"/>
                  </a:lnTo>
                  <a:lnTo>
                    <a:pt x="197" y="29"/>
                  </a:lnTo>
                  <a:lnTo>
                    <a:pt x="197" y="29"/>
                  </a:lnTo>
                  <a:close/>
                </a:path>
              </a:pathLst>
            </a:custGeom>
            <a:solidFill>
              <a:schemeClr val="accent4"/>
            </a:solidFill>
            <a:ln>
              <a:noFill/>
            </a:ln>
          </p:spPr>
          <p:txBody>
            <a:bodyPr vert="horz" wrap="square" lIns="89630" tIns="44814" rIns="89630" bIns="44814" numCol="1" anchor="t"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80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22"/>
                                        </p:tgtEl>
                                        <p:attrNameLst>
                                          <p:attrName>ppt_x</p:attrName>
                                          <p:attrName>ppt_y</p:attrName>
                                        </p:attrNameLst>
                                      </p:cBhvr>
                                      <p:rCtr x="-1200" y="0"/>
                                    </p:animMotion>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35" presetClass="path" presetSubtype="0" decel="100000" fill="hold" nodeType="withEffect">
                                  <p:stCondLst>
                                    <p:cond delay="0"/>
                                  </p:stCondLst>
                                  <p:childTnLst>
                                    <p:animMotion origin="layout" path="M -4.22007E-6 -3.30458E-6 L -0.02387 -3.30458E-6 " pathEditMode="relative" rAng="0" ptsTypes="AA">
                                      <p:cBhvr>
                                        <p:cTn id="14" dur="750" spd="-100000" fill="hold"/>
                                        <p:tgtEl>
                                          <p:spTgt spid="27"/>
                                        </p:tgtEl>
                                        <p:attrNameLst>
                                          <p:attrName>ppt_x</p:attrName>
                                          <p:attrName>ppt_y</p:attrName>
                                        </p:attrNameLst>
                                      </p:cBhvr>
                                      <p:rCtr x="-1200" y="0"/>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2.70833E-6 -2.59259E-6 L 2.70833E-6 0.03704 " pathEditMode="relative" rAng="0" ptsTypes="AA">
                                      <p:cBhvr>
                                        <p:cTn id="19" dur="750" spd="-100000" fill="hold"/>
                                        <p:tgtEl>
                                          <p:spTgt spid="25"/>
                                        </p:tgtEl>
                                        <p:attrNameLst>
                                          <p:attrName>ppt_x</p:attrName>
                                          <p:attrName>ppt_y</p:attrName>
                                        </p:attrNameLst>
                                      </p:cBhvr>
                                      <p:rCtr x="0" y="1852"/>
                                    </p:animMotion>
                                  </p:childTnLst>
                                </p:cTn>
                              </p:par>
                              <p:par>
                                <p:cTn id="20" presetID="10" presetClass="entr" presetSubtype="0" fill="hold" nodeType="withEffect">
                                  <p:stCondLst>
                                    <p:cond delay="250"/>
                                  </p:stCondLst>
                                  <p:childTnLst>
                                    <p:set>
                                      <p:cBhvr>
                                        <p:cTn id="21" dur="1" fill="hold">
                                          <p:stCondLst>
                                            <p:cond delay="0"/>
                                          </p:stCondLst>
                                        </p:cTn>
                                        <p:tgtEl>
                                          <p:spTgt spid="2051"/>
                                        </p:tgtEl>
                                        <p:attrNameLst>
                                          <p:attrName>style.visibility</p:attrName>
                                        </p:attrNameLst>
                                      </p:cBhvr>
                                      <p:to>
                                        <p:strVal val="visible"/>
                                      </p:to>
                                    </p:set>
                                    <p:animEffect transition="in" filter="fade">
                                      <p:cBhvr>
                                        <p:cTn id="22" dur="500"/>
                                        <p:tgtEl>
                                          <p:spTgt spid="2051"/>
                                        </p:tgtEl>
                                      </p:cBhvr>
                                    </p:animEffect>
                                  </p:childTnLst>
                                </p:cTn>
                              </p:par>
                              <p:par>
                                <p:cTn id="23" presetID="42" presetClass="path" presetSubtype="0" decel="100000" fill="hold" nodeType="withEffect">
                                  <p:stCondLst>
                                    <p:cond delay="250"/>
                                  </p:stCondLst>
                                  <p:childTnLst>
                                    <p:animMotion origin="layout" path="M -3.125E-6 -1.48148E-6 L -3.125E-6 0.03704 " pathEditMode="relative" rAng="0" ptsTypes="AA">
                                      <p:cBhvr>
                                        <p:cTn id="24" dur="750" spd="-100000" fill="hold"/>
                                        <p:tgtEl>
                                          <p:spTgt spid="2051"/>
                                        </p:tgtEl>
                                        <p:attrNameLst>
                                          <p:attrName>ppt_x</p:attrName>
                                          <p:attrName>ppt_y</p:attrName>
                                        </p:attrNameLst>
                                      </p:cBhvr>
                                      <p:rCtr x="0" y="1852"/>
                                    </p:animMotion>
                                  </p:childTnLst>
                                </p:cTn>
                              </p:par>
                              <p:par>
                                <p:cTn id="25" presetID="10" presetClass="entr" presetSubtype="0" fill="hold" nodeType="withEffect">
                                  <p:stCondLst>
                                    <p:cond delay="400"/>
                                  </p:stCondLst>
                                  <p:childTnLst>
                                    <p:set>
                                      <p:cBhvr>
                                        <p:cTn id="26" dur="1" fill="hold">
                                          <p:stCondLst>
                                            <p:cond delay="0"/>
                                          </p:stCondLst>
                                        </p:cTn>
                                        <p:tgtEl>
                                          <p:spTgt spid="2052"/>
                                        </p:tgtEl>
                                        <p:attrNameLst>
                                          <p:attrName>style.visibility</p:attrName>
                                        </p:attrNameLst>
                                      </p:cBhvr>
                                      <p:to>
                                        <p:strVal val="visible"/>
                                      </p:to>
                                    </p:set>
                                    <p:animEffect transition="in" filter="fade">
                                      <p:cBhvr>
                                        <p:cTn id="27" dur="500"/>
                                        <p:tgtEl>
                                          <p:spTgt spid="2052"/>
                                        </p:tgtEl>
                                      </p:cBhvr>
                                    </p:animEffect>
                                  </p:childTnLst>
                                </p:cTn>
                              </p:par>
                              <p:par>
                                <p:cTn id="28" presetID="42" presetClass="path" presetSubtype="0" decel="100000" fill="hold" nodeType="withEffect">
                                  <p:stCondLst>
                                    <p:cond delay="400"/>
                                  </p:stCondLst>
                                  <p:childTnLst>
                                    <p:animMotion origin="layout" path="M -3.125E-6 -1.11111E-6 L -3.125E-6 0.03704 " pathEditMode="relative" rAng="0" ptsTypes="AA">
                                      <p:cBhvr>
                                        <p:cTn id="29" dur="750" spd="-100000" fill="hold"/>
                                        <p:tgtEl>
                                          <p:spTgt spid="2052"/>
                                        </p:tgtEl>
                                        <p:attrNameLst>
                                          <p:attrName>ppt_x</p:attrName>
                                          <p:attrName>ppt_y</p:attrName>
                                        </p:attrNameLst>
                                      </p:cBhvr>
                                      <p:rCtr x="0" y="1852"/>
                                    </p:animMotion>
                                  </p:childTnLst>
                                </p:cTn>
                              </p:par>
                              <p:par>
                                <p:cTn id="30" presetID="10" presetClass="entr" presetSubtype="0" fill="hold" nodeType="withEffect">
                                  <p:stCondLst>
                                    <p:cond delay="550"/>
                                  </p:stCondLst>
                                  <p:childTnLst>
                                    <p:set>
                                      <p:cBhvr>
                                        <p:cTn id="31" dur="1" fill="hold">
                                          <p:stCondLst>
                                            <p:cond delay="0"/>
                                          </p:stCondLst>
                                        </p:cTn>
                                        <p:tgtEl>
                                          <p:spTgt spid="2056"/>
                                        </p:tgtEl>
                                        <p:attrNameLst>
                                          <p:attrName>style.visibility</p:attrName>
                                        </p:attrNameLst>
                                      </p:cBhvr>
                                      <p:to>
                                        <p:strVal val="visible"/>
                                      </p:to>
                                    </p:set>
                                    <p:animEffect transition="in" filter="fade">
                                      <p:cBhvr>
                                        <p:cTn id="32" dur="500"/>
                                        <p:tgtEl>
                                          <p:spTgt spid="2056"/>
                                        </p:tgtEl>
                                      </p:cBhvr>
                                    </p:animEffect>
                                  </p:childTnLst>
                                </p:cTn>
                              </p:par>
                              <p:par>
                                <p:cTn id="33" presetID="42" presetClass="path" presetSubtype="0" decel="100000" fill="hold" nodeType="withEffect">
                                  <p:stCondLst>
                                    <p:cond delay="550"/>
                                  </p:stCondLst>
                                  <p:childTnLst>
                                    <p:animMotion origin="layout" path="M 2.77556E-17 4.44444E-6 L 2.77556E-17 0.03703 " pathEditMode="relative" rAng="0" ptsTypes="AA">
                                      <p:cBhvr>
                                        <p:cTn id="34" dur="750" spd="-100000" fill="hold"/>
                                        <p:tgtEl>
                                          <p:spTgt spid="2056"/>
                                        </p:tgtEl>
                                        <p:attrNameLst>
                                          <p:attrName>ppt_x</p:attrName>
                                          <p:attrName>ppt_y</p:attrName>
                                        </p:attrNameLst>
                                      </p:cBhvr>
                                      <p:rCtr x="0" y="1852"/>
                                    </p:animMotion>
                                  </p:childTnLst>
                                </p:cTn>
                              </p:par>
                              <p:par>
                                <p:cTn id="35" presetID="10" presetClass="entr" presetSubtype="0" fill="hold" nodeType="withEffect">
                                  <p:stCondLst>
                                    <p:cond delay="70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par>
                                <p:cTn id="38" presetID="42" presetClass="path" presetSubtype="0" decel="100000" fill="hold" nodeType="withEffect">
                                  <p:stCondLst>
                                    <p:cond delay="700"/>
                                  </p:stCondLst>
                                  <p:childTnLst>
                                    <p:animMotion origin="layout" path="M 2.77556E-17 4.44444E-6 L 2.77556E-17 0.03703 " pathEditMode="relative" rAng="0" ptsTypes="AA">
                                      <p:cBhvr>
                                        <p:cTn id="39" dur="750" spd="-100000" fill="hold"/>
                                        <p:tgtEl>
                                          <p:spTgt spid="179"/>
                                        </p:tgtEl>
                                        <p:attrNameLst>
                                          <p:attrName>ppt_x</p:attrName>
                                          <p:attrName>ppt_y</p:attrName>
                                        </p:attrNameLst>
                                      </p:cBhvr>
                                      <p:rCtr x="0" y="1852"/>
                                    </p:animMotion>
                                  </p:childTnLst>
                                </p:cTn>
                              </p:par>
                              <p:par>
                                <p:cTn id="40" presetID="10" presetClass="entr" presetSubtype="0" fill="hold" nodeType="withEffect">
                                  <p:stCondLst>
                                    <p:cond delay="85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850"/>
                                  </p:stCondLst>
                                  <p:childTnLst>
                                    <p:animMotion origin="layout" path="M 3.75E-6 2.22222E-6 L 3.75E-6 0.03703 " pathEditMode="relative" rAng="0" ptsTypes="AA">
                                      <p:cBhvr>
                                        <p:cTn id="44" dur="750" spd="-100000" fill="hold"/>
                                        <p:tgtEl>
                                          <p:spTgt spid="11"/>
                                        </p:tgtEl>
                                        <p:attrNameLst>
                                          <p:attrName>ppt_x</p:attrName>
                                          <p:attrName>ppt_y</p:attrName>
                                        </p:attrNameLst>
                                      </p:cBhvr>
                                      <p:rCtr x="0" y="1852"/>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48"/>
                                        </p:tgtEl>
                                        <p:attrNameLst>
                                          <p:attrName>style.visibility</p:attrName>
                                        </p:attrNameLst>
                                      </p:cBhvr>
                                      <p:to>
                                        <p:strVal val="visible"/>
                                      </p:to>
                                    </p:set>
                                    <p:animEffect transition="in" filter="fade">
                                      <p:cBhvr>
                                        <p:cTn id="49" dur="500"/>
                                        <p:tgtEl>
                                          <p:spTgt spid="2048"/>
                                        </p:tgtEl>
                                      </p:cBhvr>
                                    </p:animEffect>
                                  </p:childTnLst>
                                </p:cTn>
                              </p:par>
                              <p:par>
                                <p:cTn id="50" presetID="35" presetClass="path" presetSubtype="0" decel="100000" fill="hold" nodeType="withEffect">
                                  <p:stCondLst>
                                    <p:cond delay="0"/>
                                  </p:stCondLst>
                                  <p:childTnLst>
                                    <p:animMotion origin="layout" path="M -4.22007E-6 -3.30458E-6 L -0.02387 -3.30458E-6 " pathEditMode="relative" rAng="0" ptsTypes="AA">
                                      <p:cBhvr>
                                        <p:cTn id="51" dur="750" spd="-100000" fill="hold"/>
                                        <p:tgtEl>
                                          <p:spTgt spid="2048"/>
                                        </p:tgtEl>
                                        <p:attrNameLst>
                                          <p:attrName>ppt_x</p:attrName>
                                          <p:attrName>ppt_y</p:attrName>
                                        </p:attrNameLst>
                                      </p:cBhvr>
                                      <p:rCtr x="-1200" y="0"/>
                                    </p:animMotion>
                                  </p:childTnLst>
                                </p:cTn>
                              </p:par>
                              <p:par>
                                <p:cTn id="52" presetID="10" presetClass="entr" presetSubtype="0"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42" presetClass="path" presetSubtype="0" decel="100000" fill="hold" grpId="1" nodeType="withEffect">
                                  <p:stCondLst>
                                    <p:cond delay="0"/>
                                  </p:stCondLst>
                                  <p:childTnLst>
                                    <p:animMotion origin="layout" path="M 0 1.85185E-6 L 0 0.03704 " pathEditMode="relative" rAng="0" ptsTypes="AA">
                                      <p:cBhvr>
                                        <p:cTn id="56" dur="750" spd="-100000" fill="hold"/>
                                        <p:tgtEl>
                                          <p:spTgt spid="59"/>
                                        </p:tgtEl>
                                        <p:attrNameLst>
                                          <p:attrName>ppt_x</p:attrName>
                                          <p:attrName>ppt_y</p:attrName>
                                        </p:attrNameLst>
                                      </p:cBhvr>
                                      <p:rCtr x="0" y="1852"/>
                                    </p:animMotion>
                                  </p:childTnLst>
                                </p:cTn>
                              </p:par>
                              <p:par>
                                <p:cTn id="57" presetID="10"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par>
                                <p:cTn id="60" presetID="35" presetClass="path" presetSubtype="0" decel="100000" fill="hold" nodeType="withEffect">
                                  <p:stCondLst>
                                    <p:cond delay="0"/>
                                  </p:stCondLst>
                                  <p:childTnLst>
                                    <p:animMotion origin="layout" path="M -4.22007E-6 -3.30458E-6 L -0.02387 -3.30458E-6 " pathEditMode="relative" rAng="0" ptsTypes="AA">
                                      <p:cBhvr>
                                        <p:cTn id="61" dur="750" spd="-100000" fill="hold"/>
                                        <p:tgtEl>
                                          <p:spTgt spid="63"/>
                                        </p:tgtEl>
                                        <p:attrNameLst>
                                          <p:attrName>ppt_x</p:attrName>
                                          <p:attrName>ppt_y</p:attrName>
                                        </p:attrNameLst>
                                      </p:cBhvr>
                                      <p:rCtr x="-1200" y="0"/>
                                    </p:animMotion>
                                  </p:childTnLst>
                                </p:cTn>
                              </p:par>
                              <p:par>
                                <p:cTn id="62" presetID="10" presetClass="entr" presetSubtype="0" fill="hold" nodeType="withEffect">
                                  <p:stCondLst>
                                    <p:cond delay="0"/>
                                  </p:stCondLst>
                                  <p:childTnLst>
                                    <p:set>
                                      <p:cBhvr>
                                        <p:cTn id="63" dur="1" fill="hold">
                                          <p:stCondLst>
                                            <p:cond delay="0"/>
                                          </p:stCondLst>
                                        </p:cTn>
                                        <p:tgtEl>
                                          <p:spTgt spid="2054"/>
                                        </p:tgtEl>
                                        <p:attrNameLst>
                                          <p:attrName>style.visibility</p:attrName>
                                        </p:attrNameLst>
                                      </p:cBhvr>
                                      <p:to>
                                        <p:strVal val="visible"/>
                                      </p:to>
                                    </p:set>
                                    <p:animEffect transition="in" filter="fade">
                                      <p:cBhvr>
                                        <p:cTn id="64" dur="500"/>
                                        <p:tgtEl>
                                          <p:spTgt spid="2054"/>
                                        </p:tgtEl>
                                      </p:cBhvr>
                                    </p:animEffect>
                                  </p:childTnLst>
                                </p:cTn>
                              </p:par>
                              <p:par>
                                <p:cTn id="65" presetID="42" presetClass="path" presetSubtype="0" decel="100000" fill="hold" nodeType="withEffect">
                                  <p:stCondLst>
                                    <p:cond delay="0"/>
                                  </p:stCondLst>
                                  <p:childTnLst>
                                    <p:animMotion origin="layout" path="M -6.8675E-7 6.08261E-7 L -6.8675E-7 0.03699 " pathEditMode="relative" rAng="0" ptsTypes="AA">
                                      <p:cBhvr>
                                        <p:cTn id="66" dur="750" spd="-100000" fill="hold"/>
                                        <p:tgtEl>
                                          <p:spTgt spid="2054"/>
                                        </p:tgtEl>
                                        <p:attrNameLst>
                                          <p:attrName>ppt_x</p:attrName>
                                          <p:attrName>ppt_y</p:attrName>
                                        </p:attrNameLst>
                                      </p:cBhvr>
                                      <p:rCtr x="0" y="1838"/>
                                    </p:animMotion>
                                  </p:childTnLst>
                                </p:cTn>
                              </p:par>
                              <p:par>
                                <p:cTn id="67" presetID="10" presetClass="entr" presetSubtype="0" fill="hold" nodeType="withEffect">
                                  <p:stCondLst>
                                    <p:cond delay="150"/>
                                  </p:stCondLst>
                                  <p:childTnLst>
                                    <p:set>
                                      <p:cBhvr>
                                        <p:cTn id="68" dur="1" fill="hold">
                                          <p:stCondLst>
                                            <p:cond delay="0"/>
                                          </p:stCondLst>
                                        </p:cTn>
                                        <p:tgtEl>
                                          <p:spTgt spid="2055"/>
                                        </p:tgtEl>
                                        <p:attrNameLst>
                                          <p:attrName>style.visibility</p:attrName>
                                        </p:attrNameLst>
                                      </p:cBhvr>
                                      <p:to>
                                        <p:strVal val="visible"/>
                                      </p:to>
                                    </p:set>
                                    <p:animEffect transition="in" filter="fade">
                                      <p:cBhvr>
                                        <p:cTn id="69" dur="500"/>
                                        <p:tgtEl>
                                          <p:spTgt spid="2055"/>
                                        </p:tgtEl>
                                      </p:cBhvr>
                                    </p:animEffect>
                                  </p:childTnLst>
                                </p:cTn>
                              </p:par>
                              <p:par>
                                <p:cTn id="70" presetID="42" presetClass="path" presetSubtype="0" decel="100000" fill="hold" nodeType="withEffect">
                                  <p:stCondLst>
                                    <p:cond delay="150"/>
                                  </p:stCondLst>
                                  <p:childTnLst>
                                    <p:animMotion origin="layout" path="M -6.8675E-7 6.08261E-7 L -6.8675E-7 0.03699 " pathEditMode="relative" rAng="0" ptsTypes="AA">
                                      <p:cBhvr>
                                        <p:cTn id="71" dur="750" spd="-100000" fill="hold"/>
                                        <p:tgtEl>
                                          <p:spTgt spid="2055"/>
                                        </p:tgtEl>
                                        <p:attrNameLst>
                                          <p:attrName>ppt_x</p:attrName>
                                          <p:attrName>ppt_y</p:attrName>
                                        </p:attrNameLst>
                                      </p:cBhvr>
                                      <p:rCtr x="0" y="1838"/>
                                    </p:animMotion>
                                  </p:childTnLst>
                                </p:cTn>
                              </p:par>
                              <p:par>
                                <p:cTn id="72" presetID="10" presetClass="entr" presetSubtype="0" fill="hold" nodeType="withEffect">
                                  <p:stCondLst>
                                    <p:cond delay="300"/>
                                  </p:stCondLst>
                                  <p:childTnLst>
                                    <p:set>
                                      <p:cBhvr>
                                        <p:cTn id="73" dur="1" fill="hold">
                                          <p:stCondLst>
                                            <p:cond delay="0"/>
                                          </p:stCondLst>
                                        </p:cTn>
                                        <p:tgtEl>
                                          <p:spTgt spid="2057"/>
                                        </p:tgtEl>
                                        <p:attrNameLst>
                                          <p:attrName>style.visibility</p:attrName>
                                        </p:attrNameLst>
                                      </p:cBhvr>
                                      <p:to>
                                        <p:strVal val="visible"/>
                                      </p:to>
                                    </p:set>
                                    <p:animEffect transition="in" filter="fade">
                                      <p:cBhvr>
                                        <p:cTn id="74" dur="500"/>
                                        <p:tgtEl>
                                          <p:spTgt spid="2057"/>
                                        </p:tgtEl>
                                      </p:cBhvr>
                                    </p:animEffect>
                                  </p:childTnLst>
                                </p:cTn>
                              </p:par>
                              <p:par>
                                <p:cTn id="75" presetID="42" presetClass="path" presetSubtype="0" decel="100000" fill="hold" nodeType="withEffect">
                                  <p:stCondLst>
                                    <p:cond delay="300"/>
                                  </p:stCondLst>
                                  <p:childTnLst>
                                    <p:animMotion origin="layout" path="M -6.8675E-7 6.08261E-7 L -6.8675E-7 0.03699 " pathEditMode="relative" rAng="0" ptsTypes="AA">
                                      <p:cBhvr>
                                        <p:cTn id="76" dur="750" spd="-100000" fill="hold"/>
                                        <p:tgtEl>
                                          <p:spTgt spid="2057"/>
                                        </p:tgtEl>
                                        <p:attrNameLst>
                                          <p:attrName>ppt_x</p:attrName>
                                          <p:attrName>ppt_y</p:attrName>
                                        </p:attrNameLst>
                                      </p:cBhvr>
                                      <p:rCtr x="0" y="1838"/>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fade">
                                      <p:cBhvr>
                                        <p:cTn id="81" dur="500"/>
                                        <p:tgtEl>
                                          <p:spTgt spid="9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par>
                                <p:cTn id="87" presetID="42" presetClass="path" presetSubtype="0" decel="100000" fill="hold" nodeType="withEffect">
                                  <p:stCondLst>
                                    <p:cond delay="0"/>
                                  </p:stCondLst>
                                  <p:childTnLst>
                                    <p:animMotion origin="layout" path="M 8.33333E-7 -4.44444E-6 L 8.33333E-7 0.03704 " pathEditMode="relative" rAng="0" ptsTypes="AA">
                                      <p:cBhvr>
                                        <p:cTn id="88" dur="750" spd="-100000" fill="hold"/>
                                        <p:tgtEl>
                                          <p:spTgt spid="4"/>
                                        </p:tgtEl>
                                        <p:attrNameLst>
                                          <p:attrName>ppt_x</p:attrName>
                                          <p:attrName>ppt_y</p:attrName>
                                        </p:attrNameLst>
                                      </p:cBhvr>
                                      <p:rCtr x="0" y="1852"/>
                                    </p:animMotion>
                                  </p:childTnLst>
                                </p:cTn>
                              </p:par>
                              <p:par>
                                <p:cTn id="89" presetID="10" presetClass="entr" presetSubtype="0" fill="hold" nodeType="withEffect">
                                  <p:stCondLst>
                                    <p:cond delay="300"/>
                                  </p:stCondLst>
                                  <p:childTnLst>
                                    <p:set>
                                      <p:cBhvr>
                                        <p:cTn id="90" dur="1" fill="hold">
                                          <p:stCondLst>
                                            <p:cond delay="0"/>
                                          </p:stCondLst>
                                        </p:cTn>
                                        <p:tgtEl>
                                          <p:spTgt spid="5"/>
                                        </p:tgtEl>
                                        <p:attrNameLst>
                                          <p:attrName>style.visibility</p:attrName>
                                        </p:attrNameLst>
                                      </p:cBhvr>
                                      <p:to>
                                        <p:strVal val="visible"/>
                                      </p:to>
                                    </p:set>
                                    <p:animEffect transition="in" filter="fade">
                                      <p:cBhvr>
                                        <p:cTn id="91" dur="500"/>
                                        <p:tgtEl>
                                          <p:spTgt spid="5"/>
                                        </p:tgtEl>
                                      </p:cBhvr>
                                    </p:animEffect>
                                  </p:childTnLst>
                                </p:cTn>
                              </p:par>
                              <p:par>
                                <p:cTn id="92" presetID="42" presetClass="path" presetSubtype="0" decel="100000" fill="hold" nodeType="withEffect">
                                  <p:stCondLst>
                                    <p:cond delay="300"/>
                                  </p:stCondLst>
                                  <p:childTnLst>
                                    <p:animMotion origin="layout" path="M 8.33333E-7 3.7037E-6 L 8.33333E-7 0.03703 " pathEditMode="relative" rAng="0" ptsTypes="AA">
                                      <p:cBhvr>
                                        <p:cTn id="93" dur="750" spd="-100000" fill="hold"/>
                                        <p:tgtEl>
                                          <p:spTgt spid="5"/>
                                        </p:tgtEl>
                                        <p:attrNameLst>
                                          <p:attrName>ppt_x</p:attrName>
                                          <p:attrName>ppt_y</p:attrName>
                                        </p:attrNameLst>
                                      </p:cBhvr>
                                      <p:rCtr x="0" y="1852"/>
                                    </p:animMotion>
                                  </p:childTnLst>
                                </p:cTn>
                              </p:par>
                              <p:par>
                                <p:cTn id="94" presetID="10" presetClass="entr" presetSubtype="0" fill="hold" nodeType="withEffect">
                                  <p:stCondLst>
                                    <p:cond delay="450"/>
                                  </p:stCondLst>
                                  <p:childTnLst>
                                    <p:set>
                                      <p:cBhvr>
                                        <p:cTn id="95" dur="1" fill="hold">
                                          <p:stCondLst>
                                            <p:cond delay="0"/>
                                          </p:stCondLst>
                                        </p:cTn>
                                        <p:tgtEl>
                                          <p:spTgt spid="6"/>
                                        </p:tgtEl>
                                        <p:attrNameLst>
                                          <p:attrName>style.visibility</p:attrName>
                                        </p:attrNameLst>
                                      </p:cBhvr>
                                      <p:to>
                                        <p:strVal val="visible"/>
                                      </p:to>
                                    </p:set>
                                    <p:animEffect transition="in" filter="fade">
                                      <p:cBhvr>
                                        <p:cTn id="96" dur="500"/>
                                        <p:tgtEl>
                                          <p:spTgt spid="6"/>
                                        </p:tgtEl>
                                      </p:cBhvr>
                                    </p:animEffect>
                                  </p:childTnLst>
                                </p:cTn>
                              </p:par>
                              <p:par>
                                <p:cTn id="97" presetID="42" presetClass="path" presetSubtype="0" decel="100000" fill="hold" nodeType="withEffect">
                                  <p:stCondLst>
                                    <p:cond delay="450"/>
                                  </p:stCondLst>
                                  <p:childTnLst>
                                    <p:animMotion origin="layout" path="M 0 7.40741E-7 L 0 0.03704 " pathEditMode="relative" rAng="0" ptsTypes="AA">
                                      <p:cBhvr>
                                        <p:cTn id="98" dur="750" spd="-100000" fill="hold"/>
                                        <p:tgtEl>
                                          <p:spTgt spid="6"/>
                                        </p:tgtEl>
                                        <p:attrNameLst>
                                          <p:attrName>ppt_x</p:attrName>
                                          <p:attrName>ppt_y</p:attrName>
                                        </p:attrNameLst>
                                      </p:cBhvr>
                                      <p:rCtr x="0" y="1852"/>
                                    </p:animMotion>
                                  </p:childTnLst>
                                </p:cTn>
                              </p:par>
                              <p:par>
                                <p:cTn id="99" presetID="10" presetClass="entr" presetSubtype="0" fill="hold" nodeType="withEffect">
                                  <p:stCondLst>
                                    <p:cond delay="600"/>
                                  </p:stCondLst>
                                  <p:childTnLst>
                                    <p:set>
                                      <p:cBhvr>
                                        <p:cTn id="100" dur="1" fill="hold">
                                          <p:stCondLst>
                                            <p:cond delay="0"/>
                                          </p:stCondLst>
                                        </p:cTn>
                                        <p:tgtEl>
                                          <p:spTgt spid="139"/>
                                        </p:tgtEl>
                                        <p:attrNameLst>
                                          <p:attrName>style.visibility</p:attrName>
                                        </p:attrNameLst>
                                      </p:cBhvr>
                                      <p:to>
                                        <p:strVal val="visible"/>
                                      </p:to>
                                    </p:set>
                                    <p:animEffect transition="in" filter="fade">
                                      <p:cBhvr>
                                        <p:cTn id="101" dur="500"/>
                                        <p:tgtEl>
                                          <p:spTgt spid="139"/>
                                        </p:tgtEl>
                                      </p:cBhvr>
                                    </p:animEffect>
                                  </p:childTnLst>
                                </p:cTn>
                              </p:par>
                              <p:par>
                                <p:cTn id="102" presetID="42" presetClass="path" presetSubtype="0" decel="100000" fill="hold" nodeType="withEffect">
                                  <p:stCondLst>
                                    <p:cond delay="600"/>
                                  </p:stCondLst>
                                  <p:childTnLst>
                                    <p:animMotion origin="layout" path="M 0 2.96296E-6 L 0 0.03703 " pathEditMode="relative" rAng="0" ptsTypes="AA">
                                      <p:cBhvr>
                                        <p:cTn id="103" dur="750" spd="-100000" fill="hold"/>
                                        <p:tgtEl>
                                          <p:spTgt spid="139"/>
                                        </p:tgtEl>
                                        <p:attrNameLst>
                                          <p:attrName>ppt_x</p:attrName>
                                          <p:attrName>ppt_y</p:attrName>
                                        </p:attrNameLst>
                                      </p:cBhvr>
                                      <p:rCtr x="0" y="185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049"/>
                                        </p:tgtEl>
                                        <p:attrNameLst>
                                          <p:attrName>style.visibility</p:attrName>
                                        </p:attrNameLst>
                                      </p:cBhvr>
                                      <p:to>
                                        <p:strVal val="visible"/>
                                      </p:to>
                                    </p:set>
                                    <p:animEffect transition="in" filter="fade">
                                      <p:cBhvr>
                                        <p:cTn id="108" dur="500"/>
                                        <p:tgtEl>
                                          <p:spTgt spid="2049"/>
                                        </p:tgtEl>
                                      </p:cBhvr>
                                    </p:animEffect>
                                  </p:childTnLst>
                                </p:cTn>
                              </p:par>
                              <p:par>
                                <p:cTn id="109" presetID="35" presetClass="path" presetSubtype="0" decel="100000" fill="hold" nodeType="withEffect">
                                  <p:stCondLst>
                                    <p:cond delay="0"/>
                                  </p:stCondLst>
                                  <p:childTnLst>
                                    <p:animMotion origin="layout" path="M -4.22007E-6 -3.30458E-6 L -0.02387 -3.30458E-6 " pathEditMode="relative" rAng="0" ptsTypes="AA">
                                      <p:cBhvr>
                                        <p:cTn id="110" dur="750" spd="-100000" fill="hold"/>
                                        <p:tgtEl>
                                          <p:spTgt spid="2049"/>
                                        </p:tgtEl>
                                        <p:attrNameLst>
                                          <p:attrName>ppt_x</p:attrName>
                                          <p:attrName>ppt_y</p:attrName>
                                        </p:attrNameLst>
                                      </p:cBhvr>
                                      <p:rCtr x="-1200" y="0"/>
                                    </p:animMotion>
                                  </p:childTnLst>
                                </p:cTn>
                              </p:par>
                              <p:par>
                                <p:cTn id="111" presetID="10" presetClass="entr" presetSubtype="0" fill="hold" grpId="0" nodeType="with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fade">
                                      <p:cBhvr>
                                        <p:cTn id="113" dur="500"/>
                                        <p:tgtEl>
                                          <p:spTgt spid="60"/>
                                        </p:tgtEl>
                                      </p:cBhvr>
                                    </p:animEffect>
                                  </p:childTnLst>
                                </p:cTn>
                              </p:par>
                              <p:par>
                                <p:cTn id="114" presetID="42" presetClass="path" presetSubtype="0" decel="100000" fill="hold" grpId="1" nodeType="withEffect">
                                  <p:stCondLst>
                                    <p:cond delay="0"/>
                                  </p:stCondLst>
                                  <p:childTnLst>
                                    <p:animMotion origin="layout" path="M 2.5E-6 1.85185E-6 L 2.5E-6 0.03704 " pathEditMode="relative" rAng="0" ptsTypes="AA">
                                      <p:cBhvr>
                                        <p:cTn id="115" dur="750" spd="-100000" fill="hold"/>
                                        <p:tgtEl>
                                          <p:spTgt spid="60"/>
                                        </p:tgtEl>
                                        <p:attrNameLst>
                                          <p:attrName>ppt_x</p:attrName>
                                          <p:attrName>ppt_y</p:attrName>
                                        </p:attrNameLst>
                                      </p:cBhvr>
                                      <p:rCtr x="0" y="1852"/>
                                    </p:animMotion>
                                  </p:childTnLst>
                                </p:cTn>
                              </p:par>
                              <p:par>
                                <p:cTn id="116" presetID="10" presetClass="entr" presetSubtype="0" fill="hold" nodeType="withEffect">
                                  <p:stCondLst>
                                    <p:cond delay="0"/>
                                  </p:stCondLst>
                                  <p:childTnLst>
                                    <p:set>
                                      <p:cBhvr>
                                        <p:cTn id="117" dur="1" fill="hold">
                                          <p:stCondLst>
                                            <p:cond delay="0"/>
                                          </p:stCondLst>
                                        </p:cTn>
                                        <p:tgtEl>
                                          <p:spTgt spid="163"/>
                                        </p:tgtEl>
                                        <p:attrNameLst>
                                          <p:attrName>style.visibility</p:attrName>
                                        </p:attrNameLst>
                                      </p:cBhvr>
                                      <p:to>
                                        <p:strVal val="visible"/>
                                      </p:to>
                                    </p:set>
                                    <p:animEffect transition="in" filter="fade">
                                      <p:cBhvr>
                                        <p:cTn id="118" dur="500"/>
                                        <p:tgtEl>
                                          <p:spTgt spid="163"/>
                                        </p:tgtEl>
                                      </p:cBhvr>
                                    </p:animEffect>
                                  </p:childTnLst>
                                </p:cTn>
                              </p:par>
                              <p:par>
                                <p:cTn id="119" presetID="35" presetClass="path" presetSubtype="0" decel="100000" fill="hold" nodeType="withEffect">
                                  <p:stCondLst>
                                    <p:cond delay="0"/>
                                  </p:stCondLst>
                                  <p:childTnLst>
                                    <p:animMotion origin="layout" path="M -4.22007E-6 -3.30458E-6 L -0.02387 -3.30458E-6 " pathEditMode="relative" rAng="0" ptsTypes="AA">
                                      <p:cBhvr>
                                        <p:cTn id="120" dur="750" spd="-100000" fill="hold"/>
                                        <p:tgtEl>
                                          <p:spTgt spid="163"/>
                                        </p:tgtEl>
                                        <p:attrNameLst>
                                          <p:attrName>ppt_x</p:attrName>
                                          <p:attrName>ppt_y</p:attrName>
                                        </p:attrNameLst>
                                      </p:cBhvr>
                                      <p:rCtr x="-1200" y="0"/>
                                    </p:animMotion>
                                  </p:childTnLst>
                                </p:cTn>
                              </p:par>
                              <p:par>
                                <p:cTn id="121" presetID="10" presetClass="entr" presetSubtype="0" fill="hold" nodeType="withEffect">
                                  <p:stCondLst>
                                    <p:cond delay="0"/>
                                  </p:stCondLst>
                                  <p:childTnLst>
                                    <p:set>
                                      <p:cBhvr>
                                        <p:cTn id="122" dur="1" fill="hold">
                                          <p:stCondLst>
                                            <p:cond delay="0"/>
                                          </p:stCondLst>
                                        </p:cTn>
                                        <p:tgtEl>
                                          <p:spTgt spid="2068"/>
                                        </p:tgtEl>
                                        <p:attrNameLst>
                                          <p:attrName>style.visibility</p:attrName>
                                        </p:attrNameLst>
                                      </p:cBhvr>
                                      <p:to>
                                        <p:strVal val="visible"/>
                                      </p:to>
                                    </p:set>
                                    <p:animEffect transition="in" filter="fade">
                                      <p:cBhvr>
                                        <p:cTn id="123" dur="500"/>
                                        <p:tgtEl>
                                          <p:spTgt spid="2068"/>
                                        </p:tgtEl>
                                      </p:cBhvr>
                                    </p:animEffect>
                                  </p:childTnLst>
                                </p:cTn>
                              </p:par>
                              <p:par>
                                <p:cTn id="124" presetID="42" presetClass="path" presetSubtype="0" decel="100000" fill="hold" nodeType="withEffect">
                                  <p:stCondLst>
                                    <p:cond delay="0"/>
                                  </p:stCondLst>
                                  <p:childTnLst>
                                    <p:animMotion origin="layout" path="M 1.04167E-6 -4.81481E-6 L 1.04167E-6 0.03704 " pathEditMode="relative" rAng="0" ptsTypes="AA">
                                      <p:cBhvr>
                                        <p:cTn id="125" dur="750" spd="-100000" fill="hold"/>
                                        <p:tgtEl>
                                          <p:spTgt spid="2068"/>
                                        </p:tgtEl>
                                        <p:attrNameLst>
                                          <p:attrName>ppt_x</p:attrName>
                                          <p:attrName>ppt_y</p:attrName>
                                        </p:attrNameLst>
                                      </p:cBhvr>
                                      <p:rCtr x="0" y="1852"/>
                                    </p:animMotion>
                                  </p:childTnLst>
                                </p:cTn>
                              </p:par>
                              <p:par>
                                <p:cTn id="126" presetID="10" presetClass="entr" presetSubtype="0" fill="hold" nodeType="withEffect">
                                  <p:stCondLst>
                                    <p:cond delay="150"/>
                                  </p:stCondLst>
                                  <p:childTnLst>
                                    <p:set>
                                      <p:cBhvr>
                                        <p:cTn id="127" dur="1" fill="hold">
                                          <p:stCondLst>
                                            <p:cond delay="0"/>
                                          </p:stCondLst>
                                        </p:cTn>
                                        <p:tgtEl>
                                          <p:spTgt spid="2067"/>
                                        </p:tgtEl>
                                        <p:attrNameLst>
                                          <p:attrName>style.visibility</p:attrName>
                                        </p:attrNameLst>
                                      </p:cBhvr>
                                      <p:to>
                                        <p:strVal val="visible"/>
                                      </p:to>
                                    </p:set>
                                    <p:animEffect transition="in" filter="fade">
                                      <p:cBhvr>
                                        <p:cTn id="128" dur="500"/>
                                        <p:tgtEl>
                                          <p:spTgt spid="2067"/>
                                        </p:tgtEl>
                                      </p:cBhvr>
                                    </p:animEffect>
                                  </p:childTnLst>
                                </p:cTn>
                              </p:par>
                              <p:par>
                                <p:cTn id="129" presetID="42" presetClass="path" presetSubtype="0" decel="100000" fill="hold" nodeType="withEffect">
                                  <p:stCondLst>
                                    <p:cond delay="150"/>
                                  </p:stCondLst>
                                  <p:childTnLst>
                                    <p:animMotion origin="layout" path="M 1.04167E-6 7.40741E-7 L 1.04167E-6 0.03704 " pathEditMode="relative" rAng="0" ptsTypes="AA">
                                      <p:cBhvr>
                                        <p:cTn id="130" dur="750" spd="-100000" fill="hold"/>
                                        <p:tgtEl>
                                          <p:spTgt spid="2067"/>
                                        </p:tgtEl>
                                        <p:attrNameLst>
                                          <p:attrName>ppt_x</p:attrName>
                                          <p:attrName>ppt_y</p:attrName>
                                        </p:attrNameLst>
                                      </p:cBhvr>
                                      <p:rCtr x="0" y="1852"/>
                                    </p:animMotion>
                                  </p:childTnLst>
                                </p:cTn>
                              </p:par>
                              <p:par>
                                <p:cTn id="131" presetID="10" presetClass="entr" presetSubtype="0" fill="hold" nodeType="withEffect">
                                  <p:stCondLst>
                                    <p:cond delay="300"/>
                                  </p:stCondLst>
                                  <p:childTnLst>
                                    <p:set>
                                      <p:cBhvr>
                                        <p:cTn id="132" dur="1" fill="hold">
                                          <p:stCondLst>
                                            <p:cond delay="0"/>
                                          </p:stCondLst>
                                        </p:cTn>
                                        <p:tgtEl>
                                          <p:spTgt spid="2066"/>
                                        </p:tgtEl>
                                        <p:attrNameLst>
                                          <p:attrName>style.visibility</p:attrName>
                                        </p:attrNameLst>
                                      </p:cBhvr>
                                      <p:to>
                                        <p:strVal val="visible"/>
                                      </p:to>
                                    </p:set>
                                    <p:animEffect transition="in" filter="fade">
                                      <p:cBhvr>
                                        <p:cTn id="133" dur="500"/>
                                        <p:tgtEl>
                                          <p:spTgt spid="2066"/>
                                        </p:tgtEl>
                                      </p:cBhvr>
                                    </p:animEffect>
                                  </p:childTnLst>
                                </p:cTn>
                              </p:par>
                              <p:par>
                                <p:cTn id="134" presetID="42" presetClass="path" presetSubtype="0" decel="100000" fill="hold" nodeType="withEffect">
                                  <p:stCondLst>
                                    <p:cond delay="300"/>
                                  </p:stCondLst>
                                  <p:childTnLst>
                                    <p:animMotion origin="layout" path="M 3.75E-6 -1.11111E-6 L 3.75E-6 0.03704 " pathEditMode="relative" rAng="0" ptsTypes="AA">
                                      <p:cBhvr>
                                        <p:cTn id="135" dur="750" spd="-100000" fill="hold"/>
                                        <p:tgtEl>
                                          <p:spTgt spid="2066"/>
                                        </p:tgtEl>
                                        <p:attrNameLst>
                                          <p:attrName>ppt_x</p:attrName>
                                          <p:attrName>ppt_y</p:attrName>
                                        </p:attrNameLst>
                                      </p:cBhvr>
                                      <p:rCtr x="0" y="1852"/>
                                    </p:animMotion>
                                  </p:childTnLst>
                                </p:cTn>
                              </p:par>
                              <p:par>
                                <p:cTn id="136" presetID="10" presetClass="entr" presetSubtype="0" fill="hold" nodeType="withEffect">
                                  <p:stCondLst>
                                    <p:cond delay="45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500"/>
                                        <p:tgtEl>
                                          <p:spTgt spid="8"/>
                                        </p:tgtEl>
                                      </p:cBhvr>
                                    </p:animEffect>
                                  </p:childTnLst>
                                </p:cTn>
                              </p:par>
                              <p:par>
                                <p:cTn id="139" presetID="42" presetClass="path" presetSubtype="0" decel="100000" fill="hold" nodeType="withEffect">
                                  <p:stCondLst>
                                    <p:cond delay="450"/>
                                  </p:stCondLst>
                                  <p:childTnLst>
                                    <p:animMotion origin="layout" path="M 1.04167E-6 1.11111E-6 L 1.04167E-6 0.03704 " pathEditMode="relative" rAng="0" ptsTypes="AA">
                                      <p:cBhvr>
                                        <p:cTn id="140" dur="750" spd="-100000" fill="hold"/>
                                        <p:tgtEl>
                                          <p:spTgt spid="8"/>
                                        </p:tgtEl>
                                        <p:attrNameLst>
                                          <p:attrName>ppt_x</p:attrName>
                                          <p:attrName>ppt_y</p:attrName>
                                        </p:attrNameLst>
                                      </p:cBhvr>
                                      <p:rCtr x="0" y="1852"/>
                                    </p:animMotion>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2069"/>
                                        </p:tgtEl>
                                        <p:attrNameLst>
                                          <p:attrName>style.visibility</p:attrName>
                                        </p:attrNameLst>
                                      </p:cBhvr>
                                      <p:to>
                                        <p:strVal val="visible"/>
                                      </p:to>
                                    </p:set>
                                    <p:animEffect transition="in" filter="fade">
                                      <p:cBhvr>
                                        <p:cTn id="145" dur="500"/>
                                        <p:tgtEl>
                                          <p:spTgt spid="2069"/>
                                        </p:tgtEl>
                                      </p:cBhvr>
                                    </p:animEffect>
                                  </p:childTnLst>
                                </p:cTn>
                              </p:par>
                              <p:par>
                                <p:cTn id="146" presetID="42" presetClass="path" presetSubtype="0" decel="100000" fill="hold" grpId="1" nodeType="withEffect">
                                  <p:stCondLst>
                                    <p:cond delay="0"/>
                                  </p:stCondLst>
                                  <p:childTnLst>
                                    <p:animMotion origin="layout" path="M 2.08333E-7 -4.07407E-6 L 2.08333E-7 0.03704 " pathEditMode="relative" rAng="0" ptsTypes="AA">
                                      <p:cBhvr>
                                        <p:cTn id="147" dur="750" spd="-100000" fill="hold"/>
                                        <p:tgtEl>
                                          <p:spTgt spid="2069"/>
                                        </p:tgtEl>
                                        <p:attrNameLst>
                                          <p:attrName>ppt_x</p:attrName>
                                          <p:attrName>ppt_y</p:attrName>
                                        </p:attrNameLst>
                                      </p:cBhvr>
                                      <p:rCtr x="0" y="1852"/>
                                    </p:animMotion>
                                  </p:childTnLst>
                                </p:cTn>
                              </p:par>
                              <p:par>
                                <p:cTn id="148" presetID="10" presetClass="entr" presetSubtype="0" fill="hold" nodeType="withEffect">
                                  <p:stCondLst>
                                    <p:cond delay="150"/>
                                  </p:stCondLst>
                                  <p:childTnLst>
                                    <p:set>
                                      <p:cBhvr>
                                        <p:cTn id="149" dur="1" fill="hold">
                                          <p:stCondLst>
                                            <p:cond delay="0"/>
                                          </p:stCondLst>
                                        </p:cTn>
                                        <p:tgtEl>
                                          <p:spTgt spid="10"/>
                                        </p:tgtEl>
                                        <p:attrNameLst>
                                          <p:attrName>style.visibility</p:attrName>
                                        </p:attrNameLst>
                                      </p:cBhvr>
                                      <p:to>
                                        <p:strVal val="visible"/>
                                      </p:to>
                                    </p:set>
                                    <p:animEffect transition="in" filter="fade">
                                      <p:cBhvr>
                                        <p:cTn id="150" dur="500"/>
                                        <p:tgtEl>
                                          <p:spTgt spid="10"/>
                                        </p:tgtEl>
                                      </p:cBhvr>
                                    </p:animEffect>
                                  </p:childTnLst>
                                </p:cTn>
                              </p:par>
                              <p:par>
                                <p:cTn id="151" presetID="42" presetClass="path" presetSubtype="0" decel="100000" fill="hold" nodeType="withEffect">
                                  <p:stCondLst>
                                    <p:cond delay="150"/>
                                  </p:stCondLst>
                                  <p:childTnLst>
                                    <p:animMotion origin="layout" path="M 2.29167E-6 -4.44444E-6 L 2.29167E-6 0.03704 " pathEditMode="relative" rAng="0" ptsTypes="AA">
                                      <p:cBhvr>
                                        <p:cTn id="152" dur="750" spd="-100000" fill="hold"/>
                                        <p:tgtEl>
                                          <p:spTgt spid="10"/>
                                        </p:tgtEl>
                                        <p:attrNameLst>
                                          <p:attrName>ppt_x</p:attrName>
                                          <p:attrName>ppt_y</p:attrName>
                                        </p:attrNameLst>
                                      </p:cBhvr>
                                      <p:rCtr x="0" y="1852"/>
                                    </p:animMotion>
                                  </p:childTnLst>
                                </p:cTn>
                              </p:par>
                              <p:par>
                                <p:cTn id="153" presetID="10" presetClass="entr" presetSubtype="0" fill="hold" nodeType="withEffect">
                                  <p:stCondLst>
                                    <p:cond delay="300"/>
                                  </p:stCondLst>
                                  <p:childTnLst>
                                    <p:set>
                                      <p:cBhvr>
                                        <p:cTn id="154" dur="1" fill="hold">
                                          <p:stCondLst>
                                            <p:cond delay="0"/>
                                          </p:stCondLst>
                                        </p:cTn>
                                        <p:tgtEl>
                                          <p:spTgt spid="9"/>
                                        </p:tgtEl>
                                        <p:attrNameLst>
                                          <p:attrName>style.visibility</p:attrName>
                                        </p:attrNameLst>
                                      </p:cBhvr>
                                      <p:to>
                                        <p:strVal val="visible"/>
                                      </p:to>
                                    </p:set>
                                    <p:animEffect transition="in" filter="fade">
                                      <p:cBhvr>
                                        <p:cTn id="155" dur="500"/>
                                        <p:tgtEl>
                                          <p:spTgt spid="9"/>
                                        </p:tgtEl>
                                      </p:cBhvr>
                                    </p:animEffect>
                                  </p:childTnLst>
                                </p:cTn>
                              </p:par>
                              <p:par>
                                <p:cTn id="156" presetID="42" presetClass="path" presetSubtype="0" decel="100000" fill="hold" nodeType="withEffect">
                                  <p:stCondLst>
                                    <p:cond delay="300"/>
                                  </p:stCondLst>
                                  <p:childTnLst>
                                    <p:animMotion origin="layout" path="M 2.08333E-6 2.22222E-6 L 2.08333E-6 0.03703 " pathEditMode="relative" rAng="0" ptsTypes="AA">
                                      <p:cBhvr>
                                        <p:cTn id="157" dur="750" spd="-100000" fill="hold"/>
                                        <p:tgtEl>
                                          <p:spTgt spid="9"/>
                                        </p:tgtEl>
                                        <p:attrNameLst>
                                          <p:attrName>ppt_x</p:attrName>
                                          <p:attrName>ppt_y</p:attrName>
                                        </p:attrNameLst>
                                      </p:cBhvr>
                                      <p:rCtr x="0" y="1852"/>
                                    </p:animMotion>
                                  </p:childTnLst>
                                </p:cTn>
                              </p:par>
                              <p:par>
                                <p:cTn id="158" presetID="10" presetClass="entr" presetSubtype="0" fill="hold" nodeType="withEffect">
                                  <p:stCondLst>
                                    <p:cond delay="450"/>
                                  </p:stCondLst>
                                  <p:childTnLst>
                                    <p:set>
                                      <p:cBhvr>
                                        <p:cTn id="159" dur="1" fill="hold">
                                          <p:stCondLst>
                                            <p:cond delay="0"/>
                                          </p:stCondLst>
                                        </p:cTn>
                                        <p:tgtEl>
                                          <p:spTgt spid="156"/>
                                        </p:tgtEl>
                                        <p:attrNameLst>
                                          <p:attrName>style.visibility</p:attrName>
                                        </p:attrNameLst>
                                      </p:cBhvr>
                                      <p:to>
                                        <p:strVal val="visible"/>
                                      </p:to>
                                    </p:set>
                                    <p:animEffect transition="in" filter="fade">
                                      <p:cBhvr>
                                        <p:cTn id="160" dur="500"/>
                                        <p:tgtEl>
                                          <p:spTgt spid="156"/>
                                        </p:tgtEl>
                                      </p:cBhvr>
                                    </p:animEffect>
                                  </p:childTnLst>
                                </p:cTn>
                              </p:par>
                              <p:par>
                                <p:cTn id="161" presetID="42" presetClass="path" presetSubtype="0" decel="100000" fill="hold" nodeType="withEffect">
                                  <p:stCondLst>
                                    <p:cond delay="450"/>
                                  </p:stCondLst>
                                  <p:childTnLst>
                                    <p:animMotion origin="layout" path="M 2.29167E-6 -3.33333E-6 L 2.29167E-6 0.03704 " pathEditMode="relative" rAng="0" ptsTypes="AA">
                                      <p:cBhvr>
                                        <p:cTn id="162" dur="750" spd="-100000" fill="hold"/>
                                        <p:tgtEl>
                                          <p:spTgt spid="156"/>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59" grpId="0" animBg="1"/>
      <p:bldP spid="59" grpId="1" animBg="1"/>
      <p:bldP spid="60" grpId="0" animBg="1"/>
      <p:bldP spid="60" grpId="1" animBg="1"/>
      <p:bldP spid="95" grpId="0" animBg="1"/>
      <p:bldP spid="2069" grpId="0" animBg="1"/>
      <p:bldP spid="2069"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bwMode="auto">
          <a:xfrm>
            <a:off x="7030553" y="4271462"/>
            <a:ext cx="815736" cy="640250"/>
            <a:chOff x="533" y="-118"/>
            <a:chExt cx="2710" cy="2127"/>
          </a:xfrm>
        </p:grpSpPr>
        <p:sp>
          <p:nvSpPr>
            <p:cNvPr id="5" name="Freeform 5"/>
            <p:cNvSpPr>
              <a:spLocks/>
            </p:cNvSpPr>
            <p:nvPr/>
          </p:nvSpPr>
          <p:spPr bwMode="auto">
            <a:xfrm>
              <a:off x="1294" y="-118"/>
              <a:ext cx="894" cy="2127"/>
            </a:xfrm>
            <a:custGeom>
              <a:avLst/>
              <a:gdLst>
                <a:gd name="T0" fmla="*/ 816 w 894"/>
                <a:gd name="T1" fmla="*/ 0 h 2127"/>
                <a:gd name="T2" fmla="*/ 436 w 894"/>
                <a:gd name="T3" fmla="*/ 0 h 2127"/>
                <a:gd name="T4" fmla="*/ 0 w 894"/>
                <a:gd name="T5" fmla="*/ 1076 h 2127"/>
                <a:gd name="T6" fmla="*/ 532 w 894"/>
                <a:gd name="T7" fmla="*/ 1076 h 2127"/>
                <a:gd name="T8" fmla="*/ 125 w 894"/>
                <a:gd name="T9" fmla="*/ 2127 h 2127"/>
                <a:gd name="T10" fmla="*/ 894 w 894"/>
                <a:gd name="T11" fmla="*/ 901 h 2127"/>
                <a:gd name="T12" fmla="*/ 376 w 894"/>
                <a:gd name="T13" fmla="*/ 893 h 2127"/>
                <a:gd name="T14" fmla="*/ 816 w 894"/>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4" h="2127">
                  <a:moveTo>
                    <a:pt x="816" y="0"/>
                  </a:moveTo>
                  <a:lnTo>
                    <a:pt x="436" y="0"/>
                  </a:lnTo>
                  <a:lnTo>
                    <a:pt x="0" y="1076"/>
                  </a:lnTo>
                  <a:lnTo>
                    <a:pt x="532" y="1076"/>
                  </a:lnTo>
                  <a:lnTo>
                    <a:pt x="125" y="2127"/>
                  </a:lnTo>
                  <a:lnTo>
                    <a:pt x="894" y="901"/>
                  </a:lnTo>
                  <a:lnTo>
                    <a:pt x="376" y="893"/>
                  </a:lnTo>
                  <a:lnTo>
                    <a:pt x="816"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Freeform 6"/>
            <p:cNvSpPr>
              <a:spLocks/>
            </p:cNvSpPr>
            <p:nvPr/>
          </p:nvSpPr>
          <p:spPr bwMode="auto">
            <a:xfrm>
              <a:off x="1414" y="-118"/>
              <a:ext cx="1117" cy="2127"/>
            </a:xfrm>
            <a:custGeom>
              <a:avLst/>
              <a:gdLst>
                <a:gd name="T0" fmla="*/ 691 w 1117"/>
                <a:gd name="T1" fmla="*/ 0 h 2127"/>
                <a:gd name="T2" fmla="*/ 1117 w 1117"/>
                <a:gd name="T3" fmla="*/ 0 h 2127"/>
                <a:gd name="T4" fmla="*/ 574 w 1117"/>
                <a:gd name="T5" fmla="*/ 726 h 2127"/>
                <a:gd name="T6" fmla="*/ 1117 w 1117"/>
                <a:gd name="T7" fmla="*/ 726 h 2127"/>
                <a:gd name="T8" fmla="*/ 0 w 1117"/>
                <a:gd name="T9" fmla="*/ 2127 h 2127"/>
                <a:gd name="T10" fmla="*/ 769 w 1117"/>
                <a:gd name="T11" fmla="*/ 901 h 2127"/>
                <a:gd name="T12" fmla="*/ 251 w 1117"/>
                <a:gd name="T13" fmla="*/ 901 h 2127"/>
                <a:gd name="T14" fmla="*/ 691 w 1117"/>
                <a:gd name="T15" fmla="*/ 0 h 2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7" h="2127">
                  <a:moveTo>
                    <a:pt x="691" y="0"/>
                  </a:moveTo>
                  <a:lnTo>
                    <a:pt x="1117" y="0"/>
                  </a:lnTo>
                  <a:lnTo>
                    <a:pt x="574" y="726"/>
                  </a:lnTo>
                  <a:lnTo>
                    <a:pt x="1117" y="726"/>
                  </a:lnTo>
                  <a:lnTo>
                    <a:pt x="0" y="2127"/>
                  </a:lnTo>
                  <a:lnTo>
                    <a:pt x="769" y="901"/>
                  </a:lnTo>
                  <a:lnTo>
                    <a:pt x="251" y="901"/>
                  </a:lnTo>
                  <a:lnTo>
                    <a:pt x="69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7"/>
            <p:cNvSpPr>
              <a:spLocks/>
            </p:cNvSpPr>
            <p:nvPr/>
          </p:nvSpPr>
          <p:spPr bwMode="auto">
            <a:xfrm>
              <a:off x="2349" y="252"/>
              <a:ext cx="894" cy="1378"/>
            </a:xfrm>
            <a:custGeom>
              <a:avLst/>
              <a:gdLst>
                <a:gd name="T0" fmla="*/ 63 w 435"/>
                <a:gd name="T1" fmla="*/ 13 h 670"/>
                <a:gd name="T2" fmla="*/ 28 w 435"/>
                <a:gd name="T3" fmla="*/ 16 h 670"/>
                <a:gd name="T4" fmla="*/ 20 w 435"/>
                <a:gd name="T5" fmla="*/ 50 h 670"/>
                <a:gd name="T6" fmla="*/ 316 w 435"/>
                <a:gd name="T7" fmla="*/ 306 h 670"/>
                <a:gd name="T8" fmla="*/ 316 w 435"/>
                <a:gd name="T9" fmla="*/ 350 h 670"/>
                <a:gd name="T10" fmla="*/ 22 w 435"/>
                <a:gd name="T11" fmla="*/ 606 h 670"/>
                <a:gd name="T12" fmla="*/ 21 w 435"/>
                <a:gd name="T13" fmla="*/ 650 h 670"/>
                <a:gd name="T14" fmla="*/ 64 w 435"/>
                <a:gd name="T15" fmla="*/ 650 h 670"/>
                <a:gd name="T16" fmla="*/ 402 w 435"/>
                <a:gd name="T17" fmla="*/ 356 h 670"/>
                <a:gd name="T18" fmla="*/ 402 w 435"/>
                <a:gd name="T19" fmla="*/ 302 h 670"/>
                <a:gd name="T20" fmla="*/ 6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63" y="13"/>
                  </a:moveTo>
                  <a:cubicBezTo>
                    <a:pt x="63" y="13"/>
                    <a:pt x="46" y="0"/>
                    <a:pt x="28" y="16"/>
                  </a:cubicBezTo>
                  <a:cubicBezTo>
                    <a:pt x="10" y="33"/>
                    <a:pt x="20" y="50"/>
                    <a:pt x="20" y="50"/>
                  </a:cubicBezTo>
                  <a:cubicBezTo>
                    <a:pt x="316" y="306"/>
                    <a:pt x="316" y="306"/>
                    <a:pt x="316" y="306"/>
                  </a:cubicBezTo>
                  <a:cubicBezTo>
                    <a:pt x="316" y="306"/>
                    <a:pt x="340" y="328"/>
                    <a:pt x="316" y="350"/>
                  </a:cubicBezTo>
                  <a:cubicBezTo>
                    <a:pt x="292" y="371"/>
                    <a:pt x="22" y="606"/>
                    <a:pt x="22" y="606"/>
                  </a:cubicBezTo>
                  <a:cubicBezTo>
                    <a:pt x="22" y="606"/>
                    <a:pt x="0" y="629"/>
                    <a:pt x="21" y="650"/>
                  </a:cubicBezTo>
                  <a:cubicBezTo>
                    <a:pt x="42" y="670"/>
                    <a:pt x="64" y="650"/>
                    <a:pt x="64" y="650"/>
                  </a:cubicBezTo>
                  <a:cubicBezTo>
                    <a:pt x="402" y="356"/>
                    <a:pt x="402" y="356"/>
                    <a:pt x="402" y="356"/>
                  </a:cubicBezTo>
                  <a:cubicBezTo>
                    <a:pt x="402" y="356"/>
                    <a:pt x="435" y="333"/>
                    <a:pt x="402" y="302"/>
                  </a:cubicBezTo>
                  <a:cubicBezTo>
                    <a:pt x="368" y="272"/>
                    <a:pt x="63" y="13"/>
                    <a:pt x="63"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8"/>
            <p:cNvSpPr>
              <a:spLocks/>
            </p:cNvSpPr>
            <p:nvPr/>
          </p:nvSpPr>
          <p:spPr bwMode="auto">
            <a:xfrm>
              <a:off x="533" y="252"/>
              <a:ext cx="894" cy="1378"/>
            </a:xfrm>
            <a:custGeom>
              <a:avLst/>
              <a:gdLst>
                <a:gd name="T0" fmla="*/ 373 w 435"/>
                <a:gd name="T1" fmla="*/ 13 h 670"/>
                <a:gd name="T2" fmla="*/ 408 w 435"/>
                <a:gd name="T3" fmla="*/ 16 h 670"/>
                <a:gd name="T4" fmla="*/ 416 w 435"/>
                <a:gd name="T5" fmla="*/ 50 h 670"/>
                <a:gd name="T6" fmla="*/ 120 w 435"/>
                <a:gd name="T7" fmla="*/ 306 h 670"/>
                <a:gd name="T8" fmla="*/ 120 w 435"/>
                <a:gd name="T9" fmla="*/ 350 h 670"/>
                <a:gd name="T10" fmla="*/ 414 w 435"/>
                <a:gd name="T11" fmla="*/ 606 h 670"/>
                <a:gd name="T12" fmla="*/ 415 w 435"/>
                <a:gd name="T13" fmla="*/ 650 h 670"/>
                <a:gd name="T14" fmla="*/ 372 w 435"/>
                <a:gd name="T15" fmla="*/ 650 h 670"/>
                <a:gd name="T16" fmla="*/ 34 w 435"/>
                <a:gd name="T17" fmla="*/ 356 h 670"/>
                <a:gd name="T18" fmla="*/ 34 w 435"/>
                <a:gd name="T19" fmla="*/ 302 h 670"/>
                <a:gd name="T20" fmla="*/ 373 w 435"/>
                <a:gd name="T21" fmla="*/ 1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5" h="670">
                  <a:moveTo>
                    <a:pt x="373" y="13"/>
                  </a:moveTo>
                  <a:cubicBezTo>
                    <a:pt x="373" y="13"/>
                    <a:pt x="390" y="0"/>
                    <a:pt x="408" y="16"/>
                  </a:cubicBezTo>
                  <a:cubicBezTo>
                    <a:pt x="426" y="33"/>
                    <a:pt x="416" y="50"/>
                    <a:pt x="416" y="50"/>
                  </a:cubicBezTo>
                  <a:cubicBezTo>
                    <a:pt x="120" y="306"/>
                    <a:pt x="120" y="306"/>
                    <a:pt x="120" y="306"/>
                  </a:cubicBezTo>
                  <a:cubicBezTo>
                    <a:pt x="120" y="306"/>
                    <a:pt x="96" y="328"/>
                    <a:pt x="120" y="350"/>
                  </a:cubicBezTo>
                  <a:cubicBezTo>
                    <a:pt x="144" y="371"/>
                    <a:pt x="414" y="606"/>
                    <a:pt x="414" y="606"/>
                  </a:cubicBezTo>
                  <a:cubicBezTo>
                    <a:pt x="414" y="606"/>
                    <a:pt x="435" y="629"/>
                    <a:pt x="415" y="650"/>
                  </a:cubicBezTo>
                  <a:cubicBezTo>
                    <a:pt x="394" y="670"/>
                    <a:pt x="372" y="650"/>
                    <a:pt x="372" y="650"/>
                  </a:cubicBezTo>
                  <a:cubicBezTo>
                    <a:pt x="34" y="356"/>
                    <a:pt x="34" y="356"/>
                    <a:pt x="34" y="356"/>
                  </a:cubicBezTo>
                  <a:cubicBezTo>
                    <a:pt x="34" y="356"/>
                    <a:pt x="0" y="333"/>
                    <a:pt x="34" y="302"/>
                  </a:cubicBezTo>
                  <a:cubicBezTo>
                    <a:pt x="68" y="272"/>
                    <a:pt x="373" y="13"/>
                    <a:pt x="373" y="1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50" name="Picture 2" descr="Upcoming Talks - Azure App Service - Stiller on Softwar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456379" y="677452"/>
            <a:ext cx="914270" cy="9142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58103" y="1591723"/>
            <a:ext cx="1804725" cy="634443"/>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ClickOnce</a:t>
            </a: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t>
            </a:r>
            <a:b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Update</a:t>
            </a:r>
          </a:p>
        </p:txBody>
      </p:sp>
      <p:pic>
        <p:nvPicPr>
          <p:cNvPr id="2052" name="Picture 4" descr="Image result for azure table storag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0870" y="4025816"/>
            <a:ext cx="1161885" cy="11618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zure visual studi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704" y="1600460"/>
            <a:ext cx="1219027" cy="121902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173390" y="897150"/>
            <a:ext cx="437964" cy="605684"/>
            <a:chOff x="8613967" y="1549810"/>
            <a:chExt cx="207839" cy="287432"/>
          </a:xfrm>
        </p:grpSpPr>
        <p:sp>
          <p:nvSpPr>
            <p:cNvPr id="12" name="Oval 49"/>
            <p:cNvSpPr>
              <a:spLocks noChangeArrowheads="1"/>
            </p:cNvSpPr>
            <p:nvPr/>
          </p:nvSpPr>
          <p:spPr bwMode="auto">
            <a:xfrm>
              <a:off x="8659762" y="1549810"/>
              <a:ext cx="116249" cy="11835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50"/>
            <p:cNvSpPr>
              <a:spLocks/>
            </p:cNvSpPr>
            <p:nvPr/>
          </p:nvSpPr>
          <p:spPr bwMode="auto">
            <a:xfrm>
              <a:off x="8613967" y="1689522"/>
              <a:ext cx="207839" cy="147720"/>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55"/>
            <p:cNvSpPr>
              <a:spLocks/>
            </p:cNvSpPr>
            <p:nvPr/>
          </p:nvSpPr>
          <p:spPr bwMode="auto">
            <a:xfrm>
              <a:off x="8613967" y="1689522"/>
              <a:ext cx="93352" cy="147720"/>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6" name="Group 15"/>
          <p:cNvGrpSpPr/>
          <p:nvPr/>
        </p:nvGrpSpPr>
        <p:grpSpPr>
          <a:xfrm>
            <a:off x="1548137" y="4160588"/>
            <a:ext cx="437964" cy="605684"/>
            <a:chOff x="8613967" y="1549810"/>
            <a:chExt cx="207839" cy="287432"/>
          </a:xfrm>
        </p:grpSpPr>
        <p:sp>
          <p:nvSpPr>
            <p:cNvPr id="17" name="Oval 49"/>
            <p:cNvSpPr>
              <a:spLocks noChangeArrowheads="1"/>
            </p:cNvSpPr>
            <p:nvPr/>
          </p:nvSpPr>
          <p:spPr bwMode="auto">
            <a:xfrm>
              <a:off x="8659762" y="1549810"/>
              <a:ext cx="116249" cy="11835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50"/>
            <p:cNvSpPr>
              <a:spLocks/>
            </p:cNvSpPr>
            <p:nvPr/>
          </p:nvSpPr>
          <p:spPr bwMode="auto">
            <a:xfrm>
              <a:off x="8613967" y="1689522"/>
              <a:ext cx="207839" cy="147720"/>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55"/>
            <p:cNvSpPr>
              <a:spLocks/>
            </p:cNvSpPr>
            <p:nvPr/>
          </p:nvSpPr>
          <p:spPr bwMode="auto">
            <a:xfrm>
              <a:off x="8613967" y="1689522"/>
              <a:ext cx="93352" cy="147720"/>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0" name="Group 19"/>
          <p:cNvGrpSpPr/>
          <p:nvPr/>
        </p:nvGrpSpPr>
        <p:grpSpPr>
          <a:xfrm>
            <a:off x="4949988" y="2852673"/>
            <a:ext cx="437964" cy="605684"/>
            <a:chOff x="8613967" y="1549810"/>
            <a:chExt cx="207839" cy="287432"/>
          </a:xfrm>
        </p:grpSpPr>
        <p:sp>
          <p:nvSpPr>
            <p:cNvPr id="21" name="Oval 49"/>
            <p:cNvSpPr>
              <a:spLocks noChangeArrowheads="1"/>
            </p:cNvSpPr>
            <p:nvPr/>
          </p:nvSpPr>
          <p:spPr bwMode="auto">
            <a:xfrm>
              <a:off x="8659762" y="1549810"/>
              <a:ext cx="116249" cy="11835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50"/>
            <p:cNvSpPr>
              <a:spLocks/>
            </p:cNvSpPr>
            <p:nvPr/>
          </p:nvSpPr>
          <p:spPr bwMode="auto">
            <a:xfrm>
              <a:off x="8613967" y="1689522"/>
              <a:ext cx="207839" cy="147720"/>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55"/>
            <p:cNvSpPr>
              <a:spLocks/>
            </p:cNvSpPr>
            <p:nvPr/>
          </p:nvSpPr>
          <p:spPr bwMode="auto">
            <a:xfrm>
              <a:off x="8613967" y="1689522"/>
              <a:ext cx="93352" cy="147720"/>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5" name="Group 14"/>
          <p:cNvGrpSpPr/>
          <p:nvPr/>
        </p:nvGrpSpPr>
        <p:grpSpPr>
          <a:xfrm>
            <a:off x="3744990" y="2604471"/>
            <a:ext cx="1029196" cy="919766"/>
            <a:chOff x="3744656" y="2432904"/>
            <a:chExt cx="1029342" cy="919896"/>
          </a:xfrm>
        </p:grpSpPr>
        <p:grpSp>
          <p:nvGrpSpPr>
            <p:cNvPr id="11" name="Group 10"/>
            <p:cNvGrpSpPr/>
            <p:nvPr/>
          </p:nvGrpSpPr>
          <p:grpSpPr>
            <a:xfrm>
              <a:off x="3744656" y="2432904"/>
              <a:ext cx="986340" cy="919896"/>
              <a:chOff x="4309426" y="3446552"/>
              <a:chExt cx="245321" cy="228795"/>
            </a:xfrm>
          </p:grpSpPr>
          <p:sp>
            <p:nvSpPr>
              <p:cNvPr id="27" name="Freeform 273"/>
              <p:cNvSpPr>
                <a:spLocks/>
              </p:cNvSpPr>
              <p:nvPr/>
            </p:nvSpPr>
            <p:spPr bwMode="auto">
              <a:xfrm>
                <a:off x="4309426" y="3446552"/>
                <a:ext cx="245321" cy="22879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2050"/>
                  </a:solidFill>
                  <a:effectLst/>
                  <a:uLnTx/>
                  <a:uFillTx/>
                  <a:latin typeface="Calibri" panose="020F0502020204030204"/>
                  <a:ea typeface="+mn-ea"/>
                  <a:cs typeface="+mn-cs"/>
                </a:endParaRPr>
              </a:p>
            </p:txBody>
          </p:sp>
          <p:sp>
            <p:nvSpPr>
              <p:cNvPr id="28" name="Freeform 275"/>
              <p:cNvSpPr>
                <a:spLocks/>
              </p:cNvSpPr>
              <p:nvPr/>
            </p:nvSpPr>
            <p:spPr bwMode="auto">
              <a:xfrm>
                <a:off x="4324110" y="3458360"/>
                <a:ext cx="215951" cy="205178"/>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5" name="Rectangle 24"/>
            <p:cNvSpPr>
              <a:spLocks noChangeArrowheads="1"/>
            </p:cNvSpPr>
            <p:nvPr/>
          </p:nvSpPr>
          <p:spPr bwMode="auto">
            <a:xfrm>
              <a:off x="4324110" y="3095148"/>
              <a:ext cx="449888" cy="18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418"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gradFill>
                    <a:gsLst>
                      <a:gs pos="10619">
                        <a:srgbClr val="FFFFFF"/>
                      </a:gs>
                      <a:gs pos="36000">
                        <a:srgbClr val="FFFFFF"/>
                      </a:gs>
                    </a:gsLst>
                    <a:lin ang="5400000" scaled="0"/>
                  </a:gradFill>
                  <a:effectLst/>
                  <a:uLnTx/>
                  <a:uFillTx/>
                  <a:latin typeface="Segoe UI Black" panose="020B0A02040204020203" pitchFamily="34" charset="0"/>
                  <a:ea typeface="+mn-ea"/>
                  <a:cs typeface="+mn-cs"/>
                </a:rPr>
                <a:t>CSV</a:t>
              </a:r>
              <a:endParaRPr kumimoji="0" lang="en-US" altLang="en-US" sz="1800" b="0" i="0" u="none" strike="noStrike" kern="0" cap="none" spc="0" normalizeH="0" baseline="0" noProof="0">
                <a:ln>
                  <a:noFill/>
                </a:ln>
                <a:gradFill>
                  <a:gsLst>
                    <a:gs pos="10619">
                      <a:srgbClr val="FFFFFF"/>
                    </a:gs>
                    <a:gs pos="36000">
                      <a:srgbClr val="FFFFFF"/>
                    </a:gs>
                  </a:gsLst>
                  <a:lin ang="5400000" scaled="0"/>
                </a:gradFill>
                <a:effectLst/>
                <a:uLnTx/>
                <a:uFillTx/>
                <a:latin typeface="Arial" panose="020B0604020202020204" pitchFamily="34" charset="0"/>
                <a:ea typeface="+mn-ea"/>
                <a:cs typeface="+mn-cs"/>
              </a:endParaRPr>
            </a:p>
          </p:txBody>
        </p:sp>
      </p:grpSp>
      <p:grpSp>
        <p:nvGrpSpPr>
          <p:cNvPr id="26" name="Group 25"/>
          <p:cNvGrpSpPr/>
          <p:nvPr/>
        </p:nvGrpSpPr>
        <p:grpSpPr>
          <a:xfrm>
            <a:off x="2588457" y="4765042"/>
            <a:ext cx="462909" cy="371159"/>
            <a:chOff x="1882416" y="2830877"/>
            <a:chExt cx="462974" cy="371212"/>
          </a:xfrm>
        </p:grpSpPr>
        <p:sp>
          <p:nvSpPr>
            <p:cNvPr id="31" name="Freeform 37"/>
            <p:cNvSpPr>
              <a:spLocks/>
            </p:cNvSpPr>
            <p:nvPr/>
          </p:nvSpPr>
          <p:spPr bwMode="auto">
            <a:xfrm>
              <a:off x="1882416" y="3101987"/>
              <a:ext cx="462974" cy="100102"/>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38"/>
            <p:cNvSpPr>
              <a:spLocks/>
            </p:cNvSpPr>
            <p:nvPr/>
          </p:nvSpPr>
          <p:spPr bwMode="auto">
            <a:xfrm>
              <a:off x="1882416" y="2830877"/>
              <a:ext cx="462974" cy="291965"/>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42"/>
            <p:cNvSpPr>
              <a:spLocks/>
            </p:cNvSpPr>
            <p:nvPr/>
          </p:nvSpPr>
          <p:spPr bwMode="auto">
            <a:xfrm>
              <a:off x="1980434" y="3152038"/>
              <a:ext cx="266940" cy="25026"/>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9" name="Group 28"/>
          <p:cNvGrpSpPr/>
          <p:nvPr/>
        </p:nvGrpSpPr>
        <p:grpSpPr>
          <a:xfrm>
            <a:off x="2270714" y="4096927"/>
            <a:ext cx="1098394" cy="588880"/>
            <a:chOff x="2270171" y="4083696"/>
            <a:chExt cx="1098550" cy="588963"/>
          </a:xfrm>
        </p:grpSpPr>
        <p:sp>
          <p:nvSpPr>
            <p:cNvPr id="35" name="Freeform 17"/>
            <p:cNvSpPr>
              <a:spLocks noEditPoints="1"/>
            </p:cNvSpPr>
            <p:nvPr/>
          </p:nvSpPr>
          <p:spPr bwMode="auto">
            <a:xfrm>
              <a:off x="2270171" y="4083696"/>
              <a:ext cx="1098550" cy="588963"/>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18"/>
            <p:cNvSpPr>
              <a:spLocks noChangeArrowheads="1"/>
            </p:cNvSpPr>
            <p:nvPr/>
          </p:nvSpPr>
          <p:spPr bwMode="auto">
            <a:xfrm>
              <a:off x="2444796" y="4112271"/>
              <a:ext cx="749300" cy="46513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9" name="Group 38"/>
          <p:cNvGrpSpPr/>
          <p:nvPr/>
        </p:nvGrpSpPr>
        <p:grpSpPr>
          <a:xfrm>
            <a:off x="8924571" y="1049359"/>
            <a:ext cx="1098394" cy="588880"/>
            <a:chOff x="2270171" y="4083696"/>
            <a:chExt cx="1098550" cy="588963"/>
          </a:xfrm>
        </p:grpSpPr>
        <p:sp>
          <p:nvSpPr>
            <p:cNvPr id="40" name="Freeform 17"/>
            <p:cNvSpPr>
              <a:spLocks noEditPoints="1"/>
            </p:cNvSpPr>
            <p:nvPr/>
          </p:nvSpPr>
          <p:spPr bwMode="auto">
            <a:xfrm>
              <a:off x="2270171" y="4083696"/>
              <a:ext cx="1098550" cy="588963"/>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18"/>
            <p:cNvSpPr>
              <a:spLocks noChangeArrowheads="1"/>
            </p:cNvSpPr>
            <p:nvPr/>
          </p:nvSpPr>
          <p:spPr bwMode="auto">
            <a:xfrm>
              <a:off x="2444796" y="4112271"/>
              <a:ext cx="749300" cy="46513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049" name="Straight Arrow Connector 2048"/>
          <p:cNvCxnSpPr/>
          <p:nvPr/>
        </p:nvCxnSpPr>
        <p:spPr>
          <a:xfrm flipH="1">
            <a:off x="3772231" y="1343798"/>
            <a:ext cx="5101547" cy="0"/>
          </a:xfrm>
          <a:prstGeom prst="straightConnector1">
            <a:avLst/>
          </a:prstGeom>
          <a:solidFill>
            <a:schemeClr val="bg1"/>
          </a:solidFill>
          <a:ln w="19050">
            <a:solidFill>
              <a:srgbClr val="002050"/>
            </a:solidFill>
            <a:tailEnd type="triangle"/>
          </a:ln>
        </p:spPr>
      </p:cxnSp>
      <p:cxnSp>
        <p:nvCxnSpPr>
          <p:cNvPr id="2053" name="Connector: Elbow 2052"/>
          <p:cNvCxnSpPr>
            <a:cxnSpLocks/>
            <a:stCxn id="59" idx="2"/>
            <a:endCxn id="2054" idx="3"/>
          </p:cNvCxnSpPr>
          <p:nvPr/>
        </p:nvCxnSpPr>
        <p:spPr>
          <a:xfrm rot="5400000">
            <a:off x="9101336" y="930652"/>
            <a:ext cx="178714" cy="2379927"/>
          </a:xfrm>
          <a:prstGeom prst="bentConnector2">
            <a:avLst/>
          </a:prstGeom>
          <a:solidFill>
            <a:schemeClr val="bg1"/>
          </a:solidFill>
          <a:ln w="19050">
            <a:solidFill>
              <a:srgbClr val="002050"/>
            </a:solidFill>
            <a:tailEnd type="triangle"/>
          </a:ln>
        </p:spPr>
      </p:cxnSp>
      <p:cxnSp>
        <p:nvCxnSpPr>
          <p:cNvPr id="2056" name="Straight Arrow Connector 2055"/>
          <p:cNvCxnSpPr>
            <a:cxnSpLocks/>
          </p:cNvCxnSpPr>
          <p:nvPr/>
        </p:nvCxnSpPr>
        <p:spPr>
          <a:xfrm flipH="1">
            <a:off x="7427573" y="2870280"/>
            <a:ext cx="14436" cy="1130139"/>
          </a:xfrm>
          <a:prstGeom prst="straightConnector1">
            <a:avLst/>
          </a:prstGeom>
          <a:solidFill>
            <a:schemeClr val="bg1"/>
          </a:solidFill>
          <a:ln w="19050">
            <a:solidFill>
              <a:srgbClr val="002050"/>
            </a:solidFill>
            <a:tailEnd type="triangle"/>
          </a:ln>
        </p:spPr>
      </p:cxnSp>
      <p:cxnSp>
        <p:nvCxnSpPr>
          <p:cNvPr id="2058" name="Straight Arrow Connector 2057"/>
          <p:cNvCxnSpPr>
            <a:cxnSpLocks/>
          </p:cNvCxnSpPr>
          <p:nvPr/>
        </p:nvCxnSpPr>
        <p:spPr>
          <a:xfrm>
            <a:off x="2942575" y="2235370"/>
            <a:ext cx="0" cy="1718533"/>
          </a:xfrm>
          <a:prstGeom prst="straightConnector1">
            <a:avLst/>
          </a:prstGeom>
          <a:solidFill>
            <a:schemeClr val="bg1"/>
          </a:solidFill>
          <a:ln w="19050">
            <a:solidFill>
              <a:srgbClr val="002050"/>
            </a:solidFill>
            <a:tailEnd type="triangle"/>
          </a:ln>
        </p:spPr>
      </p:cxnSp>
      <p:cxnSp>
        <p:nvCxnSpPr>
          <p:cNvPr id="2060" name="Connector: Elbow 2059"/>
          <p:cNvCxnSpPr>
            <a:cxnSpLocks/>
          </p:cNvCxnSpPr>
          <p:nvPr/>
        </p:nvCxnSpPr>
        <p:spPr>
          <a:xfrm rot="10800000" flipV="1">
            <a:off x="3369110" y="3657567"/>
            <a:ext cx="857166" cy="613894"/>
          </a:xfrm>
          <a:prstGeom prst="bentConnector3">
            <a:avLst>
              <a:gd name="adj1" fmla="val 50000"/>
            </a:avLst>
          </a:prstGeom>
          <a:solidFill>
            <a:schemeClr val="bg1"/>
          </a:solidFill>
          <a:ln w="19050">
            <a:solidFill>
              <a:srgbClr val="002050"/>
            </a:solidFill>
          </a:ln>
        </p:spPr>
      </p:cxnSp>
      <p:cxnSp>
        <p:nvCxnSpPr>
          <p:cNvPr id="2063" name="Straight Connector 2062"/>
          <p:cNvCxnSpPr/>
          <p:nvPr/>
        </p:nvCxnSpPr>
        <p:spPr>
          <a:xfrm>
            <a:off x="3620019" y="4590232"/>
            <a:ext cx="3199778" cy="0"/>
          </a:xfrm>
          <a:prstGeom prst="line">
            <a:avLst/>
          </a:prstGeom>
          <a:solidFill>
            <a:schemeClr val="bg1"/>
          </a:solidFill>
          <a:ln w="19050">
            <a:solidFill>
              <a:srgbClr val="002050"/>
            </a:solidFill>
          </a:ln>
        </p:spPr>
      </p:cxnSp>
      <p:cxnSp>
        <p:nvCxnSpPr>
          <p:cNvPr id="2065" name="Straight Connector 2064"/>
          <p:cNvCxnSpPr>
            <a:cxnSpLocks/>
          </p:cNvCxnSpPr>
          <p:nvPr/>
        </p:nvCxnSpPr>
        <p:spPr>
          <a:xfrm>
            <a:off x="8000729" y="4590232"/>
            <a:ext cx="901573" cy="0"/>
          </a:xfrm>
          <a:prstGeom prst="line">
            <a:avLst/>
          </a:prstGeom>
          <a:solidFill>
            <a:schemeClr val="bg1"/>
          </a:solidFill>
          <a:ln w="19050">
            <a:solidFill>
              <a:srgbClr val="002050"/>
            </a:solidFill>
          </a:ln>
        </p:spPr>
      </p:cxnSp>
      <p:sp>
        <p:nvSpPr>
          <p:cNvPr id="57" name="TextBox 56"/>
          <p:cNvSpPr txBox="1"/>
          <p:nvPr/>
        </p:nvSpPr>
        <p:spPr>
          <a:xfrm>
            <a:off x="4762091" y="3521848"/>
            <a:ext cx="891912" cy="464933"/>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Faculty</a:t>
            </a:r>
          </a:p>
        </p:txBody>
      </p:sp>
      <p:sp>
        <p:nvSpPr>
          <p:cNvPr id="59" name="TextBox 58"/>
          <p:cNvSpPr txBox="1"/>
          <p:nvPr/>
        </p:nvSpPr>
        <p:spPr>
          <a:xfrm>
            <a:off x="9818531" y="1566326"/>
            <a:ext cx="1124250" cy="464933"/>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Developer</a:t>
            </a:r>
          </a:p>
        </p:txBody>
      </p:sp>
      <p:sp>
        <p:nvSpPr>
          <p:cNvPr id="60" name="TextBox 59"/>
          <p:cNvSpPr txBox="1"/>
          <p:nvPr/>
        </p:nvSpPr>
        <p:spPr>
          <a:xfrm>
            <a:off x="6797055" y="3090110"/>
            <a:ext cx="1269398" cy="464933"/>
          </a:xfrm>
          <a:prstGeom prst="rect">
            <a:avLst/>
          </a:prstGeom>
          <a:solidFill>
            <a:schemeClr val="bg1"/>
          </a:solidFill>
          <a:ln w="19050">
            <a:solidFill>
              <a:srgbClr val="002050"/>
            </a:solidFill>
          </a:ln>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CI/CD</a:t>
            </a:r>
          </a:p>
        </p:txBody>
      </p:sp>
      <p:sp>
        <p:nvSpPr>
          <p:cNvPr id="61" name="TextBox 60"/>
          <p:cNvSpPr txBox="1"/>
          <p:nvPr/>
        </p:nvSpPr>
        <p:spPr>
          <a:xfrm>
            <a:off x="3469051" y="5138016"/>
            <a:ext cx="2056362" cy="634443"/>
          </a:xfrm>
          <a:prstGeom prst="rect">
            <a:avLst/>
          </a:prstGeom>
          <a:solidFill>
            <a:schemeClr val="bg1"/>
          </a:solidFill>
          <a:ln w="19050">
            <a:solidFill>
              <a:srgbClr val="002050"/>
            </a:solidFill>
          </a:ln>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App reading </a:t>
            </a:r>
            <a:b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student RFID Cards</a:t>
            </a:r>
          </a:p>
        </p:txBody>
      </p:sp>
      <p:sp>
        <p:nvSpPr>
          <p:cNvPr id="62" name="TextBox 61"/>
          <p:cNvSpPr txBox="1"/>
          <p:nvPr/>
        </p:nvSpPr>
        <p:spPr>
          <a:xfrm>
            <a:off x="1259072" y="4731674"/>
            <a:ext cx="1016096" cy="464933"/>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Students</a:t>
            </a:r>
          </a:p>
        </p:txBody>
      </p:sp>
      <p:cxnSp>
        <p:nvCxnSpPr>
          <p:cNvPr id="2069" name="Connector: Elbow 2068"/>
          <p:cNvCxnSpPr>
            <a:cxnSpLocks/>
            <a:stCxn id="32" idx="0"/>
            <a:endCxn id="61" idx="1"/>
          </p:cNvCxnSpPr>
          <p:nvPr/>
        </p:nvCxnSpPr>
        <p:spPr>
          <a:xfrm>
            <a:off x="3046441" y="5032226"/>
            <a:ext cx="422610" cy="423012"/>
          </a:xfrm>
          <a:prstGeom prst="bentConnector3">
            <a:avLst>
              <a:gd name="adj1" fmla="val 50000"/>
            </a:avLst>
          </a:prstGeom>
          <a:solidFill>
            <a:schemeClr val="bg1"/>
          </a:solidFill>
          <a:ln w="19050">
            <a:solidFill>
              <a:srgbClr val="002050"/>
            </a:solidFill>
          </a:ln>
        </p:spPr>
      </p:cxnSp>
    </p:spTree>
    <p:extLst>
      <p:ext uri="{BB962C8B-B14F-4D97-AF65-F5344CB8AC3E}">
        <p14:creationId xmlns:p14="http://schemas.microsoft.com/office/powerpoint/2010/main" val="17100742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2503141" y="59183"/>
            <a:ext cx="7185721" cy="67198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p:cNvGrpSpPr/>
          <p:nvPr/>
        </p:nvGrpSpPr>
        <p:grpSpPr>
          <a:xfrm>
            <a:off x="2693079" y="3025999"/>
            <a:ext cx="1979626" cy="690049"/>
            <a:chOff x="5283491" y="2684637"/>
            <a:chExt cx="2088351" cy="690146"/>
          </a:xfrm>
        </p:grpSpPr>
        <p:sp>
          <p:nvSpPr>
            <p:cNvPr id="5" name="TextBox 4"/>
            <p:cNvSpPr txBox="1"/>
            <p:nvPr/>
          </p:nvSpPr>
          <p:spPr>
            <a:xfrm>
              <a:off x="5865424" y="2684637"/>
              <a:ext cx="1046091" cy="217078"/>
            </a:xfrm>
            <a:prstGeom prst="rect">
              <a:avLst/>
            </a:prstGeom>
            <a:noFill/>
          </p:spPr>
          <p:txBody>
            <a:bodyPr wrap="square" lIns="0" tIns="0" rIns="0" bIns="0"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l"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Web Apps</a:t>
              </a:r>
            </a:p>
          </p:txBody>
        </p:sp>
        <p:sp>
          <p:nvSpPr>
            <p:cNvPr id="6" name="TextBox 5"/>
            <p:cNvSpPr txBox="1"/>
            <p:nvPr/>
          </p:nvSpPr>
          <p:spPr>
            <a:xfrm>
              <a:off x="5865424" y="2990062"/>
              <a:ext cx="1506418" cy="384721"/>
            </a:xfrm>
            <a:prstGeom prst="rect">
              <a:avLst/>
            </a:prstGeom>
            <a:noFill/>
          </p:spPr>
          <p:txBody>
            <a:bodyPr wrap="square" lIns="0" tIns="0" rIns="0" bIns="0" rtlCol="0">
              <a:spAutoFit/>
            </a:bodyPr>
            <a:lstStyle/>
            <a:p>
              <a:pPr marL="0" marR="0" lvl="0" indent="0" algn="l" defTabSz="913993" rtl="0" eaLnBrk="1" fontAlgn="auto" latinLnBrk="0" hangingPunct="1">
                <a:lnSpc>
                  <a:spcPts val="150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Web apps that scale </a:t>
              </a:r>
              <a:b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b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with your business</a:t>
              </a:r>
            </a:p>
          </p:txBody>
        </p:sp>
        <p:pic>
          <p:nvPicPr>
            <p:cNvPr id="7" name="Picture 6"/>
            <p:cNvPicPr>
              <a:picLocks noChangeAspect="1"/>
            </p:cNvPicPr>
            <p:nvPr/>
          </p:nvPicPr>
          <p:blipFill>
            <a:blip r:embed="rId3">
              <a:lum bright="-54000"/>
            </a:blip>
            <a:stretch>
              <a:fillRect/>
            </a:stretch>
          </p:blipFill>
          <p:spPr>
            <a:xfrm>
              <a:off x="5283491" y="2706170"/>
              <a:ext cx="466567" cy="455689"/>
            </a:xfrm>
            <a:prstGeom prst="rect">
              <a:avLst/>
            </a:prstGeom>
            <a:noFill/>
          </p:spPr>
        </p:pic>
      </p:grpSp>
      <p:grpSp>
        <p:nvGrpSpPr>
          <p:cNvPr id="21" name="Group 20"/>
          <p:cNvGrpSpPr/>
          <p:nvPr/>
        </p:nvGrpSpPr>
        <p:grpSpPr>
          <a:xfrm>
            <a:off x="7666831" y="3023375"/>
            <a:ext cx="1683738" cy="692723"/>
            <a:chOff x="8209037" y="2706782"/>
            <a:chExt cx="1776212" cy="692822"/>
          </a:xfrm>
        </p:grpSpPr>
        <p:sp>
          <p:nvSpPr>
            <p:cNvPr id="8" name="TextBox 7"/>
            <p:cNvSpPr txBox="1"/>
            <p:nvPr/>
          </p:nvSpPr>
          <p:spPr>
            <a:xfrm>
              <a:off x="8697260" y="2709403"/>
              <a:ext cx="1287987" cy="217078"/>
            </a:xfrm>
            <a:prstGeom prst="rect">
              <a:avLst/>
            </a:prstGeom>
            <a:noFill/>
          </p:spPr>
          <p:txBody>
            <a:bodyPr wrap="square" lIns="0" tIns="0" rIns="0" bIns="0"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l"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Mobile Apps</a:t>
              </a:r>
            </a:p>
          </p:txBody>
        </p:sp>
        <p:sp>
          <p:nvSpPr>
            <p:cNvPr id="9" name="TextBox 8"/>
            <p:cNvSpPr txBox="1"/>
            <p:nvPr/>
          </p:nvSpPr>
          <p:spPr>
            <a:xfrm>
              <a:off x="8697260" y="3014828"/>
              <a:ext cx="1287989" cy="384776"/>
            </a:xfrm>
            <a:prstGeom prst="rect">
              <a:avLst/>
            </a:prstGeom>
            <a:noFill/>
          </p:spPr>
          <p:txBody>
            <a:bodyPr wrap="square" lIns="0" tIns="0" rIns="0" bIns="0"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marL="0" marR="0" lvl="0" indent="0" algn="l" defTabSz="913993" rtl="0" eaLnBrk="1" fontAlgn="auto" latinLnBrk="0" hangingPunct="1">
                <a:lnSpc>
                  <a:spcPts val="153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Build Mobile apps </a:t>
              </a:r>
              <a:b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b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for any device</a:t>
              </a:r>
            </a:p>
          </p:txBody>
        </p:sp>
        <p:pic>
          <p:nvPicPr>
            <p:cNvPr id="10" name="Picture 9"/>
            <p:cNvPicPr>
              <a:picLocks noChangeAspect="1"/>
            </p:cNvPicPr>
            <p:nvPr/>
          </p:nvPicPr>
          <p:blipFill>
            <a:blip r:embed="rId4">
              <a:lum bright="-55000"/>
            </a:blip>
            <a:stretch>
              <a:fillRect/>
            </a:stretch>
          </p:blipFill>
          <p:spPr>
            <a:xfrm>
              <a:off x="8209037" y="2706782"/>
              <a:ext cx="348172" cy="499940"/>
            </a:xfrm>
            <a:prstGeom prst="rect">
              <a:avLst/>
            </a:prstGeom>
            <a:noFill/>
          </p:spPr>
        </p:pic>
      </p:grpSp>
      <p:grpSp>
        <p:nvGrpSpPr>
          <p:cNvPr id="187" name="Group 186"/>
          <p:cNvGrpSpPr/>
          <p:nvPr/>
        </p:nvGrpSpPr>
        <p:grpSpPr>
          <a:xfrm>
            <a:off x="2938041" y="3211294"/>
            <a:ext cx="6217754" cy="3567776"/>
            <a:chOff x="2937592" y="3211261"/>
            <a:chExt cx="6218636" cy="3568282"/>
          </a:xfrm>
        </p:grpSpPr>
        <p:cxnSp>
          <p:nvCxnSpPr>
            <p:cNvPr id="172" name="Straight Connector 171"/>
            <p:cNvCxnSpPr>
              <a:stCxn id="18" idx="0"/>
            </p:cNvCxnSpPr>
            <p:nvPr/>
          </p:nvCxnSpPr>
          <p:spPr>
            <a:xfrm>
              <a:off x="6102171" y="3211261"/>
              <a:ext cx="3054057" cy="194668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8" idx="2"/>
              <a:endCxn id="30" idx="4"/>
            </p:cNvCxnSpPr>
            <p:nvPr/>
          </p:nvCxnSpPr>
          <p:spPr>
            <a:xfrm flipH="1">
              <a:off x="6096001" y="3428339"/>
              <a:ext cx="6170" cy="335120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18" idx="0"/>
            </p:cNvCxnSpPr>
            <p:nvPr/>
          </p:nvCxnSpPr>
          <p:spPr>
            <a:xfrm flipV="1">
              <a:off x="2937592" y="3211261"/>
              <a:ext cx="3164579" cy="183973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3464887" y="4817400"/>
            <a:ext cx="2590187" cy="678481"/>
            <a:chOff x="5355683" y="5120942"/>
            <a:chExt cx="2732446" cy="678576"/>
          </a:xfrm>
        </p:grpSpPr>
        <p:pic>
          <p:nvPicPr>
            <p:cNvPr id="13" name="Picture 12"/>
            <p:cNvPicPr>
              <a:picLocks noChangeAspect="1"/>
            </p:cNvPicPr>
            <p:nvPr/>
          </p:nvPicPr>
          <p:blipFill>
            <a:blip r:embed="rId5">
              <a:grayscl/>
              <a:lum bright="-54000"/>
            </a:blip>
            <a:stretch>
              <a:fillRect/>
            </a:stretch>
          </p:blipFill>
          <p:spPr>
            <a:xfrm>
              <a:off x="5355683" y="5120942"/>
              <a:ext cx="429877" cy="429397"/>
            </a:xfrm>
            <a:prstGeom prst="rect">
              <a:avLst/>
            </a:prstGeom>
            <a:noFill/>
          </p:spPr>
        </p:pic>
        <p:sp>
          <p:nvSpPr>
            <p:cNvPr id="14" name="TextBox 13"/>
            <p:cNvSpPr txBox="1"/>
            <p:nvPr/>
          </p:nvSpPr>
          <p:spPr>
            <a:xfrm>
              <a:off x="5919410" y="5120942"/>
              <a:ext cx="2168719" cy="217077"/>
            </a:xfrm>
            <a:prstGeom prst="rect">
              <a:avLst/>
            </a:prstGeom>
            <a:noFill/>
          </p:spPr>
          <p:txBody>
            <a:bodyPr wrap="square" lIns="0" tIns="0" rIns="0" bIns="0"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l"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LOGIC Apps</a:t>
              </a:r>
            </a:p>
          </p:txBody>
        </p:sp>
        <p:sp>
          <p:nvSpPr>
            <p:cNvPr id="15" name="TextBox 14"/>
            <p:cNvSpPr txBox="1"/>
            <p:nvPr/>
          </p:nvSpPr>
          <p:spPr>
            <a:xfrm>
              <a:off x="5919410" y="5414743"/>
              <a:ext cx="2168719" cy="384775"/>
            </a:xfrm>
            <a:prstGeom prst="rect">
              <a:avLst/>
            </a:prstGeom>
            <a:noFill/>
          </p:spPr>
          <p:txBody>
            <a:bodyPr wrap="square" lIns="0" tIns="0" rIns="0" bIns="0"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marL="0" marR="0" lvl="0" indent="0" algn="l" defTabSz="913993" rtl="0" eaLnBrk="1" fontAlgn="auto" latinLnBrk="0" hangingPunct="1">
                <a:lnSpc>
                  <a:spcPts val="153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Automate business process across SaaS and on-premises </a:t>
              </a:r>
            </a:p>
          </p:txBody>
        </p:sp>
      </p:grpSp>
      <p:grpSp>
        <p:nvGrpSpPr>
          <p:cNvPr id="47" name="Group 46"/>
          <p:cNvGrpSpPr/>
          <p:nvPr/>
        </p:nvGrpSpPr>
        <p:grpSpPr>
          <a:xfrm>
            <a:off x="9373882" y="4842940"/>
            <a:ext cx="2588377" cy="1716923"/>
            <a:chOff x="7474617" y="3063526"/>
            <a:chExt cx="2699886" cy="1729668"/>
          </a:xfrm>
          <a:noFill/>
        </p:grpSpPr>
        <p:sp>
          <p:nvSpPr>
            <p:cNvPr id="48" name="Rectangle 47"/>
            <p:cNvSpPr/>
            <p:nvPr/>
          </p:nvSpPr>
          <p:spPr bwMode="auto">
            <a:xfrm>
              <a:off x="7474617" y="3063526"/>
              <a:ext cx="2699886" cy="1729668"/>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1" tIns="89631" rIns="89631" bIns="89631"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Data</a:t>
              </a:r>
            </a:p>
          </p:txBody>
        </p:sp>
        <p:grpSp>
          <p:nvGrpSpPr>
            <p:cNvPr id="49" name="Group 48"/>
            <p:cNvGrpSpPr/>
            <p:nvPr/>
          </p:nvGrpSpPr>
          <p:grpSpPr>
            <a:xfrm>
              <a:off x="7623475" y="3444799"/>
              <a:ext cx="939601" cy="317814"/>
              <a:chOff x="8785647" y="3716090"/>
              <a:chExt cx="958440" cy="324187"/>
            </a:xfrm>
            <a:grpFill/>
          </p:grpSpPr>
          <p:sp>
            <p:nvSpPr>
              <p:cNvPr id="65" name="TextBox 64"/>
              <p:cNvSpPr txBox="1"/>
              <p:nvPr/>
            </p:nvSpPr>
            <p:spPr>
              <a:xfrm>
                <a:off x="9084931" y="3739172"/>
                <a:ext cx="659156" cy="301105"/>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SQL</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Database</a:t>
                </a:r>
              </a:p>
            </p:txBody>
          </p:sp>
          <p:pic>
            <p:nvPicPr>
              <p:cNvPr id="66" name="Picture 65"/>
              <p:cNvPicPr>
                <a:picLocks noChangeAspect="1"/>
              </p:cNvPicPr>
              <p:nvPr/>
            </p:nvPicPr>
            <p:blipFill>
              <a:blip r:embed="rId6" cstate="hqprint">
                <a:biLevel thresh="25000"/>
                <a:extLst>
                  <a:ext uri="{28A0092B-C50C-407E-A947-70E740481C1C}">
                    <a14:useLocalDpi xmlns:a14="http://schemas.microsoft.com/office/drawing/2010/main" val="0"/>
                  </a:ext>
                </a:extLst>
              </a:blip>
              <a:stretch>
                <a:fillRect/>
              </a:stretch>
            </p:blipFill>
            <p:spPr>
              <a:xfrm>
                <a:off x="8785647" y="3716090"/>
                <a:ext cx="296809" cy="296809"/>
              </a:xfrm>
              <a:prstGeom prst="rect">
                <a:avLst/>
              </a:prstGeom>
              <a:grpFill/>
            </p:spPr>
          </p:pic>
        </p:grpSp>
        <p:grpSp>
          <p:nvGrpSpPr>
            <p:cNvPr id="50" name="Group 49"/>
            <p:cNvGrpSpPr/>
            <p:nvPr/>
          </p:nvGrpSpPr>
          <p:grpSpPr>
            <a:xfrm>
              <a:off x="7593675" y="4379167"/>
              <a:ext cx="969402" cy="311900"/>
              <a:chOff x="8681505" y="4773446"/>
              <a:chExt cx="988839" cy="318154"/>
            </a:xfrm>
            <a:grpFill/>
          </p:grpSpPr>
          <p:sp>
            <p:nvSpPr>
              <p:cNvPr id="63" name="TextBox 62"/>
              <p:cNvSpPr txBox="1"/>
              <p:nvPr/>
            </p:nvSpPr>
            <p:spPr>
              <a:xfrm>
                <a:off x="9011188" y="4790495"/>
                <a:ext cx="659156" cy="301105"/>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err="1">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DocumentDB</a:t>
                </a: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p:txBody>
          </p:sp>
          <p:pic>
            <p:nvPicPr>
              <p:cNvPr id="64" name="Picture 63"/>
              <p:cNvPicPr>
                <a:picLocks noChangeAspect="1"/>
              </p:cNvPicPr>
              <p:nvPr/>
            </p:nvPicPr>
            <p:blipFill>
              <a:blip r:embed="rId7" cstate="hqprint">
                <a:biLevel thresh="25000"/>
                <a:extLst>
                  <a:ext uri="{28A0092B-C50C-407E-A947-70E740481C1C}">
                    <a14:useLocalDpi xmlns:a14="http://schemas.microsoft.com/office/drawing/2010/main" val="0"/>
                  </a:ext>
                </a:extLst>
              </a:blip>
              <a:stretch>
                <a:fillRect/>
              </a:stretch>
            </p:blipFill>
            <p:spPr>
              <a:xfrm>
                <a:off x="8681505" y="4773446"/>
                <a:ext cx="290620" cy="290619"/>
              </a:xfrm>
              <a:prstGeom prst="rect">
                <a:avLst/>
              </a:prstGeom>
              <a:grpFill/>
            </p:spPr>
          </p:pic>
        </p:grpSp>
        <p:grpSp>
          <p:nvGrpSpPr>
            <p:cNvPr id="51" name="Group 50"/>
            <p:cNvGrpSpPr/>
            <p:nvPr/>
          </p:nvGrpSpPr>
          <p:grpSpPr>
            <a:xfrm>
              <a:off x="7593673" y="3893579"/>
              <a:ext cx="969402" cy="312571"/>
              <a:chOff x="8728911" y="4181251"/>
              <a:chExt cx="988839" cy="318839"/>
            </a:xfrm>
            <a:grpFill/>
          </p:grpSpPr>
          <p:sp>
            <p:nvSpPr>
              <p:cNvPr id="61" name="TextBox 60"/>
              <p:cNvSpPr txBox="1"/>
              <p:nvPr/>
            </p:nvSpPr>
            <p:spPr>
              <a:xfrm>
                <a:off x="9058594" y="4198985"/>
                <a:ext cx="659156" cy="301105"/>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err="1">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Redis</a:t>
                </a: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Cache</a:t>
                </a:r>
              </a:p>
            </p:txBody>
          </p:sp>
          <p:pic>
            <p:nvPicPr>
              <p:cNvPr id="62" name="Picture 61"/>
              <p:cNvPicPr>
                <a:picLocks noChangeAspect="1"/>
              </p:cNvPicPr>
              <p:nvPr/>
            </p:nvPicPr>
            <p:blipFill>
              <a:blip r:embed="rId8" cstate="hqprint">
                <a:biLevel thresh="25000"/>
                <a:extLst>
                  <a:ext uri="{28A0092B-C50C-407E-A947-70E740481C1C}">
                    <a14:useLocalDpi xmlns:a14="http://schemas.microsoft.com/office/drawing/2010/main" val="0"/>
                  </a:ext>
                </a:extLst>
              </a:blip>
              <a:stretch>
                <a:fillRect/>
              </a:stretch>
            </p:blipFill>
            <p:spPr>
              <a:xfrm>
                <a:off x="8728911" y="4181251"/>
                <a:ext cx="289282" cy="289282"/>
              </a:xfrm>
              <a:prstGeom prst="rect">
                <a:avLst/>
              </a:prstGeom>
              <a:grpFill/>
            </p:spPr>
          </p:pic>
        </p:grpSp>
        <p:grpSp>
          <p:nvGrpSpPr>
            <p:cNvPr id="52" name="Group 51"/>
            <p:cNvGrpSpPr/>
            <p:nvPr/>
          </p:nvGrpSpPr>
          <p:grpSpPr>
            <a:xfrm>
              <a:off x="9055063" y="3861583"/>
              <a:ext cx="983661" cy="299389"/>
              <a:chOff x="9789813" y="4206944"/>
              <a:chExt cx="1003385" cy="305392"/>
            </a:xfrm>
            <a:grpFill/>
          </p:grpSpPr>
          <p:sp>
            <p:nvSpPr>
              <p:cNvPr id="59" name="TextBox 58"/>
              <p:cNvSpPr txBox="1"/>
              <p:nvPr/>
            </p:nvSpPr>
            <p:spPr>
              <a:xfrm>
                <a:off x="10134042" y="4289578"/>
                <a:ext cx="659156" cy="222758"/>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Search</a:t>
                </a:r>
              </a:p>
            </p:txBody>
          </p:sp>
          <p:pic>
            <p:nvPicPr>
              <p:cNvPr id="60" name="Picture 59"/>
              <p:cNvPicPr>
                <a:picLocks noChangeAspect="1"/>
              </p:cNvPicPr>
              <p:nvPr/>
            </p:nvPicPr>
            <p:blipFill>
              <a:blip r:embed="rId9" cstate="hqprint">
                <a:biLevel thresh="25000"/>
                <a:extLst>
                  <a:ext uri="{28A0092B-C50C-407E-A947-70E740481C1C}">
                    <a14:useLocalDpi xmlns:a14="http://schemas.microsoft.com/office/drawing/2010/main" val="0"/>
                  </a:ext>
                </a:extLst>
              </a:blip>
              <a:stretch>
                <a:fillRect/>
              </a:stretch>
            </p:blipFill>
            <p:spPr>
              <a:xfrm>
                <a:off x="9789813" y="4206944"/>
                <a:ext cx="293993" cy="293993"/>
              </a:xfrm>
              <a:prstGeom prst="rect">
                <a:avLst/>
              </a:prstGeom>
              <a:grpFill/>
            </p:spPr>
          </p:pic>
        </p:grpSp>
        <p:grpSp>
          <p:nvGrpSpPr>
            <p:cNvPr id="53" name="Group 52"/>
            <p:cNvGrpSpPr/>
            <p:nvPr/>
          </p:nvGrpSpPr>
          <p:grpSpPr>
            <a:xfrm>
              <a:off x="9060388" y="4358267"/>
              <a:ext cx="978334" cy="322292"/>
              <a:chOff x="9795245" y="4752125"/>
              <a:chExt cx="997951" cy="328755"/>
            </a:xfrm>
            <a:grpFill/>
          </p:grpSpPr>
          <p:sp>
            <p:nvSpPr>
              <p:cNvPr id="57" name="TextBox 56"/>
              <p:cNvSpPr txBox="1"/>
              <p:nvPr/>
            </p:nvSpPr>
            <p:spPr>
              <a:xfrm>
                <a:off x="10134040" y="4779775"/>
                <a:ext cx="659156" cy="301105"/>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Tables</a:t>
                </a:r>
              </a:p>
            </p:txBody>
          </p:sp>
          <p:pic>
            <p:nvPicPr>
              <p:cNvPr id="58" name="Picture 57" descr="Storage table.png"/>
              <p:cNvPicPr>
                <a:picLocks noChangeAspect="1"/>
              </p:cNvPicPr>
              <p:nvPr/>
            </p:nvPicPr>
            <p:blipFill>
              <a:blip r:embed="rId10" cstate="hqprint">
                <a:biLevel thresh="25000"/>
                <a:extLst>
                  <a:ext uri="{28A0092B-C50C-407E-A947-70E740481C1C}">
                    <a14:useLocalDpi xmlns:a14="http://schemas.microsoft.com/office/drawing/2010/main" val="0"/>
                  </a:ext>
                </a:extLst>
              </a:blip>
              <a:stretch>
                <a:fillRect/>
              </a:stretch>
            </p:blipFill>
            <p:spPr>
              <a:xfrm>
                <a:off x="9795245" y="4752125"/>
                <a:ext cx="288561" cy="288560"/>
              </a:xfrm>
              <a:prstGeom prst="rect">
                <a:avLst/>
              </a:prstGeom>
              <a:grpFill/>
            </p:spPr>
          </p:pic>
        </p:grpSp>
        <p:grpSp>
          <p:nvGrpSpPr>
            <p:cNvPr id="54" name="Group 53"/>
            <p:cNvGrpSpPr/>
            <p:nvPr/>
          </p:nvGrpSpPr>
          <p:grpSpPr>
            <a:xfrm>
              <a:off x="9028967" y="3421818"/>
              <a:ext cx="881654" cy="340794"/>
              <a:chOff x="9763191" y="3718596"/>
              <a:chExt cx="899333" cy="347627"/>
            </a:xfrm>
            <a:grpFill/>
          </p:grpSpPr>
          <p:pic>
            <p:nvPicPr>
              <p:cNvPr id="55" name="Picture 54"/>
              <p:cNvPicPr>
                <a:picLocks noChangeAspect="1"/>
              </p:cNvPicPr>
              <p:nvPr/>
            </p:nvPicPr>
            <p:blipFill>
              <a:blip r:embed="rId11"/>
              <a:stretch>
                <a:fillRect/>
              </a:stretch>
            </p:blipFill>
            <p:spPr>
              <a:xfrm>
                <a:off x="9763191" y="3718596"/>
                <a:ext cx="320616" cy="290558"/>
              </a:xfrm>
              <a:prstGeom prst="rect">
                <a:avLst/>
              </a:prstGeom>
              <a:grpFill/>
            </p:spPr>
          </p:pic>
          <p:sp>
            <p:nvSpPr>
              <p:cNvPr id="56" name="TextBox 55"/>
              <p:cNvSpPr txBox="1"/>
              <p:nvPr/>
            </p:nvSpPr>
            <p:spPr>
              <a:xfrm>
                <a:off x="10264711" y="3740147"/>
                <a:ext cx="397813" cy="326076"/>
              </a:xfrm>
              <a:prstGeom prst="rect">
                <a:avLst/>
              </a:prstGeom>
              <a:grp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SQL Data</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Warehouse</a:t>
                </a:r>
              </a:p>
            </p:txBody>
          </p:sp>
        </p:grpSp>
      </p:grpSp>
      <p:grpSp>
        <p:nvGrpSpPr>
          <p:cNvPr id="67" name="Group 66"/>
          <p:cNvGrpSpPr/>
          <p:nvPr/>
        </p:nvGrpSpPr>
        <p:grpSpPr>
          <a:xfrm>
            <a:off x="10617629" y="414960"/>
            <a:ext cx="1344632" cy="4370212"/>
            <a:chOff x="10727528" y="536336"/>
            <a:chExt cx="1344822" cy="4370832"/>
          </a:xfrm>
        </p:grpSpPr>
        <p:sp>
          <p:nvSpPr>
            <p:cNvPr id="68" name="Rectangle 67"/>
            <p:cNvSpPr/>
            <p:nvPr/>
          </p:nvSpPr>
          <p:spPr bwMode="auto">
            <a:xfrm>
              <a:off x="10727528" y="536336"/>
              <a:ext cx="1344822" cy="4370832"/>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endParaRPr kumimoji="0" lang="en-US" sz="1274" b="1"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endParaRPr>
            </a:p>
          </p:txBody>
        </p:sp>
        <p:grpSp>
          <p:nvGrpSpPr>
            <p:cNvPr id="69" name="Group 68"/>
            <p:cNvGrpSpPr/>
            <p:nvPr/>
          </p:nvGrpSpPr>
          <p:grpSpPr>
            <a:xfrm>
              <a:off x="10953393" y="2358356"/>
              <a:ext cx="991372" cy="325698"/>
              <a:chOff x="11198479" y="2855036"/>
              <a:chExt cx="1011251" cy="332229"/>
            </a:xfrm>
          </p:grpSpPr>
          <p:sp>
            <p:nvSpPr>
              <p:cNvPr id="96" name="TextBox 95"/>
              <p:cNvSpPr txBox="1"/>
              <p:nvPr/>
            </p:nvSpPr>
            <p:spPr>
              <a:xfrm>
                <a:off x="11550574" y="2886159"/>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Backup</a:t>
                </a:r>
              </a:p>
            </p:txBody>
          </p:sp>
          <p:pic>
            <p:nvPicPr>
              <p:cNvPr id="97" name="Picture 96" descr="Backup Service.png"/>
              <p:cNvPicPr>
                <a:picLocks noChangeAspect="1"/>
              </p:cNvPicPr>
              <p:nvPr/>
            </p:nvPicPr>
            <p:blipFill>
              <a:blip r:embed="rId12" cstate="hq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sp>
          <p:nvSpPr>
            <p:cNvPr id="70" name="TextBox 69"/>
            <p:cNvSpPr txBox="1"/>
            <p:nvPr/>
          </p:nvSpPr>
          <p:spPr>
            <a:xfrm>
              <a:off x="11276299" y="4447778"/>
              <a:ext cx="646198" cy="295187"/>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err="1">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StorSimple</a:t>
              </a: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a:p>
              <a:pPr marL="0" marR="0" lvl="0" indent="0" algn="ctr" defTabSz="913752" rtl="0" eaLnBrk="0" fontAlgn="base" latinLnBrk="0" hangingPunct="0">
                <a:lnSpc>
                  <a:spcPts val="800"/>
                </a:lnSpc>
                <a:spcBef>
                  <a:spcPct val="0"/>
                </a:spcBef>
                <a:spcAft>
                  <a:spcPct val="0"/>
                </a:spcAft>
                <a:buClrTx/>
                <a:buSzTx/>
                <a:buFontTx/>
                <a:buNone/>
                <a:tabLst/>
                <a:defRPr/>
              </a:pP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p:txBody>
        </p:sp>
        <p:pic>
          <p:nvPicPr>
            <p:cNvPr id="71" name="Picture 70" descr="StorSimple.png"/>
            <p:cNvPicPr>
              <a:picLocks noChangeAspect="1"/>
            </p:cNvPicPr>
            <p:nvPr/>
          </p:nvPicPr>
          <p:blipFill>
            <a:blip r:embed="rId13" cstate="hqprint">
              <a:biLevel thresh="25000"/>
              <a:extLst>
                <a:ext uri="{28A0092B-C50C-407E-A947-70E740481C1C}">
                  <a14:useLocalDpi xmlns:a14="http://schemas.microsoft.com/office/drawing/2010/main" val="0"/>
                </a:ext>
              </a:extLst>
            </a:blip>
            <a:stretch>
              <a:fillRect/>
            </a:stretch>
          </p:blipFill>
          <p:spPr>
            <a:xfrm>
              <a:off x="10936523" y="4418443"/>
              <a:ext cx="281190" cy="281190"/>
            </a:xfrm>
            <a:prstGeom prst="rect">
              <a:avLst/>
            </a:prstGeom>
          </p:spPr>
        </p:pic>
        <p:grpSp>
          <p:nvGrpSpPr>
            <p:cNvPr id="72" name="Group 71"/>
            <p:cNvGrpSpPr/>
            <p:nvPr/>
          </p:nvGrpSpPr>
          <p:grpSpPr>
            <a:xfrm>
              <a:off x="10931155" y="3876094"/>
              <a:ext cx="983557" cy="338770"/>
              <a:chOff x="11175796" y="3730886"/>
              <a:chExt cx="1003279" cy="345563"/>
            </a:xfrm>
          </p:grpSpPr>
          <p:sp>
            <p:nvSpPr>
              <p:cNvPr id="94" name="TextBox 93"/>
              <p:cNvSpPr txBox="1"/>
              <p:nvPr/>
            </p:nvSpPr>
            <p:spPr>
              <a:xfrm>
                <a:off x="11519919" y="3775343"/>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Site</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Recovery</a:t>
                </a:r>
              </a:p>
            </p:txBody>
          </p:sp>
          <p:pic>
            <p:nvPicPr>
              <p:cNvPr id="95" name="Picture 94" descr="Site Recovery.png"/>
              <p:cNvPicPr>
                <a:picLocks noChangeAspect="1"/>
              </p:cNvPicPr>
              <p:nvPr/>
            </p:nvPicPr>
            <p:blipFill>
              <a:blip r:embed="rId14" cstate="hq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73" name="Group 72"/>
            <p:cNvGrpSpPr/>
            <p:nvPr/>
          </p:nvGrpSpPr>
          <p:grpSpPr>
            <a:xfrm>
              <a:off x="10945120" y="3417243"/>
              <a:ext cx="977378" cy="314851"/>
              <a:chOff x="11190041" y="3491162"/>
              <a:chExt cx="996976" cy="321164"/>
            </a:xfrm>
          </p:grpSpPr>
          <p:sp>
            <p:nvSpPr>
              <p:cNvPr id="92" name="TextBox 91"/>
              <p:cNvSpPr txBox="1"/>
              <p:nvPr/>
            </p:nvSpPr>
            <p:spPr>
              <a:xfrm>
                <a:off x="11527861" y="3511220"/>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Import/Export</a:t>
                </a:r>
              </a:p>
            </p:txBody>
          </p:sp>
          <p:pic>
            <p:nvPicPr>
              <p:cNvPr id="93" name="Picture 92" descr="Storage (Azure).png"/>
              <p:cNvPicPr>
                <a:picLocks noChangeAspect="1"/>
              </p:cNvPicPr>
              <p:nvPr/>
            </p:nvPicPr>
            <p:blipFill>
              <a:blip r:embed="rId15" cstate="hq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grpSp>
          <p:nvGrpSpPr>
            <p:cNvPr id="74" name="Group 73"/>
            <p:cNvGrpSpPr/>
            <p:nvPr/>
          </p:nvGrpSpPr>
          <p:grpSpPr>
            <a:xfrm>
              <a:off x="10972922" y="1264173"/>
              <a:ext cx="991400" cy="327745"/>
              <a:chOff x="11200294" y="2143330"/>
              <a:chExt cx="1011280" cy="334317"/>
            </a:xfrm>
          </p:grpSpPr>
          <p:sp>
            <p:nvSpPr>
              <p:cNvPr id="82" name="TextBox 81"/>
              <p:cNvSpPr txBox="1"/>
              <p:nvPr/>
            </p:nvSpPr>
            <p:spPr>
              <a:xfrm>
                <a:off x="11552418" y="2176542"/>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Azure AD </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Connect Health</a:t>
                </a:r>
              </a:p>
            </p:txBody>
          </p:sp>
          <p:grpSp>
            <p:nvGrpSpPr>
              <p:cNvPr id="83" name="Group 82"/>
              <p:cNvGrpSpPr/>
              <p:nvPr/>
            </p:nvGrpSpPr>
            <p:grpSpPr>
              <a:xfrm>
                <a:off x="11200294" y="2143330"/>
                <a:ext cx="293741" cy="279390"/>
                <a:chOff x="10757647" y="1125048"/>
                <a:chExt cx="293741" cy="279390"/>
              </a:xfrm>
            </p:grpSpPr>
            <p:pic>
              <p:nvPicPr>
                <p:cNvPr id="84" name="Picture 83" descr="Azure Active Directory.png"/>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85" name="Heart 84"/>
                <p:cNvSpPr/>
                <p:nvPr/>
              </p:nvSpPr>
              <p:spPr bwMode="auto">
                <a:xfrm>
                  <a:off x="10905025" y="1275030"/>
                  <a:ext cx="146363" cy="129408"/>
                </a:xfrm>
                <a:prstGeom prst="heart">
                  <a:avLst/>
                </a:prstGeom>
                <a:solidFill>
                  <a:srgbClr val="1B3C72"/>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endParaRPr>
                </a:p>
              </p:txBody>
            </p:sp>
            <p:grpSp>
              <p:nvGrpSpPr>
                <p:cNvPr id="86" name="Group 85"/>
                <p:cNvGrpSpPr/>
                <p:nvPr/>
              </p:nvGrpSpPr>
              <p:grpSpPr>
                <a:xfrm>
                  <a:off x="10911015" y="1312912"/>
                  <a:ext cx="107890" cy="50914"/>
                  <a:chOff x="11033154" y="1382736"/>
                  <a:chExt cx="155481" cy="72282"/>
                </a:xfrm>
              </p:grpSpPr>
              <p:cxnSp>
                <p:nvCxnSpPr>
                  <p:cNvPr id="87" name="Straight Connector 86"/>
                  <p:cNvCxnSpPr/>
                  <p:nvPr/>
                </p:nvCxnSpPr>
                <p:spPr>
                  <a:xfrm flipV="1">
                    <a:off x="11033154" y="1413481"/>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11138468" y="1418244"/>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107537" y="1382736"/>
                    <a:ext cx="1" cy="70787"/>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11080878" y="1387719"/>
                    <a:ext cx="25083" cy="27484"/>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1104748" y="1418127"/>
                    <a:ext cx="34927" cy="36891"/>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75" name="Group 74"/>
            <p:cNvGrpSpPr/>
            <p:nvPr/>
          </p:nvGrpSpPr>
          <p:grpSpPr>
            <a:xfrm>
              <a:off x="11002762" y="1828913"/>
              <a:ext cx="953052" cy="346405"/>
              <a:chOff x="11248838" y="2615973"/>
              <a:chExt cx="972163" cy="353351"/>
            </a:xfrm>
          </p:grpSpPr>
          <p:sp>
            <p:nvSpPr>
              <p:cNvPr id="80" name="TextBox 79"/>
              <p:cNvSpPr txBox="1"/>
              <p:nvPr/>
            </p:nvSpPr>
            <p:spPr>
              <a:xfrm>
                <a:off x="11561845" y="2668219"/>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AD Privileged</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Identity </a:t>
                </a:r>
                <a:r>
                  <a:rPr kumimoji="0" lang="en-US" sz="751" b="0" i="0" u="none" strike="noStrike" kern="0" cap="none" spc="0" normalizeH="0" baseline="0" noProof="0" err="1">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Mngt</a:t>
                </a:r>
                <a:endPar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endParaRPr>
              </a:p>
            </p:txBody>
          </p:sp>
          <p:pic>
            <p:nvPicPr>
              <p:cNvPr id="81" name="Picture 80"/>
              <p:cNvPicPr>
                <a:picLocks noChangeAspect="1"/>
              </p:cNvPicPr>
              <p:nvPr/>
            </p:nvPicPr>
            <p:blipFill>
              <a:blip r:embed="rId17"/>
              <a:stretch>
                <a:fillRect/>
              </a:stretch>
            </p:blipFill>
            <p:spPr>
              <a:xfrm>
                <a:off x="11248838" y="2615973"/>
                <a:ext cx="245456" cy="317924"/>
              </a:xfrm>
              <a:prstGeom prst="rect">
                <a:avLst/>
              </a:prstGeom>
            </p:spPr>
          </p:pic>
        </p:grpSp>
        <p:grpSp>
          <p:nvGrpSpPr>
            <p:cNvPr id="76" name="Group 75"/>
            <p:cNvGrpSpPr/>
            <p:nvPr/>
          </p:nvGrpSpPr>
          <p:grpSpPr>
            <a:xfrm>
              <a:off x="10942991" y="2887799"/>
              <a:ext cx="981241" cy="307798"/>
              <a:chOff x="11187869" y="3126800"/>
              <a:chExt cx="1000917" cy="313970"/>
            </a:xfrm>
          </p:grpSpPr>
          <p:sp>
            <p:nvSpPr>
              <p:cNvPr id="78" name="TextBox 77"/>
              <p:cNvSpPr txBox="1"/>
              <p:nvPr/>
            </p:nvSpPr>
            <p:spPr>
              <a:xfrm>
                <a:off x="11529630" y="3139664"/>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Operational</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Insights</a:t>
                </a:r>
              </a:p>
            </p:txBody>
          </p:sp>
          <p:pic>
            <p:nvPicPr>
              <p:cNvPr id="79" name="Picture 78" descr="Operational Insights.png"/>
              <p:cNvPicPr>
                <a:picLocks noChangeAspect="1"/>
              </p:cNvPicPr>
              <p:nvPr/>
            </p:nvPicPr>
            <p:blipFill>
              <a:blip r:embed="rId18" cstate="hq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77" name="Rectangle 76"/>
            <p:cNvSpPr/>
            <p:nvPr/>
          </p:nvSpPr>
          <p:spPr bwMode="auto">
            <a:xfrm>
              <a:off x="10727528" y="536337"/>
              <a:ext cx="1344822" cy="42637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28" b="0" i="0" u="none" strike="noStrike" kern="0" cap="all"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Hybrid Operations</a:t>
              </a:r>
            </a:p>
          </p:txBody>
        </p:sp>
      </p:grpSp>
      <p:grpSp>
        <p:nvGrpSpPr>
          <p:cNvPr id="121" name="Group 120"/>
          <p:cNvGrpSpPr/>
          <p:nvPr/>
        </p:nvGrpSpPr>
        <p:grpSpPr>
          <a:xfrm>
            <a:off x="381813" y="1306516"/>
            <a:ext cx="1344632" cy="4406783"/>
            <a:chOff x="119834" y="536336"/>
            <a:chExt cx="1344822" cy="4407408"/>
          </a:xfrm>
        </p:grpSpPr>
        <p:grpSp>
          <p:nvGrpSpPr>
            <p:cNvPr id="122" name="Group 121"/>
            <p:cNvGrpSpPr/>
            <p:nvPr/>
          </p:nvGrpSpPr>
          <p:grpSpPr>
            <a:xfrm>
              <a:off x="119834" y="536336"/>
              <a:ext cx="1344822" cy="4407408"/>
              <a:chOff x="426849" y="90535"/>
              <a:chExt cx="1371788" cy="4495786"/>
            </a:xfrm>
          </p:grpSpPr>
          <p:sp>
            <p:nvSpPr>
              <p:cNvPr id="124" name="Rectangle 123"/>
              <p:cNvSpPr/>
              <p:nvPr/>
            </p:nvSpPr>
            <p:spPr bwMode="auto">
              <a:xfrm>
                <a:off x="426849" y="90535"/>
                <a:ext cx="1371788" cy="449578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endParaRPr kumimoji="0" lang="en-US" sz="1175" b="1"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endParaRPr>
              </a:p>
            </p:txBody>
          </p:sp>
          <p:grpSp>
            <p:nvGrpSpPr>
              <p:cNvPr id="125" name="Group 124"/>
              <p:cNvGrpSpPr/>
              <p:nvPr/>
            </p:nvGrpSpPr>
            <p:grpSpPr>
              <a:xfrm>
                <a:off x="559925" y="1337022"/>
                <a:ext cx="1012582" cy="321430"/>
                <a:chOff x="6813227" y="457506"/>
                <a:chExt cx="1012582" cy="321430"/>
              </a:xfrm>
            </p:grpSpPr>
            <p:sp>
              <p:nvSpPr>
                <p:cNvPr id="144" name="TextBox 143"/>
                <p:cNvSpPr txBox="1"/>
                <p:nvPr/>
              </p:nvSpPr>
              <p:spPr>
                <a:xfrm>
                  <a:off x="7166653" y="477831"/>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Active</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Directory</a:t>
                  </a:r>
                </a:p>
              </p:txBody>
            </p:sp>
            <p:pic>
              <p:nvPicPr>
                <p:cNvPr id="145" name="Picture 144" descr="Azure Active Directory.png"/>
                <p:cNvPicPr>
                  <a:picLocks noChangeAspect="1"/>
                </p:cNvPicPr>
                <p:nvPr/>
              </p:nvPicPr>
              <p:blipFill>
                <a:blip r:embed="rId16" cstate="hq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126" name="Group 125"/>
              <p:cNvGrpSpPr/>
              <p:nvPr/>
            </p:nvGrpSpPr>
            <p:grpSpPr>
              <a:xfrm>
                <a:off x="592781" y="1896250"/>
                <a:ext cx="974572" cy="311021"/>
                <a:chOff x="7922427" y="464301"/>
                <a:chExt cx="974572" cy="311021"/>
              </a:xfrm>
            </p:grpSpPr>
            <p:sp>
              <p:nvSpPr>
                <p:cNvPr id="142" name="TextBox 141"/>
                <p:cNvSpPr txBox="1"/>
                <p:nvPr/>
              </p:nvSpPr>
              <p:spPr>
                <a:xfrm>
                  <a:off x="8237843" y="474217"/>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Multi-Factor</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Authentication</a:t>
                  </a:r>
                </a:p>
              </p:txBody>
            </p:sp>
            <p:pic>
              <p:nvPicPr>
                <p:cNvPr id="143" name="Picture 142" descr="Multi-Factor Authentication.png"/>
                <p:cNvPicPr>
                  <a:picLocks noChangeAspect="1"/>
                </p:cNvPicPr>
                <p:nvPr/>
              </p:nvPicPr>
              <p:blipFill>
                <a:blip r:embed="rId19" cstate="hq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127" name="Group 126"/>
              <p:cNvGrpSpPr/>
              <p:nvPr/>
            </p:nvGrpSpPr>
            <p:grpSpPr>
              <a:xfrm>
                <a:off x="556764" y="2453146"/>
                <a:ext cx="1008498" cy="337139"/>
                <a:chOff x="2492088" y="428524"/>
                <a:chExt cx="1008498" cy="337139"/>
              </a:xfrm>
            </p:grpSpPr>
            <p:sp>
              <p:nvSpPr>
                <p:cNvPr id="140" name="TextBox 139"/>
                <p:cNvSpPr txBox="1"/>
                <p:nvPr/>
              </p:nvSpPr>
              <p:spPr>
                <a:xfrm>
                  <a:off x="2841430" y="464557"/>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Automation</a:t>
                  </a:r>
                </a:p>
              </p:txBody>
            </p:sp>
            <p:pic>
              <p:nvPicPr>
                <p:cNvPr id="141" name="Picture 140" descr="Azure automation.png"/>
                <p:cNvPicPr>
                  <a:picLocks noChangeAspect="1"/>
                </p:cNvPicPr>
                <p:nvPr/>
              </p:nvPicPr>
              <p:blipFill>
                <a:blip r:embed="rId20" cstate="hq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128" name="Group 127"/>
              <p:cNvGrpSpPr/>
              <p:nvPr/>
            </p:nvGrpSpPr>
            <p:grpSpPr>
              <a:xfrm>
                <a:off x="576737" y="796962"/>
                <a:ext cx="1000133" cy="348052"/>
                <a:chOff x="3528269" y="417611"/>
                <a:chExt cx="1000133" cy="348052"/>
              </a:xfrm>
            </p:grpSpPr>
            <p:sp>
              <p:nvSpPr>
                <p:cNvPr id="138" name="TextBox 137"/>
                <p:cNvSpPr txBox="1"/>
                <p:nvPr/>
              </p:nvSpPr>
              <p:spPr>
                <a:xfrm>
                  <a:off x="3869246" y="464557"/>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Portal</a:t>
                  </a:r>
                </a:p>
              </p:txBody>
            </p:sp>
            <p:pic>
              <p:nvPicPr>
                <p:cNvPr id="139" name="Picture 138" descr="Azure subscription.png"/>
                <p:cNvPicPr>
                  <a:picLocks noChangeAspect="1"/>
                </p:cNvPicPr>
                <p:nvPr/>
              </p:nvPicPr>
              <p:blipFill>
                <a:blip r:embed="rId21" cstate="hq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129" name="Group 128"/>
              <p:cNvGrpSpPr/>
              <p:nvPr/>
            </p:nvGrpSpPr>
            <p:grpSpPr>
              <a:xfrm>
                <a:off x="562791" y="2957202"/>
                <a:ext cx="1006664" cy="360439"/>
                <a:chOff x="4552624" y="449870"/>
                <a:chExt cx="1006664" cy="360439"/>
              </a:xfrm>
            </p:grpSpPr>
            <p:sp>
              <p:nvSpPr>
                <p:cNvPr id="136" name="TextBox 135"/>
                <p:cNvSpPr txBox="1"/>
                <p:nvPr/>
              </p:nvSpPr>
              <p:spPr>
                <a:xfrm>
                  <a:off x="4900132" y="509203"/>
                  <a:ext cx="659156" cy="301106"/>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Key Vault</a:t>
                  </a:r>
                </a:p>
              </p:txBody>
            </p:sp>
            <p:pic>
              <p:nvPicPr>
                <p:cNvPr id="137" name="Picture 136"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130" name="Group 129"/>
              <p:cNvGrpSpPr/>
              <p:nvPr/>
            </p:nvGrpSpPr>
            <p:grpSpPr>
              <a:xfrm>
                <a:off x="547196" y="3461258"/>
                <a:ext cx="1024650" cy="317273"/>
                <a:chOff x="9096923" y="436026"/>
                <a:chExt cx="1024650" cy="317273"/>
              </a:xfrm>
            </p:grpSpPr>
            <p:sp>
              <p:nvSpPr>
                <p:cNvPr id="134" name="TextBox 133"/>
                <p:cNvSpPr txBox="1"/>
                <p:nvPr/>
              </p:nvSpPr>
              <p:spPr>
                <a:xfrm>
                  <a:off x="9462417" y="452194"/>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Store /</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Marketplace</a:t>
                  </a:r>
                </a:p>
              </p:txBody>
            </p:sp>
            <p:pic>
              <p:nvPicPr>
                <p:cNvPr id="135" name="Picture 134" descr="Azure Marketplace.png"/>
                <p:cNvPicPr>
                  <a:picLocks noChangeAspect="1"/>
                </p:cNvPicPr>
                <p:nvPr/>
              </p:nvPicPr>
              <p:blipFill>
                <a:blip r:embed="rId23" cstate="hq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131" name="Group 130"/>
              <p:cNvGrpSpPr/>
              <p:nvPr/>
            </p:nvGrpSpPr>
            <p:grpSpPr>
              <a:xfrm>
                <a:off x="559429" y="4065187"/>
                <a:ext cx="1008388" cy="309244"/>
                <a:chOff x="559429" y="4065187"/>
                <a:chExt cx="1008388" cy="309244"/>
              </a:xfrm>
            </p:grpSpPr>
            <p:pic>
              <p:nvPicPr>
                <p:cNvPr id="132" name="Picture 131"/>
                <p:cNvPicPr>
                  <a:picLocks noChangeAspect="1"/>
                </p:cNvPicPr>
                <p:nvPr/>
              </p:nvPicPr>
              <p:blipFill>
                <a:blip r:embed="rId24" cstate="hq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133" name="TextBox 132"/>
                <p:cNvSpPr txBox="1"/>
                <p:nvPr/>
              </p:nvSpPr>
              <p:spPr>
                <a:xfrm>
                  <a:off x="908661" y="4073326"/>
                  <a:ext cx="659156" cy="301105"/>
                </a:xfrm>
                <a:prstGeom prst="rect">
                  <a:avLst/>
                </a:prstGeom>
                <a:noFill/>
                <a:ln>
                  <a:noFill/>
                </a:ln>
              </p:spPr>
              <p:txBody>
                <a:bodyPr wrap="none" lIns="0" tIns="27417" rIns="0" bIns="0" rtlCol="0">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VM Image Gallery</a:t>
                  </a:r>
                </a:p>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751"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Arial Unicode MS" panose="020B0604020202020204" pitchFamily="34" charset="-128"/>
                      <a:cs typeface="Segoe UI Light" charset="0"/>
                    </a:rPr>
                    <a:t>&amp; VM Depot</a:t>
                  </a:r>
                </a:p>
              </p:txBody>
            </p:sp>
          </p:grpSp>
        </p:grpSp>
        <p:sp>
          <p:nvSpPr>
            <p:cNvPr id="123" name="Rectangle 122"/>
            <p:cNvSpPr/>
            <p:nvPr/>
          </p:nvSpPr>
          <p:spPr bwMode="auto">
            <a:xfrm>
              <a:off x="119834" y="536337"/>
              <a:ext cx="1344822" cy="42637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28" b="0" i="0" u="none" strike="noStrike" kern="0" cap="all"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Security &amp; Management</a:t>
              </a:r>
            </a:p>
          </p:txBody>
        </p:sp>
      </p:grpSp>
      <p:grpSp>
        <p:nvGrpSpPr>
          <p:cNvPr id="146" name="Group 145"/>
          <p:cNvGrpSpPr/>
          <p:nvPr/>
        </p:nvGrpSpPr>
        <p:grpSpPr>
          <a:xfrm>
            <a:off x="381811" y="5785694"/>
            <a:ext cx="2834867" cy="774169"/>
            <a:chOff x="2937660" y="4931023"/>
            <a:chExt cx="2892122" cy="789804"/>
          </a:xfrm>
        </p:grpSpPr>
        <p:sp>
          <p:nvSpPr>
            <p:cNvPr id="147" name="Rectangle 146"/>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1" tIns="89631" rIns="89631" bIns="89631"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Storage</a:t>
              </a:r>
            </a:p>
          </p:txBody>
        </p:sp>
        <p:sp>
          <p:nvSpPr>
            <p:cNvPr id="148" name="Rectangle 147"/>
            <p:cNvSpPr/>
            <p:nvPr/>
          </p:nvSpPr>
          <p:spPr bwMode="auto">
            <a:xfrm>
              <a:off x="3003353" y="5231315"/>
              <a:ext cx="915430"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BLOB Storage</a:t>
              </a:r>
            </a:p>
          </p:txBody>
        </p:sp>
        <p:sp>
          <p:nvSpPr>
            <p:cNvPr id="149" name="Rectangle 148"/>
            <p:cNvSpPr/>
            <p:nvPr/>
          </p:nvSpPr>
          <p:spPr bwMode="auto">
            <a:xfrm>
              <a:off x="3995042" y="5231314"/>
              <a:ext cx="835223"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Azure Files</a:t>
              </a:r>
            </a:p>
          </p:txBody>
        </p:sp>
        <p:sp>
          <p:nvSpPr>
            <p:cNvPr id="150" name="Rectangle 149"/>
            <p:cNvSpPr/>
            <p:nvPr/>
          </p:nvSpPr>
          <p:spPr bwMode="auto">
            <a:xfrm>
              <a:off x="4925592" y="5231313"/>
              <a:ext cx="836224"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Premium Storage</a:t>
              </a:r>
            </a:p>
          </p:txBody>
        </p:sp>
        <p:pic>
          <p:nvPicPr>
            <p:cNvPr id="151" name="Picture 150" descr="Storage blob.png"/>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pic>
          <p:nvPicPr>
            <p:cNvPr id="152" name="Picture 151" descr="Storage blob.png"/>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pic>
          <p:nvPicPr>
            <p:cNvPr id="153" name="Picture 152" descr="Storage blob.png"/>
            <p:cNvPicPr>
              <a:picLocks noChangeAspect="1"/>
            </p:cNvPicPr>
            <p:nvPr/>
          </p:nvPicPr>
          <p:blipFill>
            <a:blip r:embed="rId25" cstate="hq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54" name="Group 153"/>
          <p:cNvGrpSpPr/>
          <p:nvPr/>
        </p:nvGrpSpPr>
        <p:grpSpPr>
          <a:xfrm>
            <a:off x="3273826" y="5785694"/>
            <a:ext cx="6045864" cy="774169"/>
            <a:chOff x="6147092" y="4931023"/>
            <a:chExt cx="6167970" cy="789804"/>
          </a:xfrm>
        </p:grpSpPr>
        <p:sp>
          <p:nvSpPr>
            <p:cNvPr id="155" name="Rectangle 154"/>
            <p:cNvSpPr/>
            <p:nvPr/>
          </p:nvSpPr>
          <p:spPr bwMode="auto">
            <a:xfrm>
              <a:off x="6147092" y="4931023"/>
              <a:ext cx="6167970"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1" tIns="89631" rIns="89631" bIns="89631"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Networking</a:t>
              </a:r>
            </a:p>
          </p:txBody>
        </p:sp>
        <p:sp>
          <p:nvSpPr>
            <p:cNvPr id="156" name="Rectangle 155"/>
            <p:cNvSpPr/>
            <p:nvPr/>
          </p:nvSpPr>
          <p:spPr bwMode="auto">
            <a:xfrm>
              <a:off x="6239516" y="5231313"/>
              <a:ext cx="843562"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Virtual Network</a:t>
              </a:r>
            </a:p>
          </p:txBody>
        </p:sp>
        <p:sp>
          <p:nvSpPr>
            <p:cNvPr id="157" name="Rectangle 156"/>
            <p:cNvSpPr/>
            <p:nvPr/>
          </p:nvSpPr>
          <p:spPr bwMode="auto">
            <a:xfrm>
              <a:off x="8640978" y="5230981"/>
              <a:ext cx="812799"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Express</a:t>
              </a:r>
            </a:p>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Route</a:t>
              </a:r>
            </a:p>
          </p:txBody>
        </p:sp>
        <p:sp>
          <p:nvSpPr>
            <p:cNvPr id="158" name="Rectangle 157"/>
            <p:cNvSpPr/>
            <p:nvPr/>
          </p:nvSpPr>
          <p:spPr bwMode="auto">
            <a:xfrm>
              <a:off x="9495191" y="5230981"/>
              <a:ext cx="921643"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Traffic Manager</a:t>
              </a:r>
            </a:p>
          </p:txBody>
        </p:sp>
        <p:sp>
          <p:nvSpPr>
            <p:cNvPr id="159" name="Rectangle 158"/>
            <p:cNvSpPr/>
            <p:nvPr/>
          </p:nvSpPr>
          <p:spPr bwMode="auto">
            <a:xfrm>
              <a:off x="7051911" y="5231313"/>
              <a:ext cx="829620"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Load Balancer</a:t>
              </a:r>
            </a:p>
          </p:txBody>
        </p:sp>
        <p:sp>
          <p:nvSpPr>
            <p:cNvPr id="160" name="Rectangle 159"/>
            <p:cNvSpPr/>
            <p:nvPr/>
          </p:nvSpPr>
          <p:spPr bwMode="auto">
            <a:xfrm>
              <a:off x="7811111" y="5230981"/>
              <a:ext cx="788455"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DNS</a:t>
              </a:r>
            </a:p>
          </p:txBody>
        </p:sp>
        <p:sp>
          <p:nvSpPr>
            <p:cNvPr id="161" name="Rectangle 160"/>
            <p:cNvSpPr/>
            <p:nvPr/>
          </p:nvSpPr>
          <p:spPr bwMode="auto">
            <a:xfrm>
              <a:off x="10380520"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VPN Gateway</a:t>
              </a:r>
            </a:p>
          </p:txBody>
        </p:sp>
        <p:sp>
          <p:nvSpPr>
            <p:cNvPr id="162" name="Rectangle 161"/>
            <p:cNvSpPr/>
            <p:nvPr/>
          </p:nvSpPr>
          <p:spPr bwMode="auto">
            <a:xfrm>
              <a:off x="11314244"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rPr>
                <a:t>Application Gateway</a:t>
              </a:r>
            </a:p>
          </p:txBody>
        </p:sp>
        <p:pic>
          <p:nvPicPr>
            <p:cNvPr id="163" name="Picture 162"/>
            <p:cNvPicPr>
              <a:picLocks noChangeAspect="1"/>
            </p:cNvPicPr>
            <p:nvPr/>
          </p:nvPicPr>
          <p:blipFill>
            <a:blip r:embed="rId26" cstate="hqprint">
              <a:biLevel thresh="25000"/>
              <a:extLst>
                <a:ext uri="{28A0092B-C50C-407E-A947-70E740481C1C}">
                  <a14:useLocalDpi xmlns:a14="http://schemas.microsoft.com/office/drawing/2010/main" val="0"/>
                </a:ext>
              </a:extLst>
            </a:blip>
            <a:stretch>
              <a:fillRect/>
            </a:stretch>
          </p:blipFill>
          <p:spPr>
            <a:xfrm>
              <a:off x="6323729" y="5248173"/>
              <a:ext cx="267702" cy="267703"/>
            </a:xfrm>
            <a:prstGeom prst="rect">
              <a:avLst/>
            </a:prstGeom>
          </p:spPr>
        </p:pic>
        <p:pic>
          <p:nvPicPr>
            <p:cNvPr id="164" name="Picture 163"/>
            <p:cNvPicPr>
              <a:picLocks noChangeAspect="1"/>
            </p:cNvPicPr>
            <p:nvPr/>
          </p:nvPicPr>
          <p:blipFill>
            <a:blip r:embed="rId27" cstate="hqprint">
              <a:biLevel thresh="25000"/>
              <a:extLst>
                <a:ext uri="{28A0092B-C50C-407E-A947-70E740481C1C}">
                  <a14:useLocalDpi xmlns:a14="http://schemas.microsoft.com/office/drawing/2010/main" val="0"/>
                </a:ext>
              </a:extLst>
            </a:blip>
            <a:stretch>
              <a:fillRect/>
            </a:stretch>
          </p:blipFill>
          <p:spPr>
            <a:xfrm>
              <a:off x="8711126" y="5248173"/>
              <a:ext cx="251761" cy="263687"/>
            </a:xfrm>
            <a:prstGeom prst="rect">
              <a:avLst/>
            </a:prstGeom>
          </p:spPr>
        </p:pic>
        <p:pic>
          <p:nvPicPr>
            <p:cNvPr id="165" name="Picture 164"/>
            <p:cNvPicPr>
              <a:picLocks noChangeAspect="1"/>
            </p:cNvPicPr>
            <p:nvPr/>
          </p:nvPicPr>
          <p:blipFill>
            <a:blip r:embed="rId28" cstate="hqprint">
              <a:biLevel thresh="25000"/>
              <a:extLst>
                <a:ext uri="{28A0092B-C50C-407E-A947-70E740481C1C}">
                  <a14:useLocalDpi xmlns:a14="http://schemas.microsoft.com/office/drawing/2010/main" val="0"/>
                </a:ext>
              </a:extLst>
            </a:blip>
            <a:stretch>
              <a:fillRect/>
            </a:stretch>
          </p:blipFill>
          <p:spPr>
            <a:xfrm>
              <a:off x="9607769" y="5273467"/>
              <a:ext cx="210127" cy="210127"/>
            </a:xfrm>
            <a:prstGeom prst="rect">
              <a:avLst/>
            </a:prstGeom>
          </p:spPr>
        </p:pic>
        <p:sp>
          <p:nvSpPr>
            <p:cNvPr id="166" name="Freeform 165"/>
            <p:cNvSpPr/>
            <p:nvPr/>
          </p:nvSpPr>
          <p:spPr bwMode="auto">
            <a:xfrm rot="2700000">
              <a:off x="11364403" y="5296395"/>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73451">
                      <a:prstClr val="white"/>
                    </a:gs>
                    <a:gs pos="61947">
                      <a:prstClr val="white"/>
                    </a:gs>
                  </a:gsLst>
                  <a:lin ang="5400000" scaled="1"/>
                </a:gradFill>
                <a:effectLst/>
                <a:uLnTx/>
                <a:uFillTx/>
                <a:latin typeface="Calibri" panose="020F0502020204030204"/>
                <a:ea typeface="Segoe UI Light" charset="0"/>
                <a:cs typeface="Segoe UI Light" charset="0"/>
              </a:endParaRPr>
            </a:p>
          </p:txBody>
        </p:sp>
        <p:pic>
          <p:nvPicPr>
            <p:cNvPr id="167" name="Picture 166"/>
            <p:cNvPicPr>
              <a:picLocks noChangeAspect="1"/>
            </p:cNvPicPr>
            <p:nvPr/>
          </p:nvPicPr>
          <p:blipFill>
            <a:blip r:embed="rId29" cstate="hqprint">
              <a:biLevel thresh="25000"/>
              <a:extLst>
                <a:ext uri="{28A0092B-C50C-407E-A947-70E740481C1C}">
                  <a14:useLocalDpi xmlns:a14="http://schemas.microsoft.com/office/drawing/2010/main" val="0"/>
                </a:ext>
              </a:extLst>
            </a:blip>
            <a:stretch>
              <a:fillRect/>
            </a:stretch>
          </p:blipFill>
          <p:spPr>
            <a:xfrm>
              <a:off x="7973281" y="5269628"/>
              <a:ext cx="211665" cy="211665"/>
            </a:xfrm>
            <a:prstGeom prst="rect">
              <a:avLst/>
            </a:prstGeom>
          </p:spPr>
        </p:pic>
        <p:pic>
          <p:nvPicPr>
            <p:cNvPr id="168" name="Picture 167"/>
            <p:cNvPicPr>
              <a:picLocks noChangeAspect="1"/>
            </p:cNvPicPr>
            <p:nvPr/>
          </p:nvPicPr>
          <p:blipFill>
            <a:blip r:embed="rId30" cstate="hq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pic>
          <p:nvPicPr>
            <p:cNvPr id="169" name="Picture 168"/>
            <p:cNvPicPr>
              <a:picLocks noChangeAspect="1"/>
            </p:cNvPicPr>
            <p:nvPr/>
          </p:nvPicPr>
          <p:blipFill>
            <a:blip r:embed="rId31" cstate="hqprint">
              <a:biLevel thresh="25000"/>
              <a:extLst>
                <a:ext uri="{28A0092B-C50C-407E-A947-70E740481C1C}">
                  <a14:useLocalDpi xmlns:a14="http://schemas.microsoft.com/office/drawing/2010/main" val="0"/>
                </a:ext>
              </a:extLst>
            </a:blip>
            <a:stretch>
              <a:fillRect/>
            </a:stretch>
          </p:blipFill>
          <p:spPr>
            <a:xfrm>
              <a:off x="7162760" y="5270432"/>
              <a:ext cx="238842" cy="238842"/>
            </a:xfrm>
            <a:prstGeom prst="rect">
              <a:avLst/>
            </a:prstGeom>
          </p:spPr>
        </p:pic>
      </p:grpSp>
      <p:grpSp>
        <p:nvGrpSpPr>
          <p:cNvPr id="16" name="Group 15"/>
          <p:cNvGrpSpPr/>
          <p:nvPr/>
        </p:nvGrpSpPr>
        <p:grpSpPr>
          <a:xfrm>
            <a:off x="6370763" y="4817400"/>
            <a:ext cx="2581227" cy="678481"/>
            <a:chOff x="6413845" y="4861290"/>
            <a:chExt cx="2581593" cy="678576"/>
          </a:xfrm>
        </p:grpSpPr>
        <p:grpSp>
          <p:nvGrpSpPr>
            <p:cNvPr id="23" name="Group 22"/>
            <p:cNvGrpSpPr/>
            <p:nvPr/>
          </p:nvGrpSpPr>
          <p:grpSpPr>
            <a:xfrm>
              <a:off x="6991825" y="4861290"/>
              <a:ext cx="2003613" cy="678576"/>
              <a:chOff x="8351116" y="5130252"/>
              <a:chExt cx="2113356" cy="678576"/>
            </a:xfrm>
          </p:grpSpPr>
          <p:sp>
            <p:nvSpPr>
              <p:cNvPr id="3" name="TextBox 2"/>
              <p:cNvSpPr txBox="1"/>
              <p:nvPr/>
            </p:nvSpPr>
            <p:spPr>
              <a:xfrm>
                <a:off x="8351117" y="5130252"/>
                <a:ext cx="2113355" cy="217077"/>
              </a:xfrm>
              <a:prstGeom prst="rect">
                <a:avLst/>
              </a:prstGeom>
              <a:noFill/>
            </p:spPr>
            <p:txBody>
              <a:bodyPr wrap="square" lIns="0" tIns="0" rIns="0" bIns="0"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marL="0" marR="0" lvl="0" indent="0" algn="l"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API Apps &amp; APIM</a:t>
                </a:r>
              </a:p>
            </p:txBody>
          </p:sp>
          <p:sp>
            <p:nvSpPr>
              <p:cNvPr id="4" name="TextBox 3"/>
              <p:cNvSpPr txBox="1"/>
              <p:nvPr/>
            </p:nvSpPr>
            <p:spPr>
              <a:xfrm>
                <a:off x="8351116" y="5424053"/>
                <a:ext cx="2073157" cy="384775"/>
              </a:xfrm>
              <a:prstGeom prst="rect">
                <a:avLst/>
              </a:prstGeom>
              <a:noFill/>
            </p:spPr>
            <p:txBody>
              <a:bodyPr wrap="square" lIns="0" tIns="0" rIns="0" bIns="0"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marL="0" marR="0" lvl="0" indent="0" algn="l" defTabSz="913993" rtl="0" eaLnBrk="1" fontAlgn="auto" latinLnBrk="0" hangingPunct="1">
                  <a:lnSpc>
                    <a:spcPts val="153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Easily build and consume APIs in the cloud</a:t>
                </a:r>
              </a:p>
            </p:txBody>
          </p:sp>
        </p:grpSp>
        <p:pic>
          <p:nvPicPr>
            <p:cNvPr id="171" name="Picture 170"/>
            <p:cNvPicPr>
              <a:picLocks noChangeAspect="1"/>
            </p:cNvPicPr>
            <p:nvPr/>
          </p:nvPicPr>
          <p:blipFill>
            <a:blip r:embed="rId32" cstate="print">
              <a:grayscl/>
              <a:lum bright="-55000"/>
              <a:extLst>
                <a:ext uri="{28A0092B-C50C-407E-A947-70E740481C1C}">
                  <a14:useLocalDpi xmlns:a14="http://schemas.microsoft.com/office/drawing/2010/main" val="0"/>
                </a:ext>
              </a:extLst>
            </a:blip>
            <a:stretch>
              <a:fillRect/>
            </a:stretch>
          </p:blipFill>
          <p:spPr>
            <a:xfrm>
              <a:off x="6413845" y="4880481"/>
              <a:ext cx="493983" cy="452975"/>
            </a:xfrm>
            <a:prstGeom prst="rect">
              <a:avLst/>
            </a:prstGeom>
            <a:noFill/>
          </p:spPr>
        </p:pic>
      </p:grpSp>
      <p:grpSp>
        <p:nvGrpSpPr>
          <p:cNvPr id="186" name="Group 185"/>
          <p:cNvGrpSpPr/>
          <p:nvPr/>
        </p:nvGrpSpPr>
        <p:grpSpPr>
          <a:xfrm>
            <a:off x="2498602" y="59183"/>
            <a:ext cx="7182756" cy="6500678"/>
            <a:chOff x="2498089" y="58705"/>
            <a:chExt cx="7183774" cy="6501600"/>
          </a:xfrm>
        </p:grpSpPr>
        <p:sp>
          <p:nvSpPr>
            <p:cNvPr id="33" name="Pie 32"/>
            <p:cNvSpPr/>
            <p:nvPr/>
          </p:nvSpPr>
          <p:spPr bwMode="auto">
            <a:xfrm>
              <a:off x="2498089" y="58705"/>
              <a:ext cx="7183774" cy="6501600"/>
            </a:xfrm>
            <a:prstGeom prst="pie">
              <a:avLst>
                <a:gd name="adj1" fmla="val 12216361"/>
                <a:gd name="adj2" fmla="val 20200733"/>
              </a:avLst>
            </a:prstGeom>
            <a:solidFill>
              <a:schemeClr val="bg1">
                <a:lumMod val="6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0" rIns="89631" bIns="0" numCol="1" spcCol="0" rtlCol="0" fromWordArt="0" anchor="t" anchorCtr="0" forceAA="0" compatLnSpc="1">
              <a:prstTxWarp prst="textNoShape">
                <a:avLst/>
              </a:prstTxWarp>
              <a:noAutofit/>
            </a:bodyPr>
            <a:lstStyle/>
            <a:p>
              <a:pPr marL="0" marR="0" lvl="0" indent="0" algn="ctr" defTabSz="895728" rtl="0" eaLnBrk="1" fontAlgn="base" latinLnBrk="0" hangingPunct="1">
                <a:lnSpc>
                  <a:spcPct val="90000"/>
                </a:lnSpc>
                <a:spcBef>
                  <a:spcPts val="0"/>
                </a:spcBef>
                <a:spcAft>
                  <a:spcPts val="0"/>
                </a:spcAft>
                <a:buClrTx/>
                <a:buSzTx/>
                <a:buFontTx/>
                <a:buNone/>
                <a:tabLst/>
                <a:defRPr/>
              </a:pPr>
              <a:endParaRPr kumimoji="0" lang="en-US" sz="157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Light" charset="0"/>
                <a:cs typeface="Segoe UI Light" charset="0"/>
              </a:endParaRPr>
            </a:p>
          </p:txBody>
        </p:sp>
        <p:grpSp>
          <p:nvGrpSpPr>
            <p:cNvPr id="34" name="Group 33"/>
            <p:cNvGrpSpPr/>
            <p:nvPr/>
          </p:nvGrpSpPr>
          <p:grpSpPr>
            <a:xfrm>
              <a:off x="4871884" y="1086970"/>
              <a:ext cx="1104513" cy="787994"/>
              <a:chOff x="4051320" y="1439404"/>
              <a:chExt cx="1051597" cy="740429"/>
            </a:xfrm>
          </p:grpSpPr>
          <p:sp>
            <p:nvSpPr>
              <p:cNvPr id="35" name="TextBox 34"/>
              <p:cNvSpPr txBox="1"/>
              <p:nvPr/>
            </p:nvSpPr>
            <p:spPr>
              <a:xfrm>
                <a:off x="4051320" y="1878727"/>
                <a:ext cx="1051597" cy="301106"/>
              </a:xfrm>
              <a:prstGeom prst="rect">
                <a:avLst/>
              </a:prstGeom>
              <a:noFill/>
              <a:ln>
                <a:noFill/>
              </a:ln>
            </p:spPr>
            <p:txBody>
              <a:bodyPr wrap="none" lIns="0" tIns="27417" rIns="0" bIns="0" rtlCol="0" anchor="t">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1179" b="0"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Arial Unicode MS" panose="020B0604020202020204" pitchFamily="34" charset="-128"/>
                    <a:cs typeface="Segoe UI Light" charset="0"/>
                  </a:rPr>
                  <a:t>Cloud Services</a:t>
                </a:r>
              </a:p>
            </p:txBody>
          </p:sp>
          <p:pic>
            <p:nvPicPr>
              <p:cNvPr id="36" name="Picture 35"/>
              <p:cNvPicPr>
                <a:picLocks noChangeAspect="1"/>
              </p:cNvPicPr>
              <p:nvPr/>
            </p:nvPicPr>
            <p:blipFill>
              <a:blip r:embed="rId33" cstate="hqprint">
                <a:biLevel thresh="25000"/>
                <a:extLst>
                  <a:ext uri="{28A0092B-C50C-407E-A947-70E740481C1C}">
                    <a14:useLocalDpi xmlns:a14="http://schemas.microsoft.com/office/drawing/2010/main" val="0"/>
                  </a:ext>
                </a:extLst>
              </a:blip>
              <a:stretch>
                <a:fillRect/>
              </a:stretch>
            </p:blipFill>
            <p:spPr>
              <a:xfrm>
                <a:off x="4394610" y="1439404"/>
                <a:ext cx="365017" cy="365016"/>
              </a:xfrm>
              <a:prstGeom prst="rect">
                <a:avLst/>
              </a:prstGeom>
            </p:spPr>
          </p:pic>
        </p:grpSp>
        <p:grpSp>
          <p:nvGrpSpPr>
            <p:cNvPr id="37" name="Group 36"/>
            <p:cNvGrpSpPr/>
            <p:nvPr/>
          </p:nvGrpSpPr>
          <p:grpSpPr>
            <a:xfrm>
              <a:off x="3931701" y="1046082"/>
              <a:ext cx="692323" cy="828902"/>
              <a:chOff x="3821612" y="1778546"/>
              <a:chExt cx="659156" cy="778865"/>
            </a:xfrm>
          </p:grpSpPr>
          <p:sp>
            <p:nvSpPr>
              <p:cNvPr id="38" name="TextBox 37"/>
              <p:cNvSpPr txBox="1"/>
              <p:nvPr/>
            </p:nvSpPr>
            <p:spPr>
              <a:xfrm>
                <a:off x="3821612" y="2256305"/>
                <a:ext cx="659156" cy="301106"/>
              </a:xfrm>
              <a:prstGeom prst="rect">
                <a:avLst/>
              </a:prstGeom>
              <a:noFill/>
              <a:ln>
                <a:noFill/>
              </a:ln>
            </p:spPr>
            <p:txBody>
              <a:bodyPr wrap="none" lIns="0" tIns="27417" rIns="0" bIns="0" rtlCol="0" anchor="t">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1179" b="0"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Arial Unicode MS" panose="020B0604020202020204" pitchFamily="34" charset="-128"/>
                    <a:cs typeface="Segoe UI Light" charset="0"/>
                  </a:rPr>
                  <a:t>Batch</a:t>
                </a:r>
              </a:p>
            </p:txBody>
          </p:sp>
          <p:pic>
            <p:nvPicPr>
              <p:cNvPr id="39" name="Picture 38"/>
              <p:cNvPicPr>
                <a:picLocks noChangeAspect="1"/>
              </p:cNvPicPr>
              <p:nvPr/>
            </p:nvPicPr>
            <p:blipFill>
              <a:blip r:embed="rId34" cstate="hqprint">
                <a:biLevel thresh="25000"/>
                <a:extLst>
                  <a:ext uri="{28A0092B-C50C-407E-A947-70E740481C1C}">
                    <a14:useLocalDpi xmlns:a14="http://schemas.microsoft.com/office/drawing/2010/main" val="0"/>
                  </a:ext>
                </a:extLst>
              </a:blip>
              <a:stretch>
                <a:fillRect/>
              </a:stretch>
            </p:blipFill>
            <p:spPr>
              <a:xfrm>
                <a:off x="3918290" y="1778546"/>
                <a:ext cx="420811" cy="420811"/>
              </a:xfrm>
              <a:prstGeom prst="rect">
                <a:avLst/>
              </a:prstGeom>
            </p:spPr>
          </p:pic>
        </p:grpSp>
        <p:grpSp>
          <p:nvGrpSpPr>
            <p:cNvPr id="40" name="Group 39"/>
            <p:cNvGrpSpPr/>
            <p:nvPr/>
          </p:nvGrpSpPr>
          <p:grpSpPr>
            <a:xfrm>
              <a:off x="7507813" y="1132764"/>
              <a:ext cx="995055" cy="742214"/>
              <a:chOff x="4417610" y="1733697"/>
              <a:chExt cx="947384" cy="697412"/>
            </a:xfrm>
          </p:grpSpPr>
          <p:sp>
            <p:nvSpPr>
              <p:cNvPr id="41" name="TextBox 40"/>
              <p:cNvSpPr txBox="1"/>
              <p:nvPr/>
            </p:nvSpPr>
            <p:spPr>
              <a:xfrm>
                <a:off x="4417610" y="2130003"/>
                <a:ext cx="947384" cy="301106"/>
              </a:xfrm>
              <a:prstGeom prst="rect">
                <a:avLst/>
              </a:prstGeom>
              <a:noFill/>
              <a:ln>
                <a:noFill/>
              </a:ln>
            </p:spPr>
            <p:txBody>
              <a:bodyPr wrap="none" lIns="0" tIns="27417" rIns="0" bIns="0" rtlCol="0" anchor="t">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1179" b="0"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Arial Unicode MS" panose="020B0604020202020204" pitchFamily="34" charset="-128"/>
                    <a:cs typeface="Segoe UI Light" charset="0"/>
                  </a:rPr>
                  <a:t>Remote App</a:t>
                </a:r>
              </a:p>
            </p:txBody>
          </p:sp>
          <p:pic>
            <p:nvPicPr>
              <p:cNvPr id="42" name="Picture 41"/>
              <p:cNvPicPr>
                <a:picLocks noChangeAspect="1"/>
              </p:cNvPicPr>
              <p:nvPr/>
            </p:nvPicPr>
            <p:blipFill>
              <a:blip r:embed="rId35" cstate="hqprint">
                <a:biLevel thresh="25000"/>
                <a:extLst>
                  <a:ext uri="{28A0092B-C50C-407E-A947-70E740481C1C}">
                    <a14:useLocalDpi xmlns:a14="http://schemas.microsoft.com/office/drawing/2010/main" val="0"/>
                  </a:ext>
                </a:extLst>
              </a:blip>
              <a:stretch>
                <a:fillRect/>
              </a:stretch>
            </p:blipFill>
            <p:spPr>
              <a:xfrm>
                <a:off x="4745473" y="1733697"/>
                <a:ext cx="291655" cy="291656"/>
              </a:xfrm>
              <a:prstGeom prst="rect">
                <a:avLst/>
              </a:prstGeom>
            </p:spPr>
          </p:pic>
        </p:grpSp>
        <p:grpSp>
          <p:nvGrpSpPr>
            <p:cNvPr id="184" name="Group 183"/>
            <p:cNvGrpSpPr/>
            <p:nvPr/>
          </p:nvGrpSpPr>
          <p:grpSpPr>
            <a:xfrm>
              <a:off x="6224257" y="1137212"/>
              <a:ext cx="1035695" cy="737784"/>
              <a:chOff x="6978313" y="568989"/>
              <a:chExt cx="1035695" cy="737784"/>
            </a:xfrm>
          </p:grpSpPr>
          <p:sp>
            <p:nvSpPr>
              <p:cNvPr id="43" name="TextBox 42"/>
              <p:cNvSpPr txBox="1"/>
              <p:nvPr/>
            </p:nvSpPr>
            <p:spPr>
              <a:xfrm>
                <a:off x="6978313" y="986324"/>
                <a:ext cx="1035695" cy="320449"/>
              </a:xfrm>
              <a:prstGeom prst="rect">
                <a:avLst/>
              </a:prstGeom>
              <a:noFill/>
              <a:ln>
                <a:noFill/>
              </a:ln>
            </p:spPr>
            <p:txBody>
              <a:bodyPr wrap="none" lIns="0" tIns="27417" rIns="0" bIns="0" rtlCol="0" anchor="t">
                <a:noAutofit/>
              </a:bodyPr>
              <a:lstStyle/>
              <a:p>
                <a:pPr marL="0" marR="0" lvl="0" indent="0" algn="ctr" defTabSz="913752" rtl="0" eaLnBrk="0" fontAlgn="base" latinLnBrk="0" hangingPunct="0">
                  <a:lnSpc>
                    <a:spcPts val="800"/>
                  </a:lnSpc>
                  <a:spcBef>
                    <a:spcPct val="0"/>
                  </a:spcBef>
                  <a:spcAft>
                    <a:spcPct val="0"/>
                  </a:spcAft>
                  <a:buClrTx/>
                  <a:buSzTx/>
                  <a:buFontTx/>
                  <a:buNone/>
                  <a:tabLst/>
                  <a:defRPr/>
                </a:pPr>
                <a:r>
                  <a:rPr kumimoji="0" lang="en-US" sz="1179" b="0"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Arial Unicode MS" panose="020B0604020202020204" pitchFamily="34" charset="-128"/>
                    <a:cs typeface="Segoe UI Light" charset="0"/>
                  </a:rPr>
                  <a:t>Service Fabric</a:t>
                </a:r>
              </a:p>
            </p:txBody>
          </p:sp>
          <p:sp>
            <p:nvSpPr>
              <p:cNvPr id="174" name="Freeform 173"/>
              <p:cNvSpPr/>
              <p:nvPr/>
            </p:nvSpPr>
            <p:spPr bwMode="auto">
              <a:xfrm>
                <a:off x="7273348" y="568989"/>
                <a:ext cx="325219" cy="31258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gradFill>
                    <a:gsLst>
                      <a:gs pos="61947">
                        <a:prstClr val="white"/>
                      </a:gs>
                      <a:gs pos="85207">
                        <a:prstClr val="white"/>
                      </a:gs>
                    </a:gsLst>
                    <a:lin ang="5400000" scaled="1"/>
                  </a:gradFill>
                  <a:effectLst/>
                  <a:uLnTx/>
                  <a:uFillTx/>
                  <a:latin typeface="Calibri" panose="020F0502020204030204"/>
                  <a:ea typeface="Segoe UI Light" charset="0"/>
                  <a:cs typeface="Segoe UI Light" charset="0"/>
                </a:endParaRPr>
              </a:p>
            </p:txBody>
          </p:sp>
        </p:grpSp>
      </p:grpSp>
      <p:grpSp>
        <p:nvGrpSpPr>
          <p:cNvPr id="27" name="Group 26"/>
          <p:cNvGrpSpPr/>
          <p:nvPr/>
        </p:nvGrpSpPr>
        <p:grpSpPr>
          <a:xfrm>
            <a:off x="4989364" y="2147063"/>
            <a:ext cx="2224755" cy="2265385"/>
            <a:chOff x="657569" y="1436404"/>
            <a:chExt cx="2346943" cy="2265707"/>
          </a:xfrm>
        </p:grpSpPr>
        <p:sp>
          <p:nvSpPr>
            <p:cNvPr id="25" name="Oval 24"/>
            <p:cNvSpPr/>
            <p:nvPr/>
          </p:nvSpPr>
          <p:spPr>
            <a:xfrm>
              <a:off x="657569" y="1436404"/>
              <a:ext cx="2346943" cy="2265707"/>
            </a:xfrm>
            <a:prstGeom prst="ellipse">
              <a:avLst/>
            </a:prstGeom>
            <a:solidFill>
              <a:schemeClr val="tx1">
                <a:lumMod val="40000"/>
                <a:lumOff val="60000"/>
              </a:schemeClr>
            </a:solidFill>
            <a:ln w="127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p:cNvGrpSpPr/>
            <p:nvPr/>
          </p:nvGrpSpPr>
          <p:grpSpPr>
            <a:xfrm>
              <a:off x="955899" y="1944027"/>
              <a:ext cx="1751186" cy="1186300"/>
              <a:chOff x="9446012" y="505179"/>
              <a:chExt cx="1751186" cy="1186300"/>
            </a:xfrm>
          </p:grpSpPr>
          <p:pic>
            <p:nvPicPr>
              <p:cNvPr id="17" name="Picture 16"/>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043098" y="505179"/>
                <a:ext cx="516349" cy="444060"/>
              </a:xfrm>
              <a:prstGeom prst="rect">
                <a:avLst/>
              </a:prstGeom>
            </p:spPr>
          </p:pic>
          <p:sp>
            <p:nvSpPr>
              <p:cNvPr id="18" name="TextBox 17"/>
              <p:cNvSpPr txBox="1"/>
              <p:nvPr/>
            </p:nvSpPr>
            <p:spPr>
              <a:xfrm>
                <a:off x="9467541" y="1061938"/>
                <a:ext cx="1708131" cy="217078"/>
              </a:xfrm>
              <a:prstGeom prst="rect">
                <a:avLst/>
              </a:prstGeom>
              <a:noFill/>
            </p:spPr>
            <p:txBody>
              <a:bodyPr wrap="square" lIns="0" tIns="0" rIns="0" bIns="0" rtlCol="0">
                <a:spAutoFit/>
              </a:bodyPr>
              <a:lstStyle>
                <a:defPPr>
                  <a:defRPr lang="en-US"/>
                </a:defPPr>
                <a:lvl1pPr marR="0" lvl="0" indent="0" defTabSz="914192" fontAlgn="auto">
                  <a:lnSpc>
                    <a:spcPct val="90000"/>
                  </a:lnSpc>
                  <a:spcBef>
                    <a:spcPts val="0"/>
                  </a:spcBef>
                  <a:spcAft>
                    <a:spcPts val="600"/>
                  </a:spcAft>
                  <a:buClrTx/>
                  <a:buSzTx/>
                  <a:buFontTx/>
                  <a:buNone/>
                  <a:tabLst/>
                  <a:defRPr kumimoji="0" sz="1568" b="0" i="0" u="none" strike="noStrike" cap="none" spc="0" normalizeH="0" baseline="0">
                    <a:ln>
                      <a:noFill/>
                    </a:ln>
                    <a:gradFill>
                      <a:gsLst>
                        <a:gs pos="70313">
                          <a:schemeClr val="tx1"/>
                        </a:gs>
                        <a:gs pos="47000">
                          <a:schemeClr val="tx1"/>
                        </a:gs>
                      </a:gsLst>
                      <a:lin ang="5400000" scaled="1"/>
                    </a:gradFill>
                    <a:effectLst/>
                    <a:uLnTx/>
                    <a:uFillTx/>
                    <a:cs typeface="Segoe UI Semibold" panose="020B0702040204020203" pitchFamily="34" charset="0"/>
                  </a:defRPr>
                </a:lvl1pPr>
              </a:lstStyle>
              <a:p>
                <a:pPr marL="0" marR="0" lvl="0" indent="0" algn="ctr" defTabSz="913993" rtl="0" eaLnBrk="1" fontAlgn="auto" latinLnBrk="0" hangingPunct="1">
                  <a:lnSpc>
                    <a:spcPct val="90000"/>
                  </a:lnSpc>
                  <a:spcBef>
                    <a:spcPts val="0"/>
                  </a:spcBef>
                  <a:spcAft>
                    <a:spcPts val="600"/>
                  </a:spcAft>
                  <a:buClrTx/>
                  <a:buSzTx/>
                  <a:buFontTx/>
                  <a:buNone/>
                  <a:tabLst/>
                  <a:defRPr/>
                </a:pPr>
                <a:r>
                  <a:rPr kumimoji="0" lang="en-US" sz="1567"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Segoe UI Semibold" panose="020B0702040204020203" pitchFamily="34" charset="0"/>
                  </a:rPr>
                  <a:t>Azure Functions</a:t>
                </a:r>
              </a:p>
            </p:txBody>
          </p:sp>
          <p:sp>
            <p:nvSpPr>
              <p:cNvPr id="19" name="TextBox 18"/>
              <p:cNvSpPr txBox="1"/>
              <p:nvPr/>
            </p:nvSpPr>
            <p:spPr>
              <a:xfrm>
                <a:off x="9446012" y="1306703"/>
                <a:ext cx="1751186" cy="384776"/>
              </a:xfrm>
              <a:prstGeom prst="rect">
                <a:avLst/>
              </a:prstGeom>
              <a:noFill/>
            </p:spPr>
            <p:txBody>
              <a:bodyPr wrap="square" lIns="0" tIns="0" rIns="0" bIns="0" rtlCol="0">
                <a:spAutoFit/>
              </a:bodyPr>
              <a:lstStyle>
                <a:defPPr>
                  <a:defRPr lang="en-US"/>
                </a:defPPr>
                <a:lvl1pPr marR="0" lvl="0" indent="0" defTabSz="914192" fontAlgn="auto">
                  <a:lnSpc>
                    <a:spcPts val="1530"/>
                  </a:lnSpc>
                  <a:spcBef>
                    <a:spcPts val="0"/>
                  </a:spcBef>
                  <a:spcAft>
                    <a:spcPts val="0"/>
                  </a:spcAft>
                  <a:buClrTx/>
                  <a:buSzTx/>
                  <a:buFontTx/>
                  <a:buNone/>
                  <a:tabLst/>
                  <a:defRPr kumimoji="0" sz="1176" b="0" i="0" u="none" strike="noStrike" kern="0" cap="none" spc="0" normalizeH="0" baseline="0">
                    <a:ln>
                      <a:noFill/>
                    </a:ln>
                    <a:gradFill>
                      <a:gsLst>
                        <a:gs pos="70313">
                          <a:schemeClr val="tx1"/>
                        </a:gs>
                        <a:gs pos="47000">
                          <a:schemeClr val="tx1"/>
                        </a:gs>
                      </a:gsLst>
                      <a:lin ang="5400000" scaled="1"/>
                    </a:gradFill>
                    <a:effectLst/>
                    <a:uLnTx/>
                    <a:uFillTx/>
                  </a:defRPr>
                </a:lvl1pPr>
              </a:lstStyle>
              <a:p>
                <a:pPr marL="0" marR="0" lvl="0" indent="0" algn="ctr" defTabSz="913993" rtl="0" eaLnBrk="1" fontAlgn="auto" latinLnBrk="0" hangingPunct="1">
                  <a:lnSpc>
                    <a:spcPts val="1530"/>
                  </a:lnSpc>
                  <a:spcBef>
                    <a:spcPts val="0"/>
                  </a:spcBef>
                  <a:spcAft>
                    <a:spcPts val="0"/>
                  </a:spcAft>
                  <a:buClrTx/>
                  <a:buSzTx/>
                  <a:buFontTx/>
                  <a:buNone/>
                  <a:tabLst/>
                  <a:defRPr/>
                </a:pPr>
                <a:r>
                  <a:rPr kumimoji="0" lang="en-US" sz="1175" b="0" i="0" u="none" strike="noStrike" kern="0" cap="none" spc="0" normalizeH="0" baseline="0" noProof="0">
                    <a:ln>
                      <a:noFill/>
                    </a:ln>
                    <a:gradFill>
                      <a:gsLst>
                        <a:gs pos="70313">
                          <a:prstClr val="black"/>
                        </a:gs>
                        <a:gs pos="47000">
                          <a:prstClr val="black"/>
                        </a:gs>
                      </a:gsLst>
                      <a:lin ang="5400000" scaled="1"/>
                    </a:gradFill>
                    <a:effectLst/>
                    <a:uLnTx/>
                    <a:uFillTx/>
                    <a:latin typeface="Calibri" panose="020F0502020204030204"/>
                    <a:ea typeface="+mn-ea"/>
                    <a:cs typeface="+mn-cs"/>
                  </a:rPr>
                  <a:t>Listen and react to events across your stack </a:t>
                </a:r>
              </a:p>
            </p:txBody>
          </p:sp>
        </p:grpSp>
      </p:grpSp>
      <p:sp>
        <p:nvSpPr>
          <p:cNvPr id="26" name="Title 25"/>
          <p:cNvSpPr>
            <a:spLocks noGrp="1"/>
          </p:cNvSpPr>
          <p:nvPr>
            <p:ph type="title"/>
          </p:nvPr>
        </p:nvSpPr>
        <p:spPr>
          <a:xfrm>
            <a:off x="381811" y="294433"/>
            <a:ext cx="11542663" cy="682099"/>
          </a:xfrm>
        </p:spPr>
        <p:txBody>
          <a:bodyPr>
            <a:normAutofit fontScale="90000"/>
          </a:bodyPr>
          <a:lstStyle/>
          <a:p>
            <a:r>
              <a:rPr lang="en-US">
                <a:gradFill>
                  <a:gsLst>
                    <a:gs pos="61947">
                      <a:schemeClr val="tx1"/>
                    </a:gs>
                    <a:gs pos="40000">
                      <a:schemeClr val="tx1"/>
                    </a:gs>
                  </a:gsLst>
                  <a:lin ang="5400000" scaled="1"/>
                </a:gradFill>
              </a:rPr>
              <a:t>Functions: accelerate cloud development</a:t>
            </a:r>
          </a:p>
        </p:txBody>
      </p:sp>
      <p:grpSp>
        <p:nvGrpSpPr>
          <p:cNvPr id="32" name="Group 31"/>
          <p:cNvGrpSpPr/>
          <p:nvPr/>
        </p:nvGrpSpPr>
        <p:grpSpPr>
          <a:xfrm>
            <a:off x="4712612" y="1849482"/>
            <a:ext cx="2787324" cy="2789811"/>
            <a:chOff x="4712415" y="1849255"/>
            <a:chExt cx="2787720" cy="2790207"/>
          </a:xfrm>
        </p:grpSpPr>
        <p:sp>
          <p:nvSpPr>
            <p:cNvPr id="170" name="Block Arc 169"/>
            <p:cNvSpPr/>
            <p:nvPr/>
          </p:nvSpPr>
          <p:spPr>
            <a:xfrm rot="13500000">
              <a:off x="4712984" y="1853788"/>
              <a:ext cx="2788893" cy="2782456"/>
            </a:xfrm>
            <a:prstGeom prst="blockArc">
              <a:avLst>
                <a:gd name="adj1" fmla="val 6822551"/>
                <a:gd name="adj2" fmla="val 20348284"/>
                <a:gd name="adj3" fmla="val 10524"/>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121893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prstClr val="black"/>
                </a:solidFill>
                <a:effectLst/>
                <a:uLnTx/>
                <a:uFillTx/>
                <a:latin typeface="Calibri" panose="020F0502020204030204"/>
                <a:ea typeface="+mn-ea"/>
                <a:cs typeface="+mn-cs"/>
              </a:endParaRPr>
            </a:p>
          </p:txBody>
        </p:sp>
        <p:sp>
          <p:nvSpPr>
            <p:cNvPr id="2" name="Block Arc 1"/>
            <p:cNvSpPr/>
            <p:nvPr/>
          </p:nvSpPr>
          <p:spPr>
            <a:xfrm>
              <a:off x="4712415" y="1849255"/>
              <a:ext cx="2787720" cy="2787720"/>
            </a:xfrm>
            <a:prstGeom prst="blockArc">
              <a:avLst>
                <a:gd name="adj1" fmla="val 12057046"/>
                <a:gd name="adj2" fmla="val 20348284"/>
                <a:gd name="adj3" fmla="val 1052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121893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prstClr val="black"/>
                </a:solidFill>
                <a:effectLst/>
                <a:uLnTx/>
                <a:uFillTx/>
                <a:latin typeface="Calibri" panose="020F0502020204030204"/>
                <a:ea typeface="+mn-ea"/>
                <a:cs typeface="+mn-cs"/>
              </a:endParaRPr>
            </a:p>
          </p:txBody>
        </p:sp>
      </p:grpSp>
      <p:sp>
        <p:nvSpPr>
          <p:cNvPr id="31" name="TextBox 30"/>
          <p:cNvSpPr txBox="1"/>
          <p:nvPr/>
        </p:nvSpPr>
        <p:spPr>
          <a:xfrm>
            <a:off x="4679243" y="2023023"/>
            <a:ext cx="2902183" cy="3076022"/>
          </a:xfrm>
          <a:prstGeom prst="rect">
            <a:avLst/>
          </a:prstGeom>
        </p:spPr>
        <p:txBody>
          <a:bodyPr spcFirstLastPara="1" vert="horz" wrap="square" lIns="91427" tIns="91427" rIns="91427" bIns="91427" numCol="1" rtlCol="0" anchor="t">
            <a:prstTxWarp prst="textArchUp">
              <a:avLst>
                <a:gd name="adj" fmla="val 11857383"/>
              </a:avLst>
            </a:prstTxWarp>
            <a:no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Compute</a:t>
            </a:r>
          </a:p>
        </p:txBody>
      </p:sp>
      <p:sp>
        <p:nvSpPr>
          <p:cNvPr id="173" name="TextBox 172"/>
          <p:cNvSpPr txBox="1"/>
          <p:nvPr/>
        </p:nvSpPr>
        <p:spPr>
          <a:xfrm>
            <a:off x="4637082" y="1430017"/>
            <a:ext cx="2902183" cy="3076022"/>
          </a:xfrm>
          <a:prstGeom prst="rect">
            <a:avLst/>
          </a:prstGeom>
        </p:spPr>
        <p:txBody>
          <a:bodyPr spcFirstLastPara="1" vert="horz" wrap="square" lIns="91427" tIns="91427" rIns="91427" bIns="91427" numCol="1" rtlCol="0" anchor="t">
            <a:prstTxWarp prst="textArchDown">
              <a:avLst/>
            </a:prstTxWarp>
            <a:no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Segoe UI" pitchFamily="34" charset="0"/>
                <a:ea typeface="Segoe UI" pitchFamily="34" charset="0"/>
                <a:cs typeface="Segoe UI" pitchFamily="34" charset="0"/>
              </a:rPr>
              <a:t>App Service</a:t>
            </a:r>
          </a:p>
        </p:txBody>
      </p:sp>
    </p:spTree>
    <p:extLst>
      <p:ext uri="{BB962C8B-B14F-4D97-AF65-F5344CB8AC3E}">
        <p14:creationId xmlns:p14="http://schemas.microsoft.com/office/powerpoint/2010/main" val="5759391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B548145-4B94-4FC0-8ED4-786F39FC03D4}"/>
              </a:ext>
            </a:extLst>
          </p:cNvPr>
          <p:cNvGraphicFramePr/>
          <p:nvPr>
            <p:extLst>
              <p:ext uri="{D42A27DB-BD31-4B8C-83A1-F6EECF244321}">
                <p14:modId xmlns:p14="http://schemas.microsoft.com/office/powerpoint/2010/main" val="2930775391"/>
              </p:ext>
            </p:extLst>
          </p:nvPr>
        </p:nvGraphicFramePr>
        <p:xfrm>
          <a:off x="615950" y="1520447"/>
          <a:ext cx="6784975" cy="2060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99830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1987" y="1702391"/>
            <a:ext cx="6418765" cy="4486534"/>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 name="TextBox 66"/>
          <p:cNvSpPr txBox="1"/>
          <p:nvPr/>
        </p:nvSpPr>
        <p:spPr>
          <a:xfrm rot="16200000">
            <a:off x="-1573063" y="3688297"/>
            <a:ext cx="4445614" cy="47380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1250">
                      <a:srgbClr val="737373"/>
                    </a:gs>
                    <a:gs pos="100000">
                      <a:srgbClr val="737373"/>
                    </a:gs>
                  </a:gsLst>
                  <a:lin ang="5400000" scaled="0"/>
                </a:gradFill>
                <a:effectLst/>
                <a:uLnTx/>
                <a:uFillTx/>
                <a:latin typeface="Segoe UI"/>
                <a:ea typeface="+mn-ea"/>
                <a:cs typeface="+mn-cs"/>
              </a:rPr>
              <a:t>Value to business</a:t>
            </a:r>
          </a:p>
        </p:txBody>
      </p:sp>
      <p:sp>
        <p:nvSpPr>
          <p:cNvPr id="99" name="TextBox 98"/>
          <p:cNvSpPr txBox="1"/>
          <p:nvPr/>
        </p:nvSpPr>
        <p:spPr>
          <a:xfrm>
            <a:off x="4231599" y="6188235"/>
            <a:ext cx="3398408" cy="47380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1250">
                      <a:srgbClr val="737373"/>
                    </a:gs>
                    <a:gs pos="100000">
                      <a:srgbClr val="737373"/>
                    </a:gs>
                  </a:gsLst>
                  <a:lin ang="5400000" scaled="0"/>
                </a:gradFill>
                <a:effectLst/>
                <a:uLnTx/>
                <a:uFillTx/>
                <a:latin typeface="Segoe UI"/>
                <a:ea typeface="+mn-ea"/>
                <a:cs typeface="+mn-cs"/>
              </a:rPr>
              <a:t>Time</a:t>
            </a:r>
          </a:p>
        </p:txBody>
      </p:sp>
      <p:sp>
        <p:nvSpPr>
          <p:cNvPr id="100" name="TextBox 99"/>
          <p:cNvSpPr txBox="1"/>
          <p:nvPr/>
        </p:nvSpPr>
        <p:spPr>
          <a:xfrm>
            <a:off x="1574364" y="5059513"/>
            <a:ext cx="1303993" cy="523091"/>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0078D7"/>
                    </a:gs>
                    <a:gs pos="100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37" y="3716247"/>
            <a:ext cx="1480346" cy="523269"/>
          </a:xfrm>
          <a:prstGeom prst="rect">
            <a:avLst/>
          </a:prstGeom>
          <a:noFill/>
        </p:spPr>
        <p:txBody>
          <a:bodyPr wrap="square" lIns="175611" tIns="140489" rIns="175611" bIns="140489" rtlCol="0">
            <a:sp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r>
              <a:rPr kumimoji="0" lang="en-US" sz="1728" b="0" i="0" u="none" strike="noStrike" kern="0" cap="none" spc="0" normalizeH="0" baseline="0" noProof="0">
                <a:ln>
                  <a:noFill/>
                </a:ln>
                <a:gradFill>
                  <a:gsLst>
                    <a:gs pos="83000">
                      <a:srgbClr val="002050"/>
                    </a:gs>
                    <a:gs pos="100000">
                      <a:srgbClr val="002050"/>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4402" y="4478249"/>
            <a:ext cx="10806350" cy="1733845"/>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marL="0" marR="0" lvl="0" indent="0" algn="ctr" defTabSz="89506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9" name="Straight Arrow Connector 118"/>
          <p:cNvCxnSpPr/>
          <p:nvPr/>
        </p:nvCxnSpPr>
        <p:spPr>
          <a:xfrm flipV="1">
            <a:off x="869041" y="1702391"/>
            <a:ext cx="0" cy="448584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Modernize your apps with PaaS</a:t>
            </a:r>
          </a:p>
        </p:txBody>
      </p:sp>
      <p:cxnSp>
        <p:nvCxnSpPr>
          <p:cNvPr id="118" name="Straight Arrow Connector 117"/>
          <p:cNvCxnSpPr/>
          <p:nvPr/>
        </p:nvCxnSpPr>
        <p:spPr>
          <a:xfrm>
            <a:off x="854405" y="6196746"/>
            <a:ext cx="10898011"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835" y="3873466"/>
            <a:ext cx="992557"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PaaS</a:t>
            </a:r>
          </a:p>
        </p:txBody>
      </p:sp>
      <p:sp>
        <p:nvSpPr>
          <p:cNvPr id="50" name="TextBox 49"/>
          <p:cNvSpPr txBox="1"/>
          <p:nvPr/>
        </p:nvSpPr>
        <p:spPr>
          <a:xfrm>
            <a:off x="9267602" y="5123198"/>
            <a:ext cx="903020" cy="609568"/>
          </a:xfrm>
          <a:prstGeom prst="rect">
            <a:avLst/>
          </a:prstGeom>
          <a:noFill/>
        </p:spPr>
        <p:txBody>
          <a:bodyPr wrap="none" lIns="175685" tIns="140548" rIns="175685" bIns="140548" rtlCol="0">
            <a:spAutoFit/>
          </a:bodyPr>
          <a:lstStyle/>
          <a:p>
            <a:pPr marL="0" marR="0" lvl="0" indent="0" algn="l" defTabSz="878221" rtl="0" eaLnBrk="1" fontAlgn="auto" latinLnBrk="0" hangingPunct="1">
              <a:lnSpc>
                <a:spcPct val="90000"/>
              </a:lnSpc>
              <a:spcBef>
                <a:spcPts val="0"/>
              </a:spcBef>
              <a:spcAft>
                <a:spcPts val="574"/>
              </a:spcAft>
              <a:buClrTx/>
              <a:buSzTx/>
              <a:buFontTx/>
              <a:buNone/>
              <a:tabLst/>
              <a:defRPr/>
            </a:pPr>
            <a:r>
              <a:rPr kumimoji="0" lang="en-US" sz="2307"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IaaS</a:t>
            </a:r>
          </a:p>
        </p:txBody>
      </p:sp>
    </p:spTree>
    <p:extLst>
      <p:ext uri="{BB962C8B-B14F-4D97-AF65-F5344CB8AC3E}">
        <p14:creationId xmlns:p14="http://schemas.microsoft.com/office/powerpoint/2010/main" val="349583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750"/>
                                        <p:tgtEl>
                                          <p:spTgt spid="11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42" presetClass="path" presetSubtype="0" decel="100000" fill="hold" grpId="1" nodeType="withEffect">
                                  <p:stCondLst>
                                    <p:cond delay="500"/>
                                  </p:stCondLst>
                                  <p:childTnLst>
                                    <p:animMotion origin="layout" path="M -7.42915E-7 5.85565E-7 L -0.03676 5.85565E-7 " pathEditMode="relative" rAng="0" ptsTypes="AA">
                                      <p:cBhvr>
                                        <p:cTn id="12" dur="500" spd="-100000" fill="hold"/>
                                        <p:tgtEl>
                                          <p:spTgt spid="50"/>
                                        </p:tgtEl>
                                        <p:attrNameLst>
                                          <p:attrName>ppt_x</p:attrName>
                                          <p:attrName>ppt_y</p:attrName>
                                        </p:attrNameLst>
                                      </p:cBhvr>
                                      <p:rCtr x="-1838" y="0"/>
                                    </p:animMotion>
                                  </p:childTnLst>
                                </p:cTn>
                              </p:par>
                              <p:par>
                                <p:cTn id="13" presetID="10" presetClass="entr" presetSubtype="0" fill="hold" grpId="0" nodeType="withEffect">
                                  <p:stCondLst>
                                    <p:cond delay="5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42" presetClass="path" presetSubtype="0" decel="100000" fill="hold" grpId="1" nodeType="withEffect">
                                  <p:stCondLst>
                                    <p:cond delay="500"/>
                                  </p:stCondLst>
                                  <p:childTnLst>
                                    <p:animMotion origin="layout" path="M -7.42915E-7 5.85565E-7 L -0.03676 5.85565E-7 " pathEditMode="relative" rAng="0" ptsTypes="AA">
                                      <p:cBhvr>
                                        <p:cTn id="17" dur="500" spd="-100000" fill="hold"/>
                                        <p:tgtEl>
                                          <p:spTgt spid="100"/>
                                        </p:tgtEl>
                                        <p:attrNameLst>
                                          <p:attrName>ppt_x</p:attrName>
                                          <p:attrName>ppt_y</p:attrName>
                                        </p:attrNameLst>
                                      </p:cBhvr>
                                      <p:rCtr x="-1838" y="0"/>
                                    </p:animMotion>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750"/>
                                        <p:tgtEl>
                                          <p:spTgt spid="7"/>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42" presetClass="path" presetSubtype="0" decel="100000" fill="hold" grpId="1" nodeType="withEffect">
                                  <p:stCondLst>
                                    <p:cond delay="500"/>
                                  </p:stCondLst>
                                  <p:childTnLst>
                                    <p:animMotion origin="layout" path="M -7.42915E-7 5.85565E-7 L -0.03676 5.85565E-7 " pathEditMode="relative" rAng="0" ptsTypes="AA">
                                      <p:cBhvr>
                                        <p:cTn id="26" dur="500" spd="-100000" fill="hold"/>
                                        <p:tgtEl>
                                          <p:spTgt spid="4"/>
                                        </p:tgtEl>
                                        <p:attrNameLst>
                                          <p:attrName>ppt_x</p:attrName>
                                          <p:attrName>ppt_y</p:attrName>
                                        </p:attrNameLst>
                                      </p:cBhvr>
                                      <p:rCtr x="-1838" y="0"/>
                                    </p:animMotion>
                                  </p:childTnLst>
                                </p:cTn>
                              </p:par>
                              <p:par>
                                <p:cTn id="27" presetID="10" presetClass="entr" presetSubtype="0" fill="hold" grpId="0" nodeType="withEffect">
                                  <p:stCondLst>
                                    <p:cond delay="50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42" presetClass="path" presetSubtype="0" decel="100000" fill="hold" grpId="1" nodeType="withEffect">
                                  <p:stCondLst>
                                    <p:cond delay="500"/>
                                  </p:stCondLst>
                                  <p:childTnLst>
                                    <p:animMotion origin="layout" path="M -7.42915E-7 5.85565E-7 L -0.03676 5.85565E-7 " pathEditMode="relative" rAng="0" ptsTypes="AA">
                                      <p:cBhvr>
                                        <p:cTn id="31" dur="500" spd="-100000" fill="hold"/>
                                        <p:tgtEl>
                                          <p:spTgt spid="10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101" grpId="0"/>
      <p:bldP spid="101" grpId="1"/>
      <p:bldP spid="113" grpId="0" animBg="1"/>
      <p:bldP spid="4" grpId="0"/>
      <p:bldP spid="4" grpId="1"/>
      <p:bldP spid="50" grpId="0"/>
      <p:bldP spid="5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0"/>
          <p:cNvSpPr>
            <a:spLocks/>
          </p:cNvSpPr>
          <p:nvPr/>
        </p:nvSpPr>
        <p:spPr bwMode="auto">
          <a:xfrm>
            <a:off x="4715175" y="3004235"/>
            <a:ext cx="2739491" cy="183707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241" y="289957"/>
            <a:ext cx="12251137" cy="899537"/>
          </a:xfrm>
        </p:spPr>
        <p:txBody>
          <a:bodyPr/>
          <a:lstStyle/>
          <a:p>
            <a:r>
              <a:rPr lang="en-US" sz="4607" err="1"/>
              <a:t>Serverless</a:t>
            </a:r>
            <a:r>
              <a:rPr lang="en-US" sz="4607"/>
              <a:t>, the future platform for next gen apps </a:t>
            </a:r>
          </a:p>
        </p:txBody>
      </p:sp>
      <p:grpSp>
        <p:nvGrpSpPr>
          <p:cNvPr id="155" name="Group 154"/>
          <p:cNvGrpSpPr/>
          <p:nvPr/>
        </p:nvGrpSpPr>
        <p:grpSpPr>
          <a:xfrm>
            <a:off x="1720738" y="3381169"/>
            <a:ext cx="1314317" cy="1314317"/>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9191421" y="3381169"/>
            <a:ext cx="1314317" cy="1314317"/>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3248548" y="4013824"/>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404" y="4013824"/>
            <a:ext cx="1183808"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3648" y="2272929"/>
            <a:ext cx="6044137" cy="39408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 to become </a:t>
            </a:r>
            <a:r>
              <a:rPr kumimoji="0" lang="en-US" sz="1961"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Serverless</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 name="Group 4"/>
          <p:cNvGrpSpPr>
            <a:grpSpLocks noChangeAspect="1"/>
          </p:cNvGrpSpPr>
          <p:nvPr/>
        </p:nvGrpSpPr>
        <p:grpSpPr bwMode="auto">
          <a:xfrm>
            <a:off x="5549693" y="3436795"/>
            <a:ext cx="160387" cy="257287"/>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0" name="Group 4"/>
          <p:cNvGrpSpPr>
            <a:grpSpLocks noChangeAspect="1"/>
          </p:cNvGrpSpPr>
          <p:nvPr/>
        </p:nvGrpSpPr>
        <p:grpSpPr bwMode="auto">
          <a:xfrm>
            <a:off x="6147310" y="3221718"/>
            <a:ext cx="160387" cy="257287"/>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0" name="Group 4"/>
          <p:cNvGrpSpPr>
            <a:grpSpLocks noChangeAspect="1"/>
          </p:cNvGrpSpPr>
          <p:nvPr/>
        </p:nvGrpSpPr>
        <p:grpSpPr bwMode="auto">
          <a:xfrm>
            <a:off x="5311632" y="3991724"/>
            <a:ext cx="160387" cy="257287"/>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6" name="Group 4"/>
          <p:cNvGrpSpPr>
            <a:grpSpLocks noChangeAspect="1"/>
          </p:cNvGrpSpPr>
          <p:nvPr/>
        </p:nvGrpSpPr>
        <p:grpSpPr bwMode="auto">
          <a:xfrm>
            <a:off x="5909248" y="3889932"/>
            <a:ext cx="160387" cy="257287"/>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6" name="Group 4"/>
          <p:cNvGrpSpPr>
            <a:grpSpLocks noChangeAspect="1"/>
          </p:cNvGrpSpPr>
          <p:nvPr/>
        </p:nvGrpSpPr>
        <p:grpSpPr bwMode="auto">
          <a:xfrm>
            <a:off x="6659553" y="4305309"/>
            <a:ext cx="160387" cy="257287"/>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6" name="Group 4"/>
          <p:cNvGrpSpPr>
            <a:grpSpLocks noChangeAspect="1"/>
          </p:cNvGrpSpPr>
          <p:nvPr/>
        </p:nvGrpSpPr>
        <p:grpSpPr bwMode="auto">
          <a:xfrm>
            <a:off x="6474029" y="3770081"/>
            <a:ext cx="160387" cy="257287"/>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6" name="Group 4"/>
          <p:cNvGrpSpPr>
            <a:grpSpLocks noChangeAspect="1"/>
          </p:cNvGrpSpPr>
          <p:nvPr/>
        </p:nvGrpSpPr>
        <p:grpSpPr bwMode="auto">
          <a:xfrm>
            <a:off x="7007616" y="3909634"/>
            <a:ext cx="160387" cy="257287"/>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6" name="Group 4"/>
          <p:cNvGrpSpPr>
            <a:grpSpLocks noChangeAspect="1"/>
          </p:cNvGrpSpPr>
          <p:nvPr/>
        </p:nvGrpSpPr>
        <p:grpSpPr bwMode="auto">
          <a:xfrm>
            <a:off x="5886262" y="4443221"/>
            <a:ext cx="160387" cy="257287"/>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6" name="Group 4"/>
          <p:cNvGrpSpPr>
            <a:grpSpLocks noChangeAspect="1"/>
          </p:cNvGrpSpPr>
          <p:nvPr/>
        </p:nvGrpSpPr>
        <p:grpSpPr bwMode="auto">
          <a:xfrm>
            <a:off x="5016106" y="4395608"/>
            <a:ext cx="160387" cy="257287"/>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7335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65" y="4050590"/>
            <a:ext cx="2666675"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1210" y="4050590"/>
            <a:ext cx="2455724" cy="648470"/>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025" y="4050590"/>
            <a:ext cx="2580570"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6232" y="2303647"/>
            <a:ext cx="1685677" cy="168567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563" y="2303647"/>
            <a:ext cx="1685677" cy="1685677"/>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4471" y="2303647"/>
            <a:ext cx="1685677" cy="1685677"/>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67290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65" y="4050590"/>
            <a:ext cx="2666675"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Focus on business logic</a:t>
            </a:r>
          </a:p>
        </p:txBody>
      </p:sp>
      <p:sp>
        <p:nvSpPr>
          <p:cNvPr id="61" name="TextBox 60"/>
          <p:cNvSpPr txBox="1"/>
          <p:nvPr/>
        </p:nvSpPr>
        <p:spPr>
          <a:xfrm>
            <a:off x="8421210" y="4050590"/>
            <a:ext cx="2455724"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317025" y="4050590"/>
            <a:ext cx="2580570" cy="1001465"/>
          </a:xfrm>
          <a:prstGeom prst="rect">
            <a:avLst/>
          </a:prstGeom>
          <a:noFill/>
        </p:spPr>
        <p:txBody>
          <a:bodyPr wrap="square" lIns="91427" tIns="146284" rIns="182854" bIns="146284" rtlCol="0">
            <a:spAutoFit/>
          </a:bodyPr>
          <a:lstStyle/>
          <a:p>
            <a:pPr marL="0" marR="0" lvl="0" indent="0" algn="ctr" defTabSz="1218935"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Reduced DevOps</a:t>
            </a:r>
          </a:p>
        </p:txBody>
      </p:sp>
      <p:sp>
        <p:nvSpPr>
          <p:cNvPr id="3" name="Title 2"/>
          <p:cNvSpPr>
            <a:spLocks noGrp="1"/>
          </p:cNvSpPr>
          <p:nvPr>
            <p:ph type="title"/>
          </p:nvPr>
        </p:nvSpPr>
        <p:spPr/>
        <p:txBody>
          <a:bodyPr/>
          <a:lstStyle/>
          <a:p>
            <a:r>
              <a:rPr lang="en-US"/>
              <a:t>Benefits of </a:t>
            </a:r>
            <a:r>
              <a:rPr lang="en-US" err="1"/>
              <a:t>Serverless</a:t>
            </a:r>
            <a:br>
              <a:rPr lang="en-US"/>
            </a:br>
            <a:endParaRPr lang="en-US"/>
          </a:p>
        </p:txBody>
      </p:sp>
      <p:grpSp>
        <p:nvGrpSpPr>
          <p:cNvPr id="237" name="Group 236"/>
          <p:cNvGrpSpPr/>
          <p:nvPr/>
        </p:nvGrpSpPr>
        <p:grpSpPr>
          <a:xfrm>
            <a:off x="1764471" y="2303647"/>
            <a:ext cx="1685677" cy="1685677"/>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316563" y="2303647"/>
            <a:ext cx="1685677" cy="1685677"/>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806232" y="2303647"/>
            <a:ext cx="1685677" cy="168567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362200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theme1.xml><?xml version="1.0" encoding="utf-8"?>
<a:theme xmlns:a="http://schemas.openxmlformats.org/drawingml/2006/main" name="1_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2_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5.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fb36830f-dcb9-4175-9c60-7528ad38affb">lucywang@microsoft.com</LastSharedByUser>
    <SharedWithUsers xmlns="fb36830f-dcb9-4175-9c60-7528ad38affb">
      <UserInfo>
        <DisplayName>Thomas Decant</DisplayName>
        <AccountId>4961</AccountId>
        <AccountType/>
      </UserInfo>
      <UserInfo>
        <DisplayName>Nir Mashkowski</DisplayName>
        <AccountId>1436</AccountId>
        <AccountType/>
      </UserInfo>
      <UserInfo>
        <DisplayName>Yochay Kiriaty</DisplayName>
        <AccountId>2052</AccountId>
        <AccountType/>
      </UserInfo>
      <UserInfo>
        <DisplayName>Mark Russinovich</DisplayName>
        <AccountId>56</AccountId>
        <AccountType/>
      </UserInfo>
      <UserInfo>
        <DisplayName>Jim Harrer</DisplayName>
        <AccountId>1764</AccountId>
        <AccountType/>
      </UserInfo>
      <UserInfo>
        <DisplayName>Anirudh Singh Rautela</DisplayName>
        <AccountId>4620</AccountId>
        <AccountType/>
      </UserInfo>
      <UserInfo>
        <DisplayName>Jeff Hollan</DisplayName>
        <AccountId>2824</AccountId>
        <AccountType/>
      </UserInfo>
      <UserInfo>
        <DisplayName>Donna Malayeri</DisplayName>
        <AccountId>4388</AccountId>
        <AccountType/>
      </UserInfo>
    </SharedWithUsers>
    <LastSharedByTime xmlns="fb36830f-dcb9-4175-9c60-7528ad38affb">2017-04-13T09:17:28+00:00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35E6BA67282A84592F51FBC3C7E45A7" ma:contentTypeVersion="6" ma:contentTypeDescription="Create a new document." ma:contentTypeScope="" ma:versionID="6fbd42f27ba5c2bd6430315d861e4fb3">
  <xsd:schema xmlns:xsd="http://www.w3.org/2001/XMLSchema" xmlns:xs="http://www.w3.org/2001/XMLSchema" xmlns:p="http://schemas.microsoft.com/office/2006/metadata/properties" xmlns:ns2="fb36830f-dcb9-4175-9c60-7528ad38affb" xmlns:ns3="be090345-f9fd-4fb0-96c7-3975c9b8bda0" targetNamespace="http://schemas.microsoft.com/office/2006/metadata/properties" ma:root="true" ma:fieldsID="691db2ec36faaf83c07f9b2783f3bfcc" ns2:_="" ns3:_="">
    <xsd:import namespace="fb36830f-dcb9-4175-9c60-7528ad38affb"/>
    <xsd:import namespace="be090345-f9fd-4fb0-96c7-3975c9b8bda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36830f-dcb9-4175-9c60-7528ad38aff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e090345-f9fd-4fb0-96c7-3975c9b8bda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2B02A0-CD36-45EC-8254-D18F66342048}">
  <ds:schemaRefs>
    <ds:schemaRef ds:uri="http://schemas.microsoft.com/office/2006/metadata/properties"/>
    <ds:schemaRef ds:uri="http://schemas.microsoft.com/office/infopath/2007/PartnerControls"/>
    <ds:schemaRef ds:uri="fb36830f-dcb9-4175-9c60-7528ad38affb"/>
  </ds:schemaRefs>
</ds:datastoreItem>
</file>

<file path=customXml/itemProps2.xml><?xml version="1.0" encoding="utf-8"?>
<ds:datastoreItem xmlns:ds="http://schemas.openxmlformats.org/officeDocument/2006/customXml" ds:itemID="{8E45B523-9F9E-4134-AEFB-BE5634C5D7AB}">
  <ds:schemaRefs>
    <ds:schemaRef ds:uri="http://schemas.microsoft.com/sharepoint/v3/contenttype/forms"/>
  </ds:schemaRefs>
</ds:datastoreItem>
</file>

<file path=customXml/itemProps3.xml><?xml version="1.0" encoding="utf-8"?>
<ds:datastoreItem xmlns:ds="http://schemas.openxmlformats.org/officeDocument/2006/customXml" ds:itemID="{9B2B1844-1ADA-4A23-9885-09CD0B733C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36830f-dcb9-4175-9c60-7528ad38affb"/>
    <ds:schemaRef ds:uri="be090345-f9fd-4fb0-96c7-3975c9b8bd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3144</TotalTime>
  <Words>5177</Words>
  <Application>Microsoft Office PowerPoint</Application>
  <PresentationFormat>Widescreen</PresentationFormat>
  <Paragraphs>908</Paragraphs>
  <Slides>55</Slides>
  <Notes>46</Notes>
  <HiddenSlides>0</HiddenSlides>
  <MMClips>2</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55</vt:i4>
      </vt:variant>
    </vt:vector>
  </HeadingPairs>
  <TitlesOfParts>
    <vt:vector size="74" baseType="lpstr">
      <vt:lpstr>Arial</vt:lpstr>
      <vt:lpstr>Calibri</vt:lpstr>
      <vt:lpstr>Consolas</vt:lpstr>
      <vt:lpstr>Menlo</vt:lpstr>
      <vt:lpstr>Segoe UI</vt:lpstr>
      <vt:lpstr>Segoe UI Black</vt:lpstr>
      <vt:lpstr>Segoe UI Light</vt:lpstr>
      <vt:lpstr>Segoe UI Semibold</vt:lpstr>
      <vt:lpstr>Segoe UI Semilight</vt:lpstr>
      <vt:lpstr>Wingdings</vt:lpstr>
      <vt:lpstr>1_USE THIS ONE</vt:lpstr>
      <vt:lpstr>USE THIS ONE</vt:lpstr>
      <vt:lpstr>2_USE THIS ONE</vt:lpstr>
      <vt:lpstr>3_WHITE TEMPLATE</vt:lpstr>
      <vt:lpstr>1_WHITE TEMPLATE</vt:lpstr>
      <vt:lpstr>5-50002_Ignite_Breakout_Template</vt:lpstr>
      <vt:lpstr>5-30721_Build_2016_Template_Light</vt:lpstr>
      <vt:lpstr>2_BUILD CHARCOAL BACKGROUND</vt:lpstr>
      <vt:lpstr>WHITE TEMPLATE</vt:lpstr>
      <vt:lpstr>Platform Evolution Azure Functions LogicApps</vt:lpstr>
      <vt:lpstr>Platform Evolution </vt:lpstr>
      <vt:lpstr>The “evolution” of application platforms</vt:lpstr>
      <vt:lpstr>IaaS</vt:lpstr>
      <vt:lpstr>Then PaaS, critical for digital transformation </vt:lpstr>
      <vt:lpstr>Modernize your apps with PaaS</vt:lpstr>
      <vt:lpstr>Serverless, the future platform for next gen apps </vt:lpstr>
      <vt:lpstr>What is Serverless? </vt:lpstr>
      <vt:lpstr>Benefits of Serverless </vt:lpstr>
      <vt:lpstr>Build apps faster with Serverless</vt:lpstr>
      <vt:lpstr>Serverless application platform components</vt:lpstr>
      <vt:lpstr>Azure Functions</vt:lpstr>
      <vt:lpstr>Introducing Functions </vt:lpstr>
      <vt:lpstr>Programming Model</vt:lpstr>
      <vt:lpstr>Azure Functions usage patterns </vt:lpstr>
      <vt:lpstr>Hexagonal Architecture</vt:lpstr>
      <vt:lpstr>Use bindings in your code</vt:lpstr>
      <vt:lpstr>Triggers and Bindings</vt:lpstr>
      <vt:lpstr>PowerPoint Presentation</vt:lpstr>
      <vt:lpstr>Seamless DevOps experience with Functions </vt:lpstr>
      <vt:lpstr>Hands-On</vt:lpstr>
      <vt:lpstr>Create Function (Portal)</vt:lpstr>
      <vt:lpstr>Create Function (CLI)</vt:lpstr>
      <vt:lpstr>Create Function (VS)</vt:lpstr>
      <vt:lpstr>Create Function (docker)</vt:lpstr>
      <vt:lpstr>Create Function (docker)</vt:lpstr>
      <vt:lpstr>Run Console in Azure Function</vt:lpstr>
      <vt:lpstr>PowerPoint Presentation</vt:lpstr>
      <vt:lpstr>References //Build 2019</vt:lpstr>
      <vt:lpstr>Logic Apps</vt:lpstr>
      <vt:lpstr>Introducing Azure Logic Apps </vt:lpstr>
      <vt:lpstr>Integration</vt:lpstr>
      <vt:lpstr>PowerPoint Presentation</vt:lpstr>
      <vt:lpstr>Logic Apps </vt:lpstr>
      <vt:lpstr>Logic Apps connects everything</vt:lpstr>
      <vt:lpstr>PowerPoint Presentation</vt:lpstr>
      <vt:lpstr>Scenario 1 Real time Stream Analytics</vt:lpstr>
      <vt:lpstr>PowerPoint Presentation</vt:lpstr>
      <vt:lpstr>Scenario 2 Geo based marketing</vt:lpstr>
      <vt:lpstr>PowerPoint Presentation</vt:lpstr>
      <vt:lpstr>Plexure architecture diagram</vt:lpstr>
      <vt:lpstr>Plexure Workflow: Logic Apps as Backend</vt:lpstr>
      <vt:lpstr>  The Child Finder Bot  </vt:lpstr>
      <vt:lpstr>The Missing  Children Project</vt:lpstr>
      <vt:lpstr>PowerPoint Presentation</vt:lpstr>
      <vt:lpstr>PowerPoint Presentation</vt:lpstr>
      <vt:lpstr>Build apps faster</vt:lpstr>
      <vt:lpstr>Increased developer productivity</vt:lpstr>
      <vt:lpstr>Where does Serverless sit?</vt:lpstr>
      <vt:lpstr>Serverless application platform</vt:lpstr>
      <vt:lpstr>Scenario 4  New application creation</vt:lpstr>
      <vt:lpstr>PowerPoint Presentation</vt:lpstr>
      <vt:lpstr>PowerPoint Presentation</vt:lpstr>
      <vt:lpstr>Functions: accelerate cloud development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Workshop</dc:title>
  <cp:lastModifiedBy>Damir Dobric</cp:lastModifiedBy>
  <cp:revision>12</cp:revision>
  <dcterms:modified xsi:type="dcterms:W3CDTF">2019-11-05T13:34:18Z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0x010100635E6BA67282A84592F51FBC3C7E45A7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SetBy">
    <vt:lpwstr>odvoskin@microsoft.com</vt:lpwstr>
  </property>
  <property fmtid="{D5CDD505-2E9C-101B-9397-08002B2CF9AE}" pid="7" name="MSIP_Label_f42aa342-8706-4288-bd11-ebb85995028c_SetDate">
    <vt:lpwstr>2017-06-13T14:16:42.0020000-07:00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